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142" r:id="rId1"/>
  </p:sldMasterIdLst>
  <p:notesMasterIdLst>
    <p:notesMasterId r:id="rId107"/>
  </p:notesMasterIdLst>
  <p:handoutMasterIdLst>
    <p:handoutMasterId r:id="rId108"/>
  </p:handoutMasterIdLst>
  <p:sldIdLst>
    <p:sldId id="1326" r:id="rId2"/>
    <p:sldId id="1046" r:id="rId3"/>
    <p:sldId id="259" r:id="rId4"/>
    <p:sldId id="260" r:id="rId5"/>
    <p:sldId id="261" r:id="rId6"/>
    <p:sldId id="262" r:id="rId7"/>
    <p:sldId id="263" r:id="rId8"/>
    <p:sldId id="1327" r:id="rId9"/>
    <p:sldId id="1220" r:id="rId10"/>
    <p:sldId id="347" r:id="rId11"/>
    <p:sldId id="1191" r:id="rId12"/>
    <p:sldId id="1331" r:id="rId13"/>
    <p:sldId id="1332" r:id="rId14"/>
    <p:sldId id="1328" r:id="rId15"/>
    <p:sldId id="1329" r:id="rId16"/>
    <p:sldId id="1330" r:id="rId17"/>
    <p:sldId id="1197" r:id="rId18"/>
    <p:sldId id="1343" r:id="rId19"/>
    <p:sldId id="1344" r:id="rId20"/>
    <p:sldId id="1345" r:id="rId21"/>
    <p:sldId id="1195" r:id="rId22"/>
    <p:sldId id="278" r:id="rId23"/>
    <p:sldId id="264" r:id="rId24"/>
    <p:sldId id="1348" r:id="rId25"/>
    <p:sldId id="1349" r:id="rId26"/>
    <p:sldId id="1350" r:id="rId27"/>
    <p:sldId id="1353" r:id="rId28"/>
    <p:sldId id="1351" r:id="rId29"/>
    <p:sldId id="1352" r:id="rId30"/>
    <p:sldId id="1182" r:id="rId31"/>
    <p:sldId id="1333" r:id="rId32"/>
    <p:sldId id="1334" r:id="rId33"/>
    <p:sldId id="1335" r:id="rId34"/>
    <p:sldId id="1302" r:id="rId35"/>
    <p:sldId id="1026" r:id="rId36"/>
    <p:sldId id="900" r:id="rId37"/>
    <p:sldId id="1089" r:id="rId38"/>
    <p:sldId id="1015" r:id="rId39"/>
    <p:sldId id="1340" r:id="rId40"/>
    <p:sldId id="1188" r:id="rId41"/>
    <p:sldId id="973" r:id="rId42"/>
    <p:sldId id="1024" r:id="rId43"/>
    <p:sldId id="1068" r:id="rId44"/>
    <p:sldId id="980" r:id="rId45"/>
    <p:sldId id="1299" r:id="rId46"/>
    <p:sldId id="1300" r:id="rId47"/>
    <p:sldId id="1301" r:id="rId48"/>
    <p:sldId id="1054" r:id="rId49"/>
    <p:sldId id="1218" r:id="rId50"/>
    <p:sldId id="1103" r:id="rId51"/>
    <p:sldId id="1104" r:id="rId52"/>
    <p:sldId id="1245" r:id="rId53"/>
    <p:sldId id="1109" r:id="rId54"/>
    <p:sldId id="1254" r:id="rId55"/>
    <p:sldId id="1256" r:id="rId56"/>
    <p:sldId id="1259" r:id="rId57"/>
    <p:sldId id="1111" r:id="rId58"/>
    <p:sldId id="1112" r:id="rId59"/>
    <p:sldId id="1113" r:id="rId60"/>
    <p:sldId id="1115" r:id="rId61"/>
    <p:sldId id="1116" r:id="rId62"/>
    <p:sldId id="1216" r:id="rId63"/>
    <p:sldId id="1346" r:id="rId64"/>
    <p:sldId id="1121" r:id="rId65"/>
    <p:sldId id="1123" r:id="rId66"/>
    <p:sldId id="1281" r:id="rId67"/>
    <p:sldId id="1124" r:id="rId68"/>
    <p:sldId id="1310" r:id="rId69"/>
    <p:sldId id="1304" r:id="rId70"/>
    <p:sldId id="1311" r:id="rId71"/>
    <p:sldId id="1306" r:id="rId72"/>
    <p:sldId id="1307" r:id="rId73"/>
    <p:sldId id="1308" r:id="rId74"/>
    <p:sldId id="1127" r:id="rId75"/>
    <p:sldId id="1128" r:id="rId76"/>
    <p:sldId id="1282" r:id="rId77"/>
    <p:sldId id="1309" r:id="rId78"/>
    <p:sldId id="1134" r:id="rId79"/>
    <p:sldId id="1135" r:id="rId80"/>
    <p:sldId id="1136" r:id="rId81"/>
    <p:sldId id="1137" r:id="rId82"/>
    <p:sldId id="1138" r:id="rId83"/>
    <p:sldId id="1139" r:id="rId84"/>
    <p:sldId id="1313" r:id="rId85"/>
    <p:sldId id="1312" r:id="rId86"/>
    <p:sldId id="1314" r:id="rId87"/>
    <p:sldId id="1315" r:id="rId88"/>
    <p:sldId id="1146" r:id="rId89"/>
    <p:sldId id="1147" r:id="rId90"/>
    <p:sldId id="1148" r:id="rId91"/>
    <p:sldId id="1341" r:id="rId92"/>
    <p:sldId id="1150" r:id="rId93"/>
    <p:sldId id="1151" r:id="rId94"/>
    <p:sldId id="1290" r:id="rId95"/>
    <p:sldId id="1291" r:id="rId96"/>
    <p:sldId id="1319" r:id="rId97"/>
    <p:sldId id="1342" r:id="rId98"/>
    <p:sldId id="1321" r:id="rId99"/>
    <p:sldId id="1316" r:id="rId100"/>
    <p:sldId id="1318" r:id="rId101"/>
    <p:sldId id="1298" r:id="rId102"/>
    <p:sldId id="1322" r:id="rId103"/>
    <p:sldId id="1323" r:id="rId104"/>
    <p:sldId id="1324" r:id="rId105"/>
    <p:sldId id="1325" r:id="rId106"/>
  </p:sldIdLst>
  <p:sldSz cx="9906000" cy="6858000" type="A4"/>
  <p:notesSz cx="7053263" cy="93091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12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32" userDrawn="1">
          <p15:clr>
            <a:srgbClr val="A4A3A4"/>
          </p15:clr>
        </p15:guide>
        <p15:guide id="2" pos="2222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54061"/>
    <a:srgbClr val="F9F9F9"/>
    <a:srgbClr val="EEEEEF"/>
    <a:srgbClr val="F6F6F6"/>
    <a:srgbClr val="EDEDEF"/>
    <a:srgbClr val="F3F3F3"/>
    <a:srgbClr val="FEFEFE"/>
    <a:srgbClr val="FFFFFF"/>
    <a:srgbClr val="E3DBD0"/>
    <a:srgbClr val="E4DD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>
    <p:restoredLeft sz="17191" autoAdjust="0"/>
    <p:restoredTop sz="87125" autoAdjust="0"/>
  </p:normalViewPr>
  <p:slideViewPr>
    <p:cSldViewPr>
      <p:cViewPr varScale="1">
        <p:scale>
          <a:sx n="71" d="100"/>
          <a:sy n="71" d="100"/>
        </p:scale>
        <p:origin x="66" y="504"/>
      </p:cViewPr>
      <p:guideLst>
        <p:guide orient="horz" pos="2160"/>
        <p:guide pos="31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>
        <p:scale>
          <a:sx n="100" d="100"/>
          <a:sy n="100" d="100"/>
        </p:scale>
        <p:origin x="-1542" y="-78"/>
      </p:cViewPr>
      <p:guideLst>
        <p:guide orient="horz" pos="2932"/>
        <p:guide pos="2222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tableStyles" Target="tableStyles.xml"/><Relationship Id="rId16" Type="http://schemas.openxmlformats.org/officeDocument/2006/relationships/slide" Target="slides/slide15.xml"/><Relationship Id="rId107" Type="http://schemas.openxmlformats.org/officeDocument/2006/relationships/notesMaster" Target="notesMasters/notesMaster1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handoutMaster" Target="handoutMasters/handoutMaster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presProps" Target="presProp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4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4114439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056034" cy="4660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7" tIns="48299" rIns="96597" bIns="48299" numCol="1" anchor="t" anchorCtr="0" compatLnSpc="1">
            <a:prstTxWarp prst="textNoShape">
              <a:avLst/>
            </a:prstTxWarp>
          </a:bodyPr>
          <a:lstStyle>
            <a:lvl1pPr defTabSz="965200">
              <a:spcBef>
                <a:spcPct val="0"/>
              </a:spcBef>
              <a:defRPr sz="13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95603" y="1"/>
            <a:ext cx="3056034" cy="4660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7" tIns="48299" rIns="96597" bIns="48299" numCol="1" anchor="t" anchorCtr="0" compatLnSpc="1">
            <a:prstTxWarp prst="textNoShape">
              <a:avLst/>
            </a:prstTxWarp>
          </a:bodyPr>
          <a:lstStyle>
            <a:lvl1pPr algn="r" defTabSz="965200">
              <a:spcBef>
                <a:spcPct val="0"/>
              </a:spcBef>
              <a:defRPr sz="13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42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004888" y="696913"/>
            <a:ext cx="5045075" cy="34925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14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5491" y="4421528"/>
            <a:ext cx="5642285" cy="41899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7" tIns="48299" rIns="96597" bIns="4829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15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41582"/>
            <a:ext cx="3056034" cy="4660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7" tIns="48299" rIns="96597" bIns="48299" numCol="1" anchor="b" anchorCtr="0" compatLnSpc="1">
            <a:prstTxWarp prst="textNoShape">
              <a:avLst/>
            </a:prstTxWarp>
          </a:bodyPr>
          <a:lstStyle>
            <a:lvl1pPr defTabSz="965200">
              <a:spcBef>
                <a:spcPct val="0"/>
              </a:spcBef>
              <a:defRPr sz="13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5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95603" y="8841582"/>
            <a:ext cx="3056034" cy="4660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7" tIns="48299" rIns="96597" bIns="48299" numCol="1" anchor="b" anchorCtr="0" compatLnSpc="1">
            <a:prstTxWarp prst="textNoShape">
              <a:avLst/>
            </a:prstTxWarp>
          </a:bodyPr>
          <a:lstStyle>
            <a:lvl1pPr algn="r" defTabSz="965200">
              <a:spcBef>
                <a:spcPct val="0"/>
              </a:spcBef>
              <a:defRPr sz="1300">
                <a:latin typeface="Arial" charset="0"/>
              </a:defRPr>
            </a:lvl1pPr>
          </a:lstStyle>
          <a:p>
            <a:pPr>
              <a:defRPr/>
            </a:pPr>
            <a:fld id="{91E6FC2D-CCE5-48FF-AF79-69FDD5219E1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36804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AC9851D-23E8-4658-833D-CE4E622F15CC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6721463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1E6FC2D-CCE5-48FF-AF79-69FDD5219E19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8324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Gambar</a:t>
            </a:r>
            <a:r>
              <a:rPr lang="en-US" dirty="0"/>
              <a:t> </a:t>
            </a:r>
            <a:r>
              <a:rPr lang="en-US" dirty="0" err="1"/>
              <a:t>bukan</a:t>
            </a:r>
            <a:r>
              <a:rPr lang="en-US" dirty="0"/>
              <a:t> </a:t>
            </a:r>
            <a:r>
              <a:rPr lang="en-US" dirty="0" err="1"/>
              <a:t>versi</a:t>
            </a:r>
            <a:r>
              <a:rPr lang="en-US" baseline="0" dirty="0"/>
              <a:t> </a:t>
            </a:r>
            <a:r>
              <a:rPr lang="en-US" baseline="0" dirty="0" err="1"/>
              <a:t>sentral</a:t>
            </a:r>
            <a:r>
              <a:rPr lang="en-US" baseline="0" dirty="0"/>
              <a:t> </a:t>
            </a:r>
            <a:r>
              <a:rPr lang="en-US" baseline="0" dirty="0" err="1"/>
              <a:t>sistem</a:t>
            </a:r>
            <a:r>
              <a:rPr lang="en-US" baseline="0" dirty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A1BD22C-CD88-40B1-A989-4913CE546190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9016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Kasih</a:t>
            </a:r>
            <a:r>
              <a:rPr lang="en-US" dirty="0"/>
              <a:t> </a:t>
            </a:r>
            <a:r>
              <a:rPr lang="en-US" dirty="0" err="1"/>
              <a:t>gambaran</a:t>
            </a:r>
            <a:r>
              <a:rPr lang="en-US" dirty="0"/>
              <a:t> </a:t>
            </a:r>
            <a:r>
              <a:rPr lang="en-US" dirty="0" err="1"/>
              <a:t>proses</a:t>
            </a:r>
            <a:r>
              <a:rPr lang="en-US" dirty="0"/>
              <a:t> </a:t>
            </a:r>
            <a:r>
              <a:rPr lang="en-US" dirty="0" err="1"/>
              <a:t>seperti</a:t>
            </a:r>
            <a:r>
              <a:rPr lang="en-US" dirty="0"/>
              <a:t> </a:t>
            </a:r>
            <a:r>
              <a:rPr lang="en-US" dirty="0" err="1"/>
              <a:t>anatomi</a:t>
            </a:r>
            <a:r>
              <a:rPr lang="en-US" baseline="0" dirty="0"/>
              <a:t> </a:t>
            </a:r>
            <a:r>
              <a:rPr lang="en-US" baseline="0" dirty="0" err="1"/>
              <a:t>tubuh</a:t>
            </a:r>
            <a:r>
              <a:rPr lang="en-US" baseline="0" dirty="0"/>
              <a:t>, </a:t>
            </a:r>
            <a:r>
              <a:rPr lang="en-US" baseline="0" dirty="0" err="1"/>
              <a:t>proses</a:t>
            </a:r>
            <a:r>
              <a:rPr lang="en-US" baseline="0" dirty="0"/>
              <a:t> </a:t>
            </a:r>
            <a:r>
              <a:rPr lang="en-US" baseline="0" dirty="0" err="1"/>
              <a:t>berjalan</a:t>
            </a:r>
            <a:r>
              <a:rPr lang="en-US" baseline="0" dirty="0"/>
              <a:t> </a:t>
            </a:r>
            <a:r>
              <a:rPr lang="en-US" baseline="0" dirty="0" err="1"/>
              <a:t>lancar</a:t>
            </a:r>
            <a:r>
              <a:rPr lang="en-US" baseline="0" dirty="0"/>
              <a:t> </a:t>
            </a:r>
            <a:r>
              <a:rPr lang="en-US" baseline="0" dirty="0" err="1"/>
              <a:t>seperti</a:t>
            </a:r>
            <a:r>
              <a:rPr lang="en-US" baseline="0" dirty="0"/>
              <a:t> </a:t>
            </a:r>
            <a:r>
              <a:rPr lang="en-US" baseline="0" dirty="0" err="1"/>
              <a:t>peredaran</a:t>
            </a:r>
            <a:r>
              <a:rPr lang="en-US" baseline="0" dirty="0"/>
              <a:t> </a:t>
            </a:r>
            <a:r>
              <a:rPr lang="en-US" baseline="0" dirty="0" err="1"/>
              <a:t>darah</a:t>
            </a:r>
            <a:r>
              <a:rPr lang="en-US" baseline="0" dirty="0"/>
              <a:t> yang </a:t>
            </a:r>
            <a:r>
              <a:rPr lang="en-US" baseline="0" dirty="0" err="1"/>
              <a:t>berjalan</a:t>
            </a:r>
            <a:r>
              <a:rPr lang="en-US" baseline="0" dirty="0"/>
              <a:t> </a:t>
            </a:r>
            <a:r>
              <a:rPr lang="en-US" baseline="0" dirty="0" err="1"/>
              <a:t>lancar</a:t>
            </a:r>
            <a:r>
              <a:rPr lang="en-US" baseline="0" dirty="0"/>
              <a:t>, </a:t>
            </a:r>
            <a:r>
              <a:rPr lang="en-US" baseline="0" dirty="0" err="1"/>
              <a:t>tidak</a:t>
            </a:r>
            <a:r>
              <a:rPr lang="en-US" baseline="0" dirty="0"/>
              <a:t> </a:t>
            </a:r>
            <a:r>
              <a:rPr lang="en-US" baseline="0" dirty="0" err="1"/>
              <a:t>ada</a:t>
            </a:r>
            <a:r>
              <a:rPr lang="en-US" baseline="0" dirty="0"/>
              <a:t> </a:t>
            </a:r>
            <a:r>
              <a:rPr lang="en-US" baseline="0" dirty="0" err="1"/>
              <a:t>hambatan</a:t>
            </a:r>
            <a:r>
              <a:rPr lang="en-US" baseline="0" dirty="0"/>
              <a:t> </a:t>
            </a:r>
            <a:r>
              <a:rPr lang="en-US" baseline="0" dirty="0" err="1"/>
              <a:t>sehingga</a:t>
            </a:r>
            <a:r>
              <a:rPr lang="en-US" baseline="0" dirty="0"/>
              <a:t> </a:t>
            </a:r>
            <a:r>
              <a:rPr lang="en-US" baseline="0" dirty="0" err="1"/>
              <a:t>kita</a:t>
            </a:r>
            <a:r>
              <a:rPr lang="en-US" baseline="0" dirty="0"/>
              <a:t> </a:t>
            </a:r>
            <a:r>
              <a:rPr lang="en-US" baseline="0" dirty="0" err="1"/>
              <a:t>tidak</a:t>
            </a:r>
            <a:r>
              <a:rPr lang="en-US" baseline="0" dirty="0"/>
              <a:t> </a:t>
            </a:r>
            <a:r>
              <a:rPr lang="en-US" baseline="0" dirty="0" err="1"/>
              <a:t>batuk-batuk</a:t>
            </a:r>
            <a:r>
              <a:rPr lang="en-US" baseline="0" dirty="0"/>
              <a:t>. </a:t>
            </a:r>
          </a:p>
          <a:p>
            <a:r>
              <a:rPr lang="en-US" baseline="0" dirty="0" err="1"/>
              <a:t>Contoh</a:t>
            </a:r>
            <a:r>
              <a:rPr lang="en-US" baseline="0" dirty="0"/>
              <a:t> </a:t>
            </a:r>
            <a:r>
              <a:rPr lang="en-US" baseline="0" dirty="0" err="1"/>
              <a:t>duplikasi</a:t>
            </a:r>
            <a:r>
              <a:rPr lang="en-US" baseline="0" dirty="0"/>
              <a:t> </a:t>
            </a:r>
            <a:r>
              <a:rPr lang="en-US" baseline="0" dirty="0" err="1"/>
              <a:t>bukan</a:t>
            </a:r>
            <a:r>
              <a:rPr lang="en-US" baseline="0" dirty="0"/>
              <a:t> incoming </a:t>
            </a:r>
            <a:r>
              <a:rPr lang="en-US" baseline="0" dirty="0" err="1"/>
              <a:t>vs</a:t>
            </a:r>
            <a:r>
              <a:rPr lang="en-US" baseline="0" dirty="0"/>
              <a:t> purchasing</a:t>
            </a:r>
          </a:p>
          <a:p>
            <a:r>
              <a:rPr lang="en-US" baseline="0" dirty="0" err="1"/>
              <a:t>Menjelaskan</a:t>
            </a:r>
            <a:r>
              <a:rPr lang="en-US" baseline="0" dirty="0"/>
              <a:t> </a:t>
            </a:r>
            <a:r>
              <a:rPr lang="en-US" baseline="0" dirty="0" err="1"/>
              <a:t>setelah</a:t>
            </a:r>
            <a:r>
              <a:rPr lang="en-US" baseline="0" dirty="0"/>
              <a:t> </a:t>
            </a:r>
            <a:r>
              <a:rPr lang="en-US" baseline="0" dirty="0" err="1"/>
              <a:t>penanganan</a:t>
            </a:r>
            <a:r>
              <a:rPr lang="en-US" baseline="0" dirty="0"/>
              <a:t> order </a:t>
            </a:r>
            <a:r>
              <a:rPr lang="en-US" baseline="0" dirty="0" err="1"/>
              <a:t>apa</a:t>
            </a:r>
            <a:r>
              <a:rPr lang="en-US" baseline="0" dirty="0"/>
              <a:t> ? </a:t>
            </a:r>
            <a:r>
              <a:rPr lang="en-US" baseline="0" dirty="0">
                <a:sym typeface="Wingdings" pitchFamily="2" charset="2"/>
              </a:rPr>
              <a:t> </a:t>
            </a:r>
            <a:r>
              <a:rPr lang="en-US" baseline="0" dirty="0" err="1">
                <a:sym typeface="Wingdings" pitchFamily="2" charset="2"/>
              </a:rPr>
              <a:t>tidak</a:t>
            </a:r>
            <a:r>
              <a:rPr lang="en-US" baseline="0" dirty="0">
                <a:sym typeface="Wingdings" pitchFamily="2" charset="2"/>
              </a:rPr>
              <a:t> </a:t>
            </a:r>
            <a:r>
              <a:rPr lang="en-US" baseline="0" dirty="0" err="1">
                <a:sym typeface="Wingdings" pitchFamily="2" charset="2"/>
              </a:rPr>
              <a:t>semua</a:t>
            </a:r>
            <a:r>
              <a:rPr lang="en-US" baseline="0" dirty="0">
                <a:sym typeface="Wingdings" pitchFamily="2" charset="2"/>
              </a:rPr>
              <a:t> </a:t>
            </a:r>
            <a:r>
              <a:rPr lang="en-US" baseline="0" dirty="0" err="1">
                <a:sym typeface="Wingdings" pitchFamily="2" charset="2"/>
              </a:rPr>
              <a:t>peserta</a:t>
            </a:r>
            <a:r>
              <a:rPr lang="en-US" baseline="0" dirty="0">
                <a:sym typeface="Wingdings" pitchFamily="2" charset="2"/>
              </a:rPr>
              <a:t> </a:t>
            </a:r>
            <a:r>
              <a:rPr lang="en-US" baseline="0" dirty="0" err="1">
                <a:sym typeface="Wingdings" pitchFamily="2" charset="2"/>
              </a:rPr>
              <a:t>sudah</a:t>
            </a:r>
            <a:r>
              <a:rPr lang="en-US" baseline="0" dirty="0">
                <a:sym typeface="Wingdings" pitchFamily="2" charset="2"/>
              </a:rPr>
              <a:t> </a:t>
            </a:r>
            <a:r>
              <a:rPr lang="en-US" baseline="0" dirty="0" err="1">
                <a:sym typeface="Wingdings" pitchFamily="2" charset="2"/>
              </a:rPr>
              <a:t>memahami</a:t>
            </a:r>
            <a:r>
              <a:rPr lang="en-US" baseline="0" dirty="0">
                <a:sym typeface="Wingdings" pitchFamily="2" charset="2"/>
              </a:rPr>
              <a:t> </a:t>
            </a:r>
            <a:r>
              <a:rPr lang="en-US" baseline="0" dirty="0" err="1">
                <a:sym typeface="Wingdings" pitchFamily="2" charset="2"/>
              </a:rPr>
              <a:t>tentang</a:t>
            </a:r>
            <a:r>
              <a:rPr lang="en-US" baseline="0" dirty="0">
                <a:sym typeface="Wingdings" pitchFamily="2" charset="2"/>
              </a:rPr>
              <a:t> approach </a:t>
            </a:r>
            <a:r>
              <a:rPr lang="en-US" baseline="0" dirty="0" err="1">
                <a:sym typeface="Wingdings" pitchFamily="2" charset="2"/>
              </a:rPr>
              <a:t>bisnis</a:t>
            </a:r>
            <a:r>
              <a:rPr lang="en-US" baseline="0" dirty="0">
                <a:sym typeface="Wingdings" pitchFamily="2" charset="2"/>
              </a:rPr>
              <a:t> </a:t>
            </a:r>
            <a:r>
              <a:rPr lang="en-US" baseline="0" dirty="0" err="1">
                <a:sym typeface="Wingdings" pitchFamily="2" charset="2"/>
              </a:rPr>
              <a:t>proses</a:t>
            </a:r>
            <a:r>
              <a:rPr lang="en-US" baseline="0" dirty="0">
                <a:sym typeface="Wingdings" pitchFamily="2" charset="2"/>
              </a:rPr>
              <a:t> </a:t>
            </a:r>
            <a:r>
              <a:rPr lang="en-US" baseline="0" dirty="0" err="1">
                <a:sym typeface="Wingdings" pitchFamily="2" charset="2"/>
              </a:rPr>
              <a:t>sentral</a:t>
            </a:r>
            <a:r>
              <a:rPr lang="en-US" baseline="0" dirty="0">
                <a:sym typeface="Wingdings" pitchFamily="2" charset="2"/>
              </a:rPr>
              <a:t> </a:t>
            </a:r>
            <a:r>
              <a:rPr lang="en-US" baseline="0" dirty="0" err="1">
                <a:sym typeface="Wingdings" pitchFamily="2" charset="2"/>
              </a:rPr>
              <a:t>sistem</a:t>
            </a:r>
            <a:endParaRPr lang="en-US" baseline="0" dirty="0">
              <a:sym typeface="Wingdings" pitchFamily="2" charset="2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A1BD22C-CD88-40B1-A989-4913CE546190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9967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258888" y="1163638"/>
            <a:ext cx="4535487" cy="3141662"/>
          </a:xfrm>
          <a:ln/>
        </p:spPr>
      </p:sp>
      <p:sp>
        <p:nvSpPr>
          <p:cNvPr id="7168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  <p:sp>
        <p:nvSpPr>
          <p:cNvPr id="7168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27383"/>
            <a:fld id="{D07E2211-F563-4AF1-825A-E35F43A2821B}" type="slidenum">
              <a:rPr lang="en-US" smtClean="0"/>
              <a:pPr defTabSz="927383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70937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Risk </a:t>
            </a:r>
            <a:r>
              <a:rPr lang="en-US" dirty="0" err="1"/>
              <a:t>dulu</a:t>
            </a:r>
            <a:r>
              <a:rPr lang="en-US" dirty="0"/>
              <a:t> </a:t>
            </a:r>
            <a:r>
              <a:rPr lang="en-US" dirty="0" err="1"/>
              <a:t>baru</a:t>
            </a:r>
            <a:r>
              <a:rPr lang="en-US" dirty="0"/>
              <a:t> reference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A1BD22C-CD88-40B1-A989-4913CE546190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8786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1E6FC2D-CCE5-48FF-AF79-69FDD5219E19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8089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1E6FC2D-CCE5-48FF-AF79-69FDD5219E19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5802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1E6FC2D-CCE5-48FF-AF79-69FDD5219E19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0965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1E6FC2D-CCE5-48FF-AF79-69FDD5219E19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483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1E6FC2D-CCE5-48FF-AF79-69FDD5219E19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6250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1E6FC2D-CCE5-48FF-AF79-69FDD5219E19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63168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1E6FC2D-CCE5-48FF-AF79-69FDD5219E19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58728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1E6FC2D-CCE5-48FF-AF79-69FDD5219E19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0441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1E6FC2D-CCE5-48FF-AF79-69FDD5219E19}" type="slidenum">
              <a:rPr lang="en-US" smtClean="0"/>
              <a:pPr>
                <a:defRPr/>
              </a:pPr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23894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1E6FC2D-CCE5-48FF-AF79-69FDD5219E19}" type="slidenum">
              <a:rPr lang="en-US" smtClean="0"/>
              <a:pPr>
                <a:defRPr/>
              </a:pPr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95918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1E6FC2D-CCE5-48FF-AF79-69FDD5219E19}" type="slidenum">
              <a:rPr lang="en-US" smtClean="0"/>
              <a:pPr>
                <a:defRPr/>
              </a:pPr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06641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1E6FC2D-CCE5-48FF-AF79-69FDD5219E19}" type="slidenum">
              <a:rPr lang="en-US" smtClean="0"/>
              <a:pPr>
                <a:defRPr/>
              </a:pPr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92427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1E6FC2D-CCE5-48FF-AF79-69FDD5219E19}" type="slidenum">
              <a:rPr lang="en-US" smtClean="0"/>
              <a:pPr>
                <a:defRPr/>
              </a:pPr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84119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1E6FC2D-CCE5-48FF-AF79-69FDD5219E19}" type="slidenum">
              <a:rPr lang="en-US" smtClean="0"/>
              <a:pPr>
                <a:defRPr/>
              </a:pPr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49163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1E6FC2D-CCE5-48FF-AF79-69FDD5219E19}" type="slidenum">
              <a:rPr lang="en-US" smtClean="0"/>
              <a:pPr>
                <a:defRPr/>
              </a:pPr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21373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1763" y="754063"/>
            <a:ext cx="6707187" cy="4643437"/>
          </a:xfrm>
          <a:ln/>
        </p:spPr>
      </p:sp>
      <p:sp>
        <p:nvSpPr>
          <p:cNvPr id="136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9116" y="4761631"/>
            <a:ext cx="5509932" cy="4504828"/>
          </a:xfrm>
          <a:noFill/>
          <a:ln/>
        </p:spPr>
        <p:txBody>
          <a:bodyPr lIns="95902" tIns="47951" rIns="95902" bIns="47951"/>
          <a:lstStyle/>
          <a:p>
            <a:pPr eaLnBrk="1" hangingPunct="1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3240054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49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53460" y="4909333"/>
            <a:ext cx="5237050" cy="4651306"/>
          </a:xfrm>
          <a:noFill/>
          <a:ln/>
        </p:spPr>
        <p:txBody>
          <a:bodyPr/>
          <a:lstStyle/>
          <a:p>
            <a:pPr eaLnBrk="1" hangingPunct="1"/>
            <a:endParaRPr lang="id-ID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6802074-27F1-428B-AB62-D5EB7AAEE3C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72377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1E6FC2D-CCE5-48FF-AF79-69FDD5219E19}" type="slidenum">
              <a:rPr lang="en-US" smtClean="0"/>
              <a:pPr>
                <a:defRPr/>
              </a:pPr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58041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1E6FC2D-CCE5-48FF-AF79-69FDD5219E19}" type="slidenum">
              <a:rPr lang="en-US" smtClean="0"/>
              <a:pPr>
                <a:defRPr/>
              </a:pPr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62423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1E6FC2D-CCE5-48FF-AF79-69FDD5219E19}" type="slidenum">
              <a:rPr lang="en-US" smtClean="0"/>
              <a:pPr>
                <a:defRPr/>
              </a:pPr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84149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1E6FC2D-CCE5-48FF-AF79-69FDD5219E19}" type="slidenum">
              <a:rPr lang="en-US" smtClean="0"/>
              <a:pPr>
                <a:defRPr/>
              </a:pPr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36044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1E6FC2D-CCE5-48FF-AF79-69FDD5219E19}" type="slidenum">
              <a:rPr lang="en-US" smtClean="0"/>
              <a:pPr>
                <a:defRPr/>
              </a:pPr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91457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1E6FC2D-CCE5-48FF-AF79-69FDD5219E19}" type="slidenum">
              <a:rPr lang="en-US" smtClean="0"/>
              <a:pPr>
                <a:defRPr/>
              </a:pPr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91453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1E6FC2D-CCE5-48FF-AF79-69FDD5219E19}" type="slidenum">
              <a:rPr lang="en-US" smtClean="0"/>
              <a:pPr>
                <a:defRPr/>
              </a:pPr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29622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1E6FC2D-CCE5-48FF-AF79-69FDD5219E19}" type="slidenum">
              <a:rPr lang="en-US" smtClean="0"/>
              <a:pPr>
                <a:defRPr/>
              </a:pPr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47051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1E6FC2D-CCE5-48FF-AF79-69FDD5219E19}" type="slidenum">
              <a:rPr lang="en-US" smtClean="0"/>
              <a:pPr>
                <a:defRPr/>
              </a:pPr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81147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1E6FC2D-CCE5-48FF-AF79-69FDD5219E19}" type="slidenum">
              <a:rPr lang="en-US" smtClean="0"/>
              <a:pPr>
                <a:defRPr/>
              </a:pPr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511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55575" y="777875"/>
            <a:ext cx="6918325" cy="4789488"/>
          </a:xfrm>
          <a:ln/>
        </p:spPr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5DAC5AE-2674-4BA4-AFFA-59B9FB6B174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68814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1E6FC2D-CCE5-48FF-AF79-69FDD5219E19}" type="slidenum">
              <a:rPr lang="en-US" smtClean="0"/>
              <a:pPr>
                <a:defRPr/>
              </a:pPr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12254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1E6FC2D-CCE5-48FF-AF79-69FDD5219E19}" type="slidenum">
              <a:rPr lang="en-US" smtClean="0"/>
              <a:pPr>
                <a:defRPr/>
              </a:pPr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07613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1E6FC2D-CCE5-48FF-AF79-69FDD5219E19}" type="slidenum">
              <a:rPr lang="en-US" smtClean="0"/>
              <a:pPr>
                <a:defRPr/>
              </a:pPr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96987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1E6FC2D-CCE5-48FF-AF79-69FDD5219E19}" type="slidenum">
              <a:rPr lang="en-US" smtClean="0"/>
              <a:pPr>
                <a:defRPr/>
              </a:pPr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81935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1E6FC2D-CCE5-48FF-AF79-69FDD5219E19}" type="slidenum">
              <a:rPr lang="en-US" smtClean="0"/>
              <a:pPr>
                <a:defRPr/>
              </a:pPr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4738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1E6FC2D-CCE5-48FF-AF79-69FDD5219E19}" type="slidenum">
              <a:rPr lang="en-US" smtClean="0"/>
              <a:pPr>
                <a:defRPr/>
              </a:pPr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20223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1763" y="754063"/>
            <a:ext cx="6707187" cy="4643437"/>
          </a:xfrm>
          <a:ln/>
        </p:spPr>
      </p:sp>
      <p:sp>
        <p:nvSpPr>
          <p:cNvPr id="1392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9116" y="4761631"/>
            <a:ext cx="5509932" cy="4504828"/>
          </a:xfrm>
          <a:noFill/>
          <a:ln/>
        </p:spPr>
        <p:txBody>
          <a:bodyPr lIns="95916" tIns="47959" rIns="95916" bIns="47959"/>
          <a:lstStyle/>
          <a:p>
            <a:pPr eaLnBrk="1" hangingPunct="1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34204071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1E6FC2D-CCE5-48FF-AF79-69FDD5219E19}" type="slidenum">
              <a:rPr lang="en-US" smtClean="0"/>
              <a:pPr>
                <a:defRPr/>
              </a:pPr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41366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1E6FC2D-CCE5-48FF-AF79-69FDD5219E19}" type="slidenum">
              <a:rPr lang="en-US" smtClean="0"/>
              <a:pPr>
                <a:defRPr/>
              </a:pPr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153034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1E6FC2D-CCE5-48FF-AF79-69FDD5219E19}" type="slidenum">
              <a:rPr lang="en-US" smtClean="0"/>
              <a:pPr>
                <a:defRPr/>
              </a:pPr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4896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55575" y="777875"/>
            <a:ext cx="6918325" cy="4789488"/>
          </a:xfrm>
          <a:ln/>
        </p:spPr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312D834-19C8-4EA0-9533-11A26579FEE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14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1E6FC2D-CCE5-48FF-AF79-69FDD5219E19}" type="slidenum">
              <a:rPr lang="en-US" smtClean="0"/>
              <a:pPr>
                <a:defRPr/>
              </a:pPr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8480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02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9116" y="4761631"/>
            <a:ext cx="5509932" cy="4508141"/>
          </a:xfrm>
          <a:noFill/>
          <a:ln/>
        </p:spPr>
        <p:txBody>
          <a:bodyPr lIns="99424" tIns="49713" rIns="99424" bIns="49713"/>
          <a:lstStyle/>
          <a:p>
            <a:pPr eaLnBrk="1" hangingPunct="1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9093580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13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9116" y="4761631"/>
            <a:ext cx="5509932" cy="4508141"/>
          </a:xfrm>
          <a:noFill/>
          <a:ln/>
        </p:spPr>
        <p:txBody>
          <a:bodyPr lIns="99424" tIns="49713" rIns="99424" bIns="49713"/>
          <a:lstStyle/>
          <a:p>
            <a:pPr eaLnBrk="1" hangingPunct="1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34491539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13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9116" y="4761631"/>
            <a:ext cx="5509932" cy="4508141"/>
          </a:xfrm>
          <a:noFill/>
          <a:ln/>
        </p:spPr>
        <p:txBody>
          <a:bodyPr lIns="99424" tIns="49713" rIns="99424" bIns="49713"/>
          <a:lstStyle/>
          <a:p>
            <a:pPr eaLnBrk="1" hangingPunct="1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34491539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1E6FC2D-CCE5-48FF-AF79-69FDD5219E19}" type="slidenum">
              <a:rPr lang="en-US" smtClean="0"/>
              <a:pPr>
                <a:defRPr/>
              </a:pPr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01628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1E6FC2D-CCE5-48FF-AF79-69FDD5219E19}" type="slidenum">
              <a:rPr lang="en-US" smtClean="0"/>
              <a:pPr>
                <a:defRPr/>
              </a:pPr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92696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1E6FC2D-CCE5-48FF-AF79-69FDD5219E19}" type="slidenum">
              <a:rPr lang="en-US" smtClean="0"/>
              <a:pPr>
                <a:defRPr/>
              </a:pPr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69308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87363" y="722313"/>
            <a:ext cx="6427787" cy="4449762"/>
          </a:xfrm>
          <a:ln/>
        </p:spPr>
      </p:sp>
      <p:sp>
        <p:nvSpPr>
          <p:cNvPr id="1443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31838" y="4562475"/>
            <a:ext cx="5851525" cy="43164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916" tIns="47959" rIns="95916" bIns="47959"/>
          <a:lstStyle/>
          <a:p>
            <a:pPr eaLnBrk="1" hangingPunct="1"/>
            <a:endParaRPr lang="id-ID" altLang="en-US"/>
          </a:p>
        </p:txBody>
      </p:sp>
    </p:spTree>
    <p:extLst>
      <p:ext uri="{BB962C8B-B14F-4D97-AF65-F5344CB8AC3E}">
        <p14:creationId xmlns:p14="http://schemas.microsoft.com/office/powerpoint/2010/main" val="363164500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1E6FC2D-CCE5-48FF-AF79-69FDD5219E19}" type="slidenum">
              <a:rPr lang="en-US" smtClean="0"/>
              <a:pPr>
                <a:defRPr/>
              </a:pPr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43016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1E6FC2D-CCE5-48FF-AF79-69FDD5219E19}" type="slidenum">
              <a:rPr lang="en-US" smtClean="0"/>
              <a:pPr>
                <a:defRPr/>
              </a:pPr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5859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1E6FC2D-CCE5-48FF-AF79-69FDD5219E19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18726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1E6FC2D-CCE5-48FF-AF79-69FDD5219E19}" type="slidenum">
              <a:rPr lang="en-US" smtClean="0"/>
              <a:pPr>
                <a:defRPr/>
              </a:pPr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13575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1E6FC2D-CCE5-48FF-AF79-69FDD5219E19}" type="slidenum">
              <a:rPr lang="en-US" smtClean="0"/>
              <a:pPr>
                <a:defRPr/>
              </a:pPr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37590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04EBDF8-14C2-4D32-9766-1D2490428EE8}" type="slidenum">
              <a:rPr lang="en-US"/>
              <a:pPr/>
              <a:t>94</a:t>
            </a:fld>
            <a:endParaRPr lang="en-US"/>
          </a:p>
        </p:txBody>
      </p:sp>
      <p:sp>
        <p:nvSpPr>
          <p:cNvPr id="2324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004888" y="696913"/>
            <a:ext cx="5045075" cy="3492500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324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05490" y="4423003"/>
            <a:ext cx="5642285" cy="418850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96946" tIns="48473" rIns="96946" bIns="48473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18433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2298904-57B3-492C-B0E4-98CF2E42CBDC}" type="slidenum">
              <a:rPr lang="en-US"/>
              <a:pPr/>
              <a:t>95</a:t>
            </a:fld>
            <a:endParaRPr lang="en-US"/>
          </a:p>
        </p:txBody>
      </p:sp>
      <p:sp>
        <p:nvSpPr>
          <p:cNvPr id="2314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004888" y="696913"/>
            <a:ext cx="5045075" cy="3492500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314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05490" y="4423003"/>
            <a:ext cx="5642285" cy="418850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96946" tIns="48473" rIns="96946" bIns="48473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58974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1E6FC2D-CCE5-48FF-AF79-69FDD5219E19}" type="slidenum">
              <a:rPr lang="en-US" smtClean="0"/>
              <a:pPr>
                <a:defRPr/>
              </a:pPr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229024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1E6FC2D-CCE5-48FF-AF79-69FDD5219E19}" type="slidenum">
              <a:rPr lang="en-US" smtClean="0"/>
              <a:pPr>
                <a:defRPr/>
              </a:pPr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251570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1E6FC2D-CCE5-48FF-AF79-69FDD5219E19}" type="slidenum">
              <a:rPr lang="en-US" smtClean="0"/>
              <a:pPr>
                <a:defRPr/>
              </a:pPr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095947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1E6FC2D-CCE5-48FF-AF79-69FDD5219E19}" type="slidenum">
              <a:rPr lang="en-US" smtClean="0"/>
              <a:pPr>
                <a:defRPr/>
              </a:pPr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24710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C1339BD-E5E7-46B5-92D3-A0648DC9496B}" type="slidenum">
              <a:rPr lang="en-US"/>
              <a:pPr/>
              <a:t>101</a:t>
            </a:fld>
            <a:endParaRPr lang="en-US"/>
          </a:p>
        </p:txBody>
      </p:sp>
      <p:sp>
        <p:nvSpPr>
          <p:cNvPr id="2293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004888" y="696913"/>
            <a:ext cx="5045075" cy="3492500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2937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05490" y="4423003"/>
            <a:ext cx="5642285" cy="418850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96946" tIns="48473" rIns="96946" bIns="48473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750488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FF54F0-EBA1-415C-B0D6-CDC7CB3981F6}" type="slidenum">
              <a:rPr lang="en-US" smtClean="0"/>
              <a:pPr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0785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AC9851D-23E8-4658-833D-CE4E622F15CC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52500" y="685800"/>
            <a:ext cx="4953000" cy="3429000"/>
          </a:xfrm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198370258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1E6FC2D-CCE5-48FF-AF79-69FDD5219E19}" type="slidenum">
              <a:rPr lang="en-US" smtClean="0"/>
              <a:pPr>
                <a:defRPr/>
              </a:pPr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61133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1E6FC2D-CCE5-48FF-AF79-69FDD5219E19}" type="slidenum">
              <a:rPr lang="en-US" smtClean="0"/>
              <a:pPr>
                <a:defRPr/>
              </a:pPr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290116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1E6FC2D-CCE5-48FF-AF79-69FDD5219E19}" type="slidenum">
              <a:rPr lang="en-US" smtClean="0"/>
              <a:pPr>
                <a:defRPr/>
              </a:pPr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7894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1E6FC2D-CCE5-48FF-AF79-69FDD5219E19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AA796D-6F64-4096-B34B-E571236467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1284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2D3B9BA-D1F7-44E9-AF2F-CC818D3F6628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37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3163" y="692150"/>
            <a:ext cx="5040312" cy="3489325"/>
          </a:xfrm>
          <a:ln/>
        </p:spPr>
      </p:sp>
      <p:sp>
        <p:nvSpPr>
          <p:cNvPr id="378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7387" y="5021955"/>
            <a:ext cx="5178490" cy="1072197"/>
          </a:xfrm>
          <a:noFill/>
          <a:ln/>
        </p:spPr>
        <p:txBody>
          <a:bodyPr>
            <a:spAutoFit/>
          </a:bodyPr>
          <a:lstStyle/>
          <a:p>
            <a:pPr>
              <a:buFontTx/>
              <a:buChar char="-"/>
            </a:pPr>
            <a:r>
              <a:rPr lang="en-GB"/>
              <a:t>Pada umumnya buat ISO dengan cara : setiap departemen identifikasi prosedur di area masing-masing. Kemudian buat prosedur tanpa lihat kanan kiri (departemen lain), akibatnya proses tidak link, tumpang tindih, dll</a:t>
            </a:r>
          </a:p>
          <a:p>
            <a:pPr>
              <a:buFontTx/>
              <a:buChar char="-"/>
            </a:pPr>
            <a:r>
              <a:rPr lang="en-GB"/>
              <a:t>Tanyakan ke audience bagaimana approach mereka dulu</a:t>
            </a:r>
          </a:p>
        </p:txBody>
      </p:sp>
    </p:spTree>
    <p:extLst>
      <p:ext uri="{BB962C8B-B14F-4D97-AF65-F5344CB8AC3E}">
        <p14:creationId xmlns:p14="http://schemas.microsoft.com/office/powerpoint/2010/main" val="41632739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7F54E-A53D-409F-965A-1F0C106D78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38250" y="1122363"/>
            <a:ext cx="7429500" cy="2387600"/>
          </a:xfrm>
        </p:spPr>
        <p:txBody>
          <a:bodyPr anchor="b"/>
          <a:lstStyle>
            <a:lvl1pPr algn="ctr">
              <a:defRPr sz="4875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FDC5090-C0AF-4997-AB2D-5479BA9889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1950"/>
            </a:lvl1pPr>
            <a:lvl2pPr marL="371475" indent="0" algn="ctr">
              <a:buNone/>
              <a:defRPr sz="1625"/>
            </a:lvl2pPr>
            <a:lvl3pPr marL="742950" indent="0" algn="ctr">
              <a:buNone/>
              <a:defRPr sz="1463"/>
            </a:lvl3pPr>
            <a:lvl4pPr marL="1114425" indent="0" algn="ctr">
              <a:buNone/>
              <a:defRPr sz="1300"/>
            </a:lvl4pPr>
            <a:lvl5pPr marL="1485900" indent="0" algn="ctr">
              <a:buNone/>
              <a:defRPr sz="1300"/>
            </a:lvl5pPr>
            <a:lvl6pPr marL="1857375" indent="0" algn="ctr">
              <a:buNone/>
              <a:defRPr sz="1300"/>
            </a:lvl6pPr>
            <a:lvl7pPr marL="2228850" indent="0" algn="ctr">
              <a:buNone/>
              <a:defRPr sz="1300"/>
            </a:lvl7pPr>
            <a:lvl8pPr marL="2600325" indent="0" algn="ctr">
              <a:buNone/>
              <a:defRPr sz="1300"/>
            </a:lvl8pPr>
            <a:lvl9pPr marL="2971800" indent="0" algn="ctr">
              <a:buNone/>
              <a:defRPr sz="13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234B5D-85DC-4714-A40D-7E59CEF74DA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1038" y="6356351"/>
            <a:ext cx="2228850" cy="365125"/>
          </a:xfrm>
          <a:prstGeom prst="rect">
            <a:avLst/>
          </a:prstGeom>
        </p:spPr>
        <p:txBody>
          <a:bodyPr/>
          <a:lstStyle/>
          <a:p>
            <a:fld id="{725905F8-3673-499D-B063-3CC60A92576B}" type="datetime1">
              <a:rPr lang="en-US" smtClean="0"/>
              <a:t>6/21/2019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0A6447-95C3-496B-BF93-12BFB17CF7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Audit integrasi ISO 9001 &amp; ISO 45001 1/rev 00© Copyright Sentral Sistem, Juni 2019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013797-5807-420A-927C-047B66F23F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9C8A046-ED46-4FC4-871B-D0B4213C320F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043921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4BCF28-7550-467A-8746-C6D0F565C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69972C8-4364-42D0-A9D7-8D8DA20224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DA3840-22A5-4A51-B638-96ED4E5D3BD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1038" y="6356351"/>
            <a:ext cx="2228850" cy="365125"/>
          </a:xfrm>
          <a:prstGeom prst="rect">
            <a:avLst/>
          </a:prstGeom>
        </p:spPr>
        <p:txBody>
          <a:bodyPr/>
          <a:lstStyle/>
          <a:p>
            <a:fld id="{8F3D4CB3-8ABB-4E5C-8791-2C21B5B3CC24}" type="datetime1">
              <a:rPr lang="en-US" smtClean="0"/>
              <a:t>6/21/2019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F3F144-6B3C-4B33-80F0-B7E5E272A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Audit integrasi ISO 9001 &amp; ISO 45001 1/rev 00© Copyright Sentral Sistem, Juni 2019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38DB54-6321-4581-8CDC-69C7BA3F7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1DBE3-F2BD-489D-B5A8-ED50AB0F4F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2622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6C3FFB2-C496-48B1-8AAF-AD5A9F12BCD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088981" y="365125"/>
            <a:ext cx="2135981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7532E71-2E1C-41C7-9E62-BAFC8F8B52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81037" y="365125"/>
            <a:ext cx="6284119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E60509-8BC0-4399-B08E-B0A5581E3BE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1038" y="6356351"/>
            <a:ext cx="2228850" cy="365125"/>
          </a:xfrm>
          <a:prstGeom prst="rect">
            <a:avLst/>
          </a:prstGeom>
        </p:spPr>
        <p:txBody>
          <a:bodyPr/>
          <a:lstStyle/>
          <a:p>
            <a:fld id="{CED94857-F92A-40E3-9C72-04FD3240E9C3}" type="datetime1">
              <a:rPr lang="en-US" smtClean="0"/>
              <a:t>6/21/2019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035052-94CA-42B4-9F1B-E7DC04FAAC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Audit integrasi ISO 9001 &amp; ISO 45001 1/rev 00© Copyright Sentral Sistem, Juni 2019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6D898C-CCCC-4F7E-8577-C9448FF76F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1DBE3-F2BD-489D-B5A8-ED50AB0F4F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1263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64100" y="274638"/>
            <a:ext cx="8046441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364101" y="1700213"/>
            <a:ext cx="3946202" cy="44259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62752" y="1700213"/>
            <a:ext cx="3947790" cy="44259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10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7099300" y="6356350"/>
            <a:ext cx="2311400" cy="365125"/>
          </a:xfrm>
          <a:prstGeom prst="rect">
            <a:avLst/>
          </a:prstGeom>
        </p:spPr>
        <p:txBody>
          <a:bodyPr/>
          <a:lstStyle>
            <a:lvl1pPr algn="r">
              <a:defRPr sz="1200"/>
            </a:lvl1pPr>
          </a:lstStyle>
          <a:p>
            <a:pPr>
              <a:defRPr/>
            </a:pPr>
            <a:fld id="{05AFAB11-F620-41BB-9FD1-51BD9D46CF74}" type="slidenum">
              <a:rPr lang="id-ID" smtClean="0"/>
              <a:pPr>
                <a:defRPr/>
              </a:pPr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72011044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>
  <p:cSld name="Title,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64100" y="274638"/>
            <a:ext cx="8046441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64101" y="1700213"/>
            <a:ext cx="3946202" cy="44259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462752" y="1700213"/>
            <a:ext cx="3947790" cy="44259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10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7099300" y="6356350"/>
            <a:ext cx="2311400" cy="365125"/>
          </a:xfrm>
          <a:prstGeom prst="rect">
            <a:avLst/>
          </a:prstGeom>
        </p:spPr>
        <p:txBody>
          <a:bodyPr/>
          <a:lstStyle>
            <a:lvl1pPr algn="r">
              <a:defRPr sz="1200"/>
            </a:lvl1pPr>
          </a:lstStyle>
          <a:p>
            <a:pPr>
              <a:defRPr/>
            </a:pPr>
            <a:fld id="{786B7779-744F-477C-853F-516D663BF188}" type="slidenum">
              <a:rPr lang="id-ID" smtClean="0"/>
              <a:pPr>
                <a:defRPr/>
              </a:pPr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27771631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3413" y="222250"/>
            <a:ext cx="8915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33413" y="1547813"/>
            <a:ext cx="4381501" cy="45259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5167312" y="1547813"/>
            <a:ext cx="4381501" cy="4525962"/>
          </a:xfrm>
        </p:spPr>
        <p:txBody>
          <a:bodyPr/>
          <a:lstStyle/>
          <a:p>
            <a:pPr lvl="0"/>
            <a:endParaRPr lang="id-ID" noProof="0"/>
          </a:p>
        </p:txBody>
      </p:sp>
      <p:sp>
        <p:nvSpPr>
          <p:cNvPr id="7" name="Slide Number Placeholder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996113" y="6356362"/>
            <a:ext cx="222885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5E94571-1640-44AC-9656-2E126A36BEA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64371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64100" y="274638"/>
            <a:ext cx="8046441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364101" y="1700213"/>
            <a:ext cx="3946202" cy="44259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5462752" y="1700214"/>
            <a:ext cx="3947790" cy="21367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5462752" y="3989389"/>
            <a:ext cx="3947790" cy="21367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7099300" y="6356350"/>
            <a:ext cx="2311400" cy="365125"/>
          </a:xfrm>
          <a:prstGeom prst="rect">
            <a:avLst/>
          </a:prstGeom>
        </p:spPr>
        <p:txBody>
          <a:bodyPr/>
          <a:lstStyle>
            <a:lvl1pPr algn="r">
              <a:defRPr sz="1200"/>
            </a:lvl1pPr>
          </a:lstStyle>
          <a:p>
            <a:pPr>
              <a:defRPr/>
            </a:pPr>
            <a:fld id="{A888B4FE-FDCA-40F3-A85A-B825BF8E2F8F}" type="slidenum">
              <a:rPr lang="id-ID" smtClean="0"/>
              <a:pPr>
                <a:defRPr/>
              </a:pPr>
              <a:t>‹#›</a:t>
            </a:fld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32880463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1364100" y="274639"/>
            <a:ext cx="8046441" cy="58515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7099300" y="6356350"/>
            <a:ext cx="2311400" cy="365125"/>
          </a:xfrm>
          <a:prstGeom prst="rect">
            <a:avLst/>
          </a:prstGeom>
        </p:spPr>
        <p:txBody>
          <a:bodyPr/>
          <a:lstStyle>
            <a:lvl1pPr algn="r">
              <a:defRPr sz="1200"/>
            </a:lvl1pPr>
          </a:lstStyle>
          <a:p>
            <a:pPr>
              <a:defRPr/>
            </a:pPr>
            <a:fld id="{D8D9D846-F3AF-4062-BCC8-B971ED57AC99}" type="slidenum">
              <a:rPr lang="id-ID" smtClean="0"/>
              <a:pPr>
                <a:defRPr/>
              </a:pPr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32638069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dgm">
  <p:cSld name="Title and Diagram or Organization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64100" y="274638"/>
            <a:ext cx="8046441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martArt Placeholder 2"/>
          <p:cNvSpPr>
            <a:spLocks noGrp="1"/>
          </p:cNvSpPr>
          <p:nvPr>
            <p:ph type="dgm" idx="1"/>
          </p:nvPr>
        </p:nvSpPr>
        <p:spPr>
          <a:xfrm>
            <a:off x="1364100" y="1700213"/>
            <a:ext cx="8046441" cy="442595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5" name="Rectangle 10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7099300" y="6356350"/>
            <a:ext cx="2311400" cy="365125"/>
          </a:xfrm>
          <a:prstGeom prst="rect">
            <a:avLst/>
          </a:prstGeom>
        </p:spPr>
        <p:txBody>
          <a:bodyPr/>
          <a:lstStyle>
            <a:lvl1pPr algn="r">
              <a:defRPr sz="1200"/>
            </a:lvl1pPr>
          </a:lstStyle>
          <a:p>
            <a:pPr>
              <a:defRPr/>
            </a:pPr>
            <a:fld id="{3E791377-75A5-4DF6-B684-FE878342C30E}" type="slidenum">
              <a:rPr lang="id-ID" smtClean="0"/>
              <a:pPr>
                <a:defRPr/>
              </a:pPr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79741856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7099300" y="6356352"/>
            <a:ext cx="2311400" cy="365125"/>
          </a:xfrm>
          <a:prstGeom prst="rect">
            <a:avLst/>
          </a:prstGeom>
        </p:spPr>
        <p:txBody>
          <a:bodyPr/>
          <a:lstStyle>
            <a:lvl1pPr algn="r">
              <a:defRPr sz="1200"/>
            </a:lvl1pPr>
          </a:lstStyle>
          <a:p>
            <a:pPr>
              <a:defRPr/>
            </a:pPr>
            <a:fld id="{D9C8A046-ED46-4FC4-871B-D0B4213C320F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Footer Placeholder 24"/>
          <p:cNvSpPr>
            <a:spLocks noGrp="1"/>
          </p:cNvSpPr>
          <p:nvPr>
            <p:ph type="ftr" sz="quarter" idx="3"/>
          </p:nvPr>
        </p:nvSpPr>
        <p:spPr>
          <a:xfrm>
            <a:off x="93198" y="6550916"/>
            <a:ext cx="8150476" cy="366397"/>
          </a:xfrm>
          <a:prstGeom prst="rect">
            <a:avLst/>
          </a:prstGeom>
        </p:spPr>
        <p:txBody>
          <a:bodyPr/>
          <a:lstStyle>
            <a:lvl1pPr>
              <a:defRPr sz="900"/>
            </a:lvl1pPr>
          </a:lstStyle>
          <a:p>
            <a:r>
              <a:rPr lang="pt-BR"/>
              <a:t>Audit integrasi ISO 9001 &amp; ISO 45001 1/rev 00© Copyright Sentral Sistem, Juni 2019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099300" y="6356352"/>
            <a:ext cx="2311400" cy="365125"/>
          </a:xfrm>
          <a:prstGeom prst="rect">
            <a:avLst/>
          </a:prstGeom>
        </p:spPr>
        <p:txBody>
          <a:bodyPr/>
          <a:lstStyle>
            <a:lvl1pPr algn="r">
              <a:defRPr sz="1200"/>
            </a:lvl1pPr>
          </a:lstStyle>
          <a:p>
            <a:pPr>
              <a:defRPr/>
            </a:pPr>
            <a:fld id="{7F80271C-A55E-42B4-8756-212E1BD26ED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F5E257-F704-4C7B-8E30-015BDF573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38BC2E-D3CA-451F-A25D-9070944B19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B2E7A5-AC4D-4F6D-B301-AEDF5C544B1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1038" y="6356351"/>
            <a:ext cx="2228850" cy="365125"/>
          </a:xfrm>
          <a:prstGeom prst="rect">
            <a:avLst/>
          </a:prstGeom>
        </p:spPr>
        <p:txBody>
          <a:bodyPr/>
          <a:lstStyle/>
          <a:p>
            <a:fld id="{B3D2CBCF-367C-446B-BBA7-8B1AC320A4A6}" type="datetime1">
              <a:rPr lang="en-US" smtClean="0"/>
              <a:t>6/21/2019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796844-2348-45A4-9433-0A642B7A19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Audit integrasi ISO 9001 &amp; ISO 45001 1/rev 00© Copyright Sentral Sistem, Juni 2019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3E82AC-257C-4A47-88C9-D69FC348F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79658B-7F9C-4333-9499-869B8642C57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58024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099300" y="6356352"/>
            <a:ext cx="2311400" cy="365125"/>
          </a:xfrm>
          <a:prstGeom prst="rect">
            <a:avLst/>
          </a:prstGeom>
        </p:spPr>
        <p:txBody>
          <a:bodyPr/>
          <a:lstStyle>
            <a:lvl1pPr algn="r">
              <a:defRPr sz="1200"/>
            </a:lvl1pPr>
          </a:lstStyle>
          <a:p>
            <a:pPr>
              <a:defRPr/>
            </a:pPr>
            <a:fld id="{7F80271C-A55E-42B4-8756-212E1BD26ED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Footer Placeholder 24"/>
          <p:cNvSpPr>
            <a:spLocks noGrp="1"/>
          </p:cNvSpPr>
          <p:nvPr>
            <p:ph type="ftr" sz="quarter" idx="3"/>
          </p:nvPr>
        </p:nvSpPr>
        <p:spPr>
          <a:xfrm>
            <a:off x="269624" y="6538278"/>
            <a:ext cx="5474970" cy="366397"/>
          </a:xfrm>
          <a:prstGeom prst="rect">
            <a:avLst/>
          </a:prstGeom>
        </p:spPr>
        <p:txBody>
          <a:bodyPr/>
          <a:lstStyle/>
          <a:p>
            <a:r>
              <a:rPr lang="pt-BR" sz="1200"/>
              <a:t>Audit integrasi ISO 9001 &amp; ISO 45001 1/rev 00© Copyright Sentral Sistem, Juni 2019</a:t>
            </a:r>
            <a:endParaRPr lang="en-US" sz="1200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099300" y="6356352"/>
            <a:ext cx="2311400" cy="365125"/>
          </a:xfrm>
          <a:prstGeom prst="rect">
            <a:avLst/>
          </a:prstGeom>
        </p:spPr>
        <p:txBody>
          <a:bodyPr/>
          <a:lstStyle>
            <a:lvl1pPr algn="r">
              <a:defRPr sz="1200"/>
            </a:lvl1pPr>
          </a:lstStyle>
          <a:p>
            <a:pPr>
              <a:defRPr/>
            </a:pPr>
            <a:fld id="{7F80271C-A55E-42B4-8756-212E1BD26ED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Footer Placeholder 24"/>
          <p:cNvSpPr>
            <a:spLocks noGrp="1"/>
          </p:cNvSpPr>
          <p:nvPr>
            <p:ph type="ftr" sz="quarter" idx="3"/>
          </p:nvPr>
        </p:nvSpPr>
        <p:spPr>
          <a:xfrm>
            <a:off x="269624" y="6538278"/>
            <a:ext cx="5474970" cy="366397"/>
          </a:xfrm>
          <a:prstGeom prst="rect">
            <a:avLst/>
          </a:prstGeom>
        </p:spPr>
        <p:txBody>
          <a:bodyPr/>
          <a:lstStyle/>
          <a:p>
            <a:r>
              <a:rPr lang="pt-BR" sz="1200"/>
              <a:t>Audit integrasi ISO 9001 &amp; ISO 45001 1/rev 00© Copyright Sentral Sistem, Juni 2019</a:t>
            </a:r>
            <a:endParaRPr lang="en-US" sz="1200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0456A-3BB1-4F81-9C30-3B3C31B396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878" y="1709739"/>
            <a:ext cx="8543925" cy="2852737"/>
          </a:xfrm>
        </p:spPr>
        <p:txBody>
          <a:bodyPr anchor="b"/>
          <a:lstStyle>
            <a:lvl1pPr>
              <a:defRPr sz="4875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E9F952-5C52-43C9-8C7E-822F29D565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5878" y="4589464"/>
            <a:ext cx="8543925" cy="1500187"/>
          </a:xfrm>
        </p:spPr>
        <p:txBody>
          <a:bodyPr/>
          <a:lstStyle>
            <a:lvl1pPr marL="0" indent="0">
              <a:buNone/>
              <a:defRPr sz="1950">
                <a:solidFill>
                  <a:schemeClr val="tx1">
                    <a:tint val="75000"/>
                  </a:schemeClr>
                </a:solidFill>
              </a:defRPr>
            </a:lvl1pPr>
            <a:lvl2pPr marL="371475" indent="0">
              <a:buNone/>
              <a:defRPr sz="1625">
                <a:solidFill>
                  <a:schemeClr val="tx1">
                    <a:tint val="75000"/>
                  </a:schemeClr>
                </a:solidFill>
              </a:defRPr>
            </a:lvl2pPr>
            <a:lvl3pPr marL="742950" indent="0">
              <a:buNone/>
              <a:defRPr sz="1463">
                <a:solidFill>
                  <a:schemeClr val="tx1">
                    <a:tint val="75000"/>
                  </a:schemeClr>
                </a:solidFill>
              </a:defRPr>
            </a:lvl3pPr>
            <a:lvl4pPr marL="1114425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4pPr>
            <a:lvl5pPr marL="1485900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5pPr>
            <a:lvl6pPr marL="1857375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6pPr>
            <a:lvl7pPr marL="2228850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7pPr>
            <a:lvl8pPr marL="2600325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8pPr>
            <a:lvl9pPr marL="2971800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1CFB6D-E526-4559-AB9C-EC93E237B4C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1038" y="6356351"/>
            <a:ext cx="2228850" cy="365125"/>
          </a:xfrm>
          <a:prstGeom prst="rect">
            <a:avLst/>
          </a:prstGeom>
        </p:spPr>
        <p:txBody>
          <a:bodyPr/>
          <a:lstStyle/>
          <a:p>
            <a:fld id="{1BCC76E5-85F2-43CA-958E-0D6B57DB8E52}" type="datetime1">
              <a:rPr lang="en-US" smtClean="0"/>
              <a:t>6/21/2019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6C05A7-C127-480C-96FD-192DB39688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Audit integrasi ISO 9001 &amp; ISO 45001 1/rev 00© Copyright Sentral Sistem, Juni 2019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78C7DA-2AEA-48CD-924D-BD70D96A5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1DBE3-F2BD-489D-B5A8-ED50AB0F4F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0161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008B20-EFBC-4212-9832-319FEEF300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3DEE4B-4D7B-40DA-8578-330CD56C04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C724FF-EF50-4A5F-9E29-92B611EE01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39CB80-07C3-4749-8396-3621EA6ADA7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1038" y="6356351"/>
            <a:ext cx="222885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816580FB-467D-4A62-B3C2-83FD75D76738}" type="datetime1">
              <a:rPr lang="en-US" smtClean="0"/>
              <a:t>6/21/2019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A12273-65C6-4335-AEA4-DA4002B20C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Audit integrasi ISO 9001 &amp; ISO 45001 1/rev 00© Copyright Sentral Sistem, Juni 2019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0FECB1-0EF9-44C9-B066-A40051CCA7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CB15F9C-59B7-428D-B194-A4776FBF064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42887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BA9AE7-D1D1-4705-B925-186FB429C8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328" y="365126"/>
            <a:ext cx="8543925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FCAAAA-3F6E-477A-9C56-DA93E8D762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2328" y="1681163"/>
            <a:ext cx="4190702" cy="823912"/>
          </a:xfrm>
        </p:spPr>
        <p:txBody>
          <a:bodyPr anchor="b"/>
          <a:lstStyle>
            <a:lvl1pPr marL="0" indent="0">
              <a:buNone/>
              <a:defRPr sz="1950" b="1"/>
            </a:lvl1pPr>
            <a:lvl2pPr marL="371475" indent="0">
              <a:buNone/>
              <a:defRPr sz="1625" b="1"/>
            </a:lvl2pPr>
            <a:lvl3pPr marL="742950" indent="0">
              <a:buNone/>
              <a:defRPr sz="1463" b="1"/>
            </a:lvl3pPr>
            <a:lvl4pPr marL="1114425" indent="0">
              <a:buNone/>
              <a:defRPr sz="1300" b="1"/>
            </a:lvl4pPr>
            <a:lvl5pPr marL="1485900" indent="0">
              <a:buNone/>
              <a:defRPr sz="1300" b="1"/>
            </a:lvl5pPr>
            <a:lvl6pPr marL="1857375" indent="0">
              <a:buNone/>
              <a:defRPr sz="1300" b="1"/>
            </a:lvl6pPr>
            <a:lvl7pPr marL="2228850" indent="0">
              <a:buNone/>
              <a:defRPr sz="1300" b="1"/>
            </a:lvl7pPr>
            <a:lvl8pPr marL="2600325" indent="0">
              <a:buNone/>
              <a:defRPr sz="1300" b="1"/>
            </a:lvl8pPr>
            <a:lvl9pPr marL="2971800" indent="0">
              <a:buNone/>
              <a:defRPr sz="13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BCBE89-39DB-48A5-9149-0DF97C14AB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2328" y="2505075"/>
            <a:ext cx="4190702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E1E4F47-D784-46F5-A558-A477F11B355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1950" b="1"/>
            </a:lvl1pPr>
            <a:lvl2pPr marL="371475" indent="0">
              <a:buNone/>
              <a:defRPr sz="1625" b="1"/>
            </a:lvl2pPr>
            <a:lvl3pPr marL="742950" indent="0">
              <a:buNone/>
              <a:defRPr sz="1463" b="1"/>
            </a:lvl3pPr>
            <a:lvl4pPr marL="1114425" indent="0">
              <a:buNone/>
              <a:defRPr sz="1300" b="1"/>
            </a:lvl4pPr>
            <a:lvl5pPr marL="1485900" indent="0">
              <a:buNone/>
              <a:defRPr sz="1300" b="1"/>
            </a:lvl5pPr>
            <a:lvl6pPr marL="1857375" indent="0">
              <a:buNone/>
              <a:defRPr sz="1300" b="1"/>
            </a:lvl6pPr>
            <a:lvl7pPr marL="2228850" indent="0">
              <a:buNone/>
              <a:defRPr sz="1300" b="1"/>
            </a:lvl7pPr>
            <a:lvl8pPr marL="2600325" indent="0">
              <a:buNone/>
              <a:defRPr sz="1300" b="1"/>
            </a:lvl8pPr>
            <a:lvl9pPr marL="2971800" indent="0">
              <a:buNone/>
              <a:defRPr sz="13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8058F78-435B-4ABB-9AFF-360FCF2583C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C7066D9-7270-4186-AC7F-D6A48FF3547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1038" y="6356351"/>
            <a:ext cx="2228850" cy="365125"/>
          </a:xfrm>
          <a:prstGeom prst="rect">
            <a:avLst/>
          </a:prstGeom>
        </p:spPr>
        <p:txBody>
          <a:bodyPr/>
          <a:lstStyle/>
          <a:p>
            <a:fld id="{33ACBB32-F2FE-43FF-A53D-2FE5ECA92593}" type="datetime1">
              <a:rPr lang="en-US" smtClean="0"/>
              <a:t>6/21/2019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F05B02A-8A5F-456F-87A6-01D7FE32BD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Audit integrasi ISO 9001 &amp; ISO 45001 1/rev 00© Copyright Sentral Sistem, Juni 2019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9F70241-3B1D-4EDD-BB96-E5F9ADCACC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1DBE3-F2BD-489D-B5A8-ED50AB0F4F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8170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6E2BE-A54F-4A23-A87C-8034F8291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6C94389-901F-4B92-AD93-C210864D05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1038" y="6356351"/>
            <a:ext cx="2228850" cy="365125"/>
          </a:xfrm>
          <a:prstGeom prst="rect">
            <a:avLst/>
          </a:prstGeom>
        </p:spPr>
        <p:txBody>
          <a:bodyPr/>
          <a:lstStyle/>
          <a:p>
            <a:fld id="{20AF588F-A4F2-473D-9DE5-0359779422DE}" type="datetime1">
              <a:rPr lang="en-US" smtClean="0"/>
              <a:t>6/21/2019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4D7B22-8035-43BA-920B-74D7A72409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Audit integrasi ISO 9001 &amp; ISO 45001 1/rev 00© Copyright Sentral Sistem, Juni 2019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89DEFD-5CEC-42C1-AF17-F5C72DCBA7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1DBE3-F2BD-489D-B5A8-ED50AB0F4F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5956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ADC8FD5-9A47-4862-BB05-71149B05E80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1038" y="6356351"/>
            <a:ext cx="2228850" cy="365125"/>
          </a:xfrm>
          <a:prstGeom prst="rect">
            <a:avLst/>
          </a:prstGeom>
        </p:spPr>
        <p:txBody>
          <a:bodyPr/>
          <a:lstStyle/>
          <a:p>
            <a:fld id="{91131D6A-7A09-4327-986E-EB2BFBD15B68}" type="datetime1">
              <a:rPr lang="en-US" smtClean="0"/>
              <a:t>6/21/2019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FA51DFC-812C-4350-8629-FB28EDBE58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Audit integrasi ISO 9001 &amp; ISO 45001 1/rev 00© Copyright Sentral Sistem, Juni 2019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00C49C-501C-42FD-AEA0-ECAB96254A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1ECF00-6640-4B42-A490-1528FA283F8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29357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4207E4-FC1F-44F6-B8EB-284671D924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2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397D61-AC1C-4EAB-ACBA-41014AC5F7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11340" y="987426"/>
            <a:ext cx="5014913" cy="4873625"/>
          </a:xfrm>
        </p:spPr>
        <p:txBody>
          <a:bodyPr/>
          <a:lstStyle>
            <a:lvl1pPr>
              <a:defRPr sz="2600"/>
            </a:lvl1pPr>
            <a:lvl2pPr>
              <a:defRPr sz="2275"/>
            </a:lvl2pPr>
            <a:lvl3pPr>
              <a:defRPr sz="1950"/>
            </a:lvl3pPr>
            <a:lvl4pPr>
              <a:defRPr sz="1625"/>
            </a:lvl4pPr>
            <a:lvl5pPr>
              <a:defRPr sz="1625"/>
            </a:lvl5pPr>
            <a:lvl6pPr>
              <a:defRPr sz="1625"/>
            </a:lvl6pPr>
            <a:lvl7pPr>
              <a:defRPr sz="1625"/>
            </a:lvl7pPr>
            <a:lvl8pPr>
              <a:defRPr sz="1625"/>
            </a:lvl8pPr>
            <a:lvl9pPr>
              <a:defRPr sz="1625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3A9C4E-3DD3-42F5-86C7-9CBC34E53D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300"/>
            </a:lvl1pPr>
            <a:lvl2pPr marL="371475" indent="0">
              <a:buNone/>
              <a:defRPr sz="1138"/>
            </a:lvl2pPr>
            <a:lvl3pPr marL="742950" indent="0">
              <a:buNone/>
              <a:defRPr sz="975"/>
            </a:lvl3pPr>
            <a:lvl4pPr marL="1114425" indent="0">
              <a:buNone/>
              <a:defRPr sz="813"/>
            </a:lvl4pPr>
            <a:lvl5pPr marL="1485900" indent="0">
              <a:buNone/>
              <a:defRPr sz="813"/>
            </a:lvl5pPr>
            <a:lvl6pPr marL="1857375" indent="0">
              <a:buNone/>
              <a:defRPr sz="813"/>
            </a:lvl6pPr>
            <a:lvl7pPr marL="2228850" indent="0">
              <a:buNone/>
              <a:defRPr sz="813"/>
            </a:lvl7pPr>
            <a:lvl8pPr marL="2600325" indent="0">
              <a:buNone/>
              <a:defRPr sz="813"/>
            </a:lvl8pPr>
            <a:lvl9pPr marL="2971800" indent="0">
              <a:buNone/>
              <a:defRPr sz="813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4355D8-2E49-41FA-B3E4-489629FB8B0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1038" y="6356351"/>
            <a:ext cx="2228850" cy="365125"/>
          </a:xfrm>
          <a:prstGeom prst="rect">
            <a:avLst/>
          </a:prstGeom>
        </p:spPr>
        <p:txBody>
          <a:bodyPr/>
          <a:lstStyle/>
          <a:p>
            <a:fld id="{01834EB5-0B9E-4F42-BB58-5693625C6DBF}" type="datetime1">
              <a:rPr lang="en-US" smtClean="0"/>
              <a:t>6/21/2019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34C79C-24BE-49E3-BB7A-579379F902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Audit integrasi ISO 9001 &amp; ISO 45001 1/rev 00© Copyright Sentral Sistem, Juni 2019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62CE14-F191-444B-8F3E-F1487528F4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1DBE3-F2BD-489D-B5A8-ED50AB0F4F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0652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90946-93DC-4F26-A5F1-C28FEA4811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2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4986AE1-AB50-4FCF-8F8D-D238F24FA87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11340" y="987426"/>
            <a:ext cx="5014913" cy="4873625"/>
          </a:xfrm>
        </p:spPr>
        <p:txBody>
          <a:bodyPr/>
          <a:lstStyle>
            <a:lvl1pPr marL="0" indent="0">
              <a:buNone/>
              <a:defRPr sz="2600"/>
            </a:lvl1pPr>
            <a:lvl2pPr marL="371475" indent="0">
              <a:buNone/>
              <a:defRPr sz="2275"/>
            </a:lvl2pPr>
            <a:lvl3pPr marL="742950" indent="0">
              <a:buNone/>
              <a:defRPr sz="1950"/>
            </a:lvl3pPr>
            <a:lvl4pPr marL="1114425" indent="0">
              <a:buNone/>
              <a:defRPr sz="1625"/>
            </a:lvl4pPr>
            <a:lvl5pPr marL="1485900" indent="0">
              <a:buNone/>
              <a:defRPr sz="1625"/>
            </a:lvl5pPr>
            <a:lvl6pPr marL="1857375" indent="0">
              <a:buNone/>
              <a:defRPr sz="1625"/>
            </a:lvl6pPr>
            <a:lvl7pPr marL="2228850" indent="0">
              <a:buNone/>
              <a:defRPr sz="1625"/>
            </a:lvl7pPr>
            <a:lvl8pPr marL="2600325" indent="0">
              <a:buNone/>
              <a:defRPr sz="1625"/>
            </a:lvl8pPr>
            <a:lvl9pPr marL="2971800" indent="0">
              <a:buNone/>
              <a:defRPr sz="1625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FF9017-83D5-4DCE-96BA-CCEEB41E72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300"/>
            </a:lvl1pPr>
            <a:lvl2pPr marL="371475" indent="0">
              <a:buNone/>
              <a:defRPr sz="1138"/>
            </a:lvl2pPr>
            <a:lvl3pPr marL="742950" indent="0">
              <a:buNone/>
              <a:defRPr sz="975"/>
            </a:lvl3pPr>
            <a:lvl4pPr marL="1114425" indent="0">
              <a:buNone/>
              <a:defRPr sz="813"/>
            </a:lvl4pPr>
            <a:lvl5pPr marL="1485900" indent="0">
              <a:buNone/>
              <a:defRPr sz="813"/>
            </a:lvl5pPr>
            <a:lvl6pPr marL="1857375" indent="0">
              <a:buNone/>
              <a:defRPr sz="813"/>
            </a:lvl6pPr>
            <a:lvl7pPr marL="2228850" indent="0">
              <a:buNone/>
              <a:defRPr sz="813"/>
            </a:lvl7pPr>
            <a:lvl8pPr marL="2600325" indent="0">
              <a:buNone/>
              <a:defRPr sz="813"/>
            </a:lvl8pPr>
            <a:lvl9pPr marL="2971800" indent="0">
              <a:buNone/>
              <a:defRPr sz="813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3656D8-CA75-41F3-B49A-B0366E1A6B8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1038" y="6356351"/>
            <a:ext cx="2228850" cy="365125"/>
          </a:xfrm>
          <a:prstGeom prst="rect">
            <a:avLst/>
          </a:prstGeom>
        </p:spPr>
        <p:txBody>
          <a:bodyPr/>
          <a:lstStyle/>
          <a:p>
            <a:fld id="{94BC27E6-224D-4C05-975A-DBF3C317ECC3}" type="datetime1">
              <a:rPr lang="en-US" smtClean="0"/>
              <a:t>6/21/2019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56D3E8-C8A5-4E2A-8813-90FA69D7C7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Audit integrasi ISO 9001 &amp; ISO 45001 1/rev 00© Copyright Sentral Sistem, Juni 2019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389932-FB9A-4607-83B6-4AF01EEB2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1DBE3-F2BD-489D-B5A8-ED50AB0F4F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8437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0F39A9A-E4AB-49FF-9081-B0FC1DFC58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8" y="365126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7D68E6-8F84-4993-B086-7A73A23DE6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E700E4-8585-4DFE-8690-6BF222D1F0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72481" y="6356351"/>
            <a:ext cx="63521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pt-BR"/>
              <a:t>Audit integrasi ISO 9001 &amp; ISO 45001 1/rev 00© Copyright Sentral Sistem, Juni 2019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696BB0-DBB0-4482-B980-F8EE809777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96113" y="6356351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B1DBE3-F2BD-489D-B5A8-ED50AB0F4F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4982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43" r:id="rId1"/>
    <p:sldLayoutId id="2147484144" r:id="rId2"/>
    <p:sldLayoutId id="2147484145" r:id="rId3"/>
    <p:sldLayoutId id="2147484146" r:id="rId4"/>
    <p:sldLayoutId id="2147484147" r:id="rId5"/>
    <p:sldLayoutId id="2147484148" r:id="rId6"/>
    <p:sldLayoutId id="2147484149" r:id="rId7"/>
    <p:sldLayoutId id="2147484150" r:id="rId8"/>
    <p:sldLayoutId id="2147484151" r:id="rId9"/>
    <p:sldLayoutId id="2147484152" r:id="rId10"/>
    <p:sldLayoutId id="2147484153" r:id="rId11"/>
    <p:sldLayoutId id="2147484154" r:id="rId12"/>
    <p:sldLayoutId id="2147484155" r:id="rId13"/>
    <p:sldLayoutId id="2147484156" r:id="rId14"/>
    <p:sldLayoutId id="2147484158" r:id="rId15"/>
    <p:sldLayoutId id="2147484159" r:id="rId16"/>
    <p:sldLayoutId id="2147484160" r:id="rId17"/>
    <p:sldLayoutId id="2147484063" r:id="rId18"/>
    <p:sldLayoutId id="2147484074" r:id="rId19"/>
    <p:sldLayoutId id="2147484075" r:id="rId20"/>
    <p:sldLayoutId id="2147484076" r:id="rId21"/>
  </p:sldLayoutIdLst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hf hdr="0" dt="0"/>
  <p:txStyles>
    <p:titleStyle>
      <a:lvl1pPr algn="l" defTabSz="742950" rtl="0" eaLnBrk="1" latinLnBrk="0" hangingPunct="1">
        <a:lnSpc>
          <a:spcPct val="90000"/>
        </a:lnSpc>
        <a:spcBef>
          <a:spcPct val="0"/>
        </a:spcBef>
        <a:buNone/>
        <a:defRPr sz="357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5738" indent="-185738" algn="l" defTabSz="742950" rtl="0" eaLnBrk="1" latinLnBrk="0" hangingPunct="1">
        <a:lnSpc>
          <a:spcPct val="90000"/>
        </a:lnSpc>
        <a:spcBef>
          <a:spcPts val="813"/>
        </a:spcBef>
        <a:buFont typeface="Arial" panose="020B0604020202020204" pitchFamily="34" charset="0"/>
        <a:buChar char="•"/>
        <a:defRPr sz="2275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185738" algn="l" defTabSz="742950" rtl="0" eaLnBrk="1" latinLnBrk="0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950" kern="1200">
          <a:solidFill>
            <a:schemeClr val="tx1"/>
          </a:solidFill>
          <a:latin typeface="+mn-lt"/>
          <a:ea typeface="+mn-ea"/>
          <a:cs typeface="+mn-cs"/>
        </a:defRPr>
      </a:lvl2pPr>
      <a:lvl3pPr marL="928688" indent="-185738" algn="l" defTabSz="742950" rtl="0" eaLnBrk="1" latinLnBrk="0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625" kern="1200">
          <a:solidFill>
            <a:schemeClr val="tx1"/>
          </a:solidFill>
          <a:latin typeface="+mn-lt"/>
          <a:ea typeface="+mn-ea"/>
          <a:cs typeface="+mn-cs"/>
        </a:defRPr>
      </a:lvl3pPr>
      <a:lvl4pPr marL="1300163" indent="-185738" algn="l" defTabSz="742950" rtl="0" eaLnBrk="1" latinLnBrk="0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4pPr>
      <a:lvl5pPr marL="1671638" indent="-185738" algn="l" defTabSz="742950" rtl="0" eaLnBrk="1" latinLnBrk="0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5pPr>
      <a:lvl6pPr marL="2043113" indent="-185738" algn="l" defTabSz="742950" rtl="0" eaLnBrk="1" latinLnBrk="0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6pPr>
      <a:lvl7pPr marL="2414588" indent="-185738" algn="l" defTabSz="742950" rtl="0" eaLnBrk="1" latinLnBrk="0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7pPr>
      <a:lvl8pPr marL="2786063" indent="-185738" algn="l" defTabSz="742950" rtl="0" eaLnBrk="1" latinLnBrk="0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8pPr>
      <a:lvl9pPr marL="3157538" indent="-185738" algn="l" defTabSz="742950" rtl="0" eaLnBrk="1" latinLnBrk="0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1pPr>
      <a:lvl2pPr marL="371475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2pPr>
      <a:lvl3pPr marL="742950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3pPr>
      <a:lvl4pPr marL="1114425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4pPr>
      <a:lvl5pPr marL="1485900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5pPr>
      <a:lvl6pPr marL="1857375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7pPr>
      <a:lvl8pPr marL="2600325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8pPr>
      <a:lvl9pPr marL="2971800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e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e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e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0.em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eg"/><Relationship Id="rId3" Type="http://schemas.openxmlformats.org/officeDocument/2006/relationships/image" Target="../media/image26.jpeg"/><Relationship Id="rId7" Type="http://schemas.openxmlformats.org/officeDocument/2006/relationships/image" Target="../media/image3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jpeg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emf"/><Relationship Id="rId4" Type="http://schemas.openxmlformats.org/officeDocument/2006/relationships/image" Target="../media/image42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eg"/><Relationship Id="rId3" Type="http://schemas.openxmlformats.org/officeDocument/2006/relationships/image" Target="../media/image26.jpeg"/><Relationship Id="rId7" Type="http://schemas.openxmlformats.org/officeDocument/2006/relationships/image" Target="../media/image30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jpeg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gi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9.jpe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54.wmf"/><Relationship Id="rId4" Type="http://schemas.openxmlformats.org/officeDocument/2006/relationships/oleObject" Target="../embeddings/oleObject2.bin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4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2.jpeg"/><Relationship Id="rId5" Type="http://schemas.openxmlformats.org/officeDocument/2006/relationships/image" Target="../media/image61.jpeg"/><Relationship Id="rId4" Type="http://schemas.openxmlformats.org/officeDocument/2006/relationships/image" Target="../media/image60.jpe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4.jpe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gif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68.jpe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4.jpeg"/><Relationship Id="rId4" Type="http://schemas.openxmlformats.org/officeDocument/2006/relationships/image" Target="../media/image73.jpe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5.jpe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6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6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jpe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e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e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e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5310190" cy="6887496"/>
          </a:xfrm>
          <a:custGeom>
            <a:avLst/>
            <a:gdLst>
              <a:gd name="connsiteX0" fmla="*/ 0 w 5310190"/>
              <a:gd name="connsiteY0" fmla="*/ 0 h 6858000"/>
              <a:gd name="connsiteX1" fmla="*/ 5310190 w 5310190"/>
              <a:gd name="connsiteY1" fmla="*/ 0 h 6858000"/>
              <a:gd name="connsiteX2" fmla="*/ 5310190 w 5310190"/>
              <a:gd name="connsiteY2" fmla="*/ 6858000 h 6858000"/>
              <a:gd name="connsiteX3" fmla="*/ 0 w 5310190"/>
              <a:gd name="connsiteY3" fmla="*/ 6858000 h 6858000"/>
              <a:gd name="connsiteX4" fmla="*/ 0 w 5310190"/>
              <a:gd name="connsiteY4" fmla="*/ 0 h 6858000"/>
              <a:gd name="connsiteX0" fmla="*/ 0 w 5310190"/>
              <a:gd name="connsiteY0" fmla="*/ 0 h 6887496"/>
              <a:gd name="connsiteX1" fmla="*/ 5310190 w 5310190"/>
              <a:gd name="connsiteY1" fmla="*/ 0 h 6887496"/>
              <a:gd name="connsiteX2" fmla="*/ 2743971 w 5310190"/>
              <a:gd name="connsiteY2" fmla="*/ 6887496 h 6887496"/>
              <a:gd name="connsiteX3" fmla="*/ 0 w 5310190"/>
              <a:gd name="connsiteY3" fmla="*/ 6858000 h 6887496"/>
              <a:gd name="connsiteX4" fmla="*/ 0 w 5310190"/>
              <a:gd name="connsiteY4" fmla="*/ 0 h 6887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0190" h="6887496">
                <a:moveTo>
                  <a:pt x="0" y="0"/>
                </a:moveTo>
                <a:lnTo>
                  <a:pt x="5310190" y="0"/>
                </a:lnTo>
                <a:lnTo>
                  <a:pt x="2743971" y="6887496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7932083" y="1948195"/>
            <a:ext cx="1699504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600" b="1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Arial Unicode MS" pitchFamily="34" charset="-128"/>
                <a:cs typeface="Arial Unicode MS" pitchFamily="34" charset="-128"/>
              </a:rPr>
              <a:t>QHS</a:t>
            </a:r>
            <a:endParaRPr lang="en-US" sz="4800" b="1" dirty="0">
              <a:solidFill>
                <a:schemeClr val="accent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941300" y="1859251"/>
            <a:ext cx="3156220" cy="1285885"/>
          </a:xfrm>
        </p:spPr>
        <p:txBody>
          <a:bodyPr>
            <a:normAutofit fontScale="90000"/>
          </a:bodyPr>
          <a:lstStyle/>
          <a:p>
            <a:pPr algn="r" eaLnBrk="1" hangingPunct="1"/>
            <a:r>
              <a:rPr lang="en-US" sz="88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  <a:ea typeface="Arial Unicode MS" pitchFamily="34" charset="-128"/>
                <a:cs typeface="Arial Unicode MS" pitchFamily="34" charset="-128"/>
              </a:rPr>
              <a:t>AUDIT</a:t>
            </a:r>
            <a:endParaRPr lang="id-ID" sz="8000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4" name="Rectangle 2"/>
          <p:cNvSpPr txBox="1">
            <a:spLocks noChangeArrowheads="1"/>
          </p:cNvSpPr>
          <p:nvPr/>
        </p:nvSpPr>
        <p:spPr bwMode="auto">
          <a:xfrm>
            <a:off x="5992896" y="3271219"/>
            <a:ext cx="3638691" cy="1285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Impact" panose="020B0806030902050204" pitchFamily="34" charset="0"/>
                <a:ea typeface="+mj-ea"/>
                <a:cs typeface="Arial" pitchFamily="34" charset="0"/>
              </a:rPr>
              <a:t>ISO 9001:2015 </a:t>
            </a:r>
          </a:p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Impact" panose="020B0806030902050204" pitchFamily="34" charset="0"/>
                <a:ea typeface="+mj-ea"/>
                <a:cs typeface="Arial" pitchFamily="34" charset="0"/>
              </a:rPr>
              <a:t>ISO 45001:2018</a:t>
            </a:r>
            <a:endParaRPr kumimoji="0" lang="id-ID" sz="320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uLnTx/>
              <a:uFillTx/>
              <a:latin typeface="Impact" panose="020B0806030902050204" pitchFamily="34" charset="0"/>
              <a:ea typeface="+mj-ea"/>
              <a:cs typeface="Arial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544891" y="825212"/>
            <a:ext cx="4086696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0" dirty="0" err="1">
                <a:solidFill>
                  <a:schemeClr val="accent6">
                    <a:lumMod val="75000"/>
                  </a:schemeClr>
                </a:solidFill>
                <a:ea typeface="Arial Unicode MS" pitchFamily="34" charset="-128"/>
                <a:cs typeface="Arial Unicode MS" pitchFamily="34" charset="-128"/>
              </a:rPr>
              <a:t>Integrasi</a:t>
            </a:r>
            <a:r>
              <a:rPr lang="en-US" sz="8000" dirty="0">
                <a:solidFill>
                  <a:schemeClr val="accent6">
                    <a:lumMod val="75000"/>
                  </a:schemeClr>
                </a:solidFill>
                <a:ea typeface="Arial Unicode MS" pitchFamily="34" charset="-128"/>
                <a:cs typeface="Arial Unicode MS" pitchFamily="34" charset="-128"/>
              </a:rPr>
              <a:t> </a:t>
            </a:r>
            <a:endParaRPr lang="en-US" sz="8000" dirty="0">
              <a:solidFill>
                <a:schemeClr val="accent6">
                  <a:lumMod val="75000"/>
                </a:schemeClr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 flipH="1">
            <a:off x="4016896" y="4895921"/>
            <a:ext cx="5372848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>
            <a:off x="2654732" y="0"/>
            <a:ext cx="2514292" cy="685800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770" name="Picture 2" descr="https://wellnesscorp.files.wordpress.com/2013/10/internal-audit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758" b="89844" l="0" r="97605">
                        <a14:foregroundMark x1="8683" y1="31641" x2="8683" y2="3164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497" t="1643" r="3417" b="6288"/>
          <a:stretch/>
        </p:blipFill>
        <p:spPr bwMode="auto">
          <a:xfrm>
            <a:off x="95216" y="201061"/>
            <a:ext cx="4012673" cy="6286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4304928" y="5200045"/>
            <a:ext cx="512476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</a:pPr>
            <a:r>
              <a:rPr lang="en-US" sz="1400" dirty="0" err="1">
                <a:latin typeface="+mn-lt"/>
              </a:rPr>
              <a:t>Pengujian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sistimatis</a:t>
            </a:r>
            <a:r>
              <a:rPr lang="en-US" sz="1400" dirty="0">
                <a:latin typeface="+mn-lt"/>
              </a:rPr>
              <a:t>, </a:t>
            </a:r>
            <a:r>
              <a:rPr lang="en-US" sz="1400" dirty="0" err="1">
                <a:latin typeface="+mn-lt"/>
              </a:rPr>
              <a:t>mandiri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dan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terdokumentasi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untuk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memperoleh</a:t>
            </a:r>
            <a:r>
              <a:rPr lang="en-US" sz="1400" dirty="0">
                <a:latin typeface="+mn-lt"/>
              </a:rPr>
              <a:t> </a:t>
            </a:r>
            <a:r>
              <a:rPr lang="en-US" sz="1400" i="1" dirty="0" err="1">
                <a:latin typeface="+mn-lt"/>
              </a:rPr>
              <a:t>bukti</a:t>
            </a:r>
            <a:r>
              <a:rPr lang="en-US" sz="1400" i="1" dirty="0">
                <a:latin typeface="+mn-lt"/>
              </a:rPr>
              <a:t> audit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dan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mengevaluasinya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secara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obyektif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untuk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menentukan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sejauh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mana</a:t>
            </a:r>
            <a:r>
              <a:rPr lang="en-US" sz="1400" dirty="0">
                <a:latin typeface="+mn-lt"/>
              </a:rPr>
              <a:t> </a:t>
            </a:r>
            <a:r>
              <a:rPr lang="en-US" sz="1400" i="1" dirty="0" err="1">
                <a:latin typeface="+mn-lt"/>
              </a:rPr>
              <a:t>kriteria</a:t>
            </a:r>
            <a:r>
              <a:rPr lang="en-US" sz="1400" i="1" dirty="0">
                <a:latin typeface="+mn-lt"/>
              </a:rPr>
              <a:t> audit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dipenuhi</a:t>
            </a:r>
            <a:endParaRPr lang="en-US" sz="1400" i="1" dirty="0">
              <a:latin typeface="+mn-lt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9C8A046-ED46-4FC4-871B-D0B4213C320F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FFC433-5A52-4DC6-8BC2-8CB0222A44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78968415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906000" cy="1082653"/>
          </a:xfrm>
          <a:noFill/>
        </p:spPr>
        <p:txBody>
          <a:bodyPr anchorCtr="1"/>
          <a:lstStyle/>
          <a:p>
            <a:pPr eaLnBrk="1" hangingPunct="1">
              <a:defRPr/>
            </a:pPr>
            <a:r>
              <a:rPr lang="en-US" sz="3600" dirty="0" err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Jenis-Jenis</a:t>
            </a:r>
            <a:r>
              <a:rPr lang="en-US" sz="36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Audit </a:t>
            </a:r>
            <a:r>
              <a:rPr lang="en-US" sz="3600" dirty="0" err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berdasarkan</a:t>
            </a:r>
            <a:r>
              <a:rPr lang="en-US" sz="36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US" sz="3600" dirty="0" err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auditornya</a:t>
            </a:r>
            <a:endParaRPr lang="en-US" sz="3600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4263057D-5B26-4A0A-91EE-15A2CD9D205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86B7779-744F-477C-853F-516D663BF188}" type="slidenum">
              <a:rPr lang="id-ID" smtClean="0"/>
              <a:pPr>
                <a:defRPr/>
              </a:pPr>
              <a:t>10</a:t>
            </a:fld>
            <a:endParaRPr lang="id-ID"/>
          </a:p>
        </p:txBody>
      </p:sp>
      <p:sp>
        <p:nvSpPr>
          <p:cNvPr id="2" name="Rectangle 1"/>
          <p:cNvSpPr/>
          <p:nvPr/>
        </p:nvSpPr>
        <p:spPr>
          <a:xfrm>
            <a:off x="1" y="0"/>
            <a:ext cx="639976" cy="6858000"/>
          </a:xfrm>
          <a:custGeom>
            <a:avLst/>
            <a:gdLst>
              <a:gd name="connsiteX0" fmla="*/ 0 w 1784648"/>
              <a:gd name="connsiteY0" fmla="*/ 0 h 6858000"/>
              <a:gd name="connsiteX1" fmla="*/ 1784648 w 1784648"/>
              <a:gd name="connsiteY1" fmla="*/ 0 h 6858000"/>
              <a:gd name="connsiteX2" fmla="*/ 1784648 w 1784648"/>
              <a:gd name="connsiteY2" fmla="*/ 6858000 h 6858000"/>
              <a:gd name="connsiteX3" fmla="*/ 0 w 1784648"/>
              <a:gd name="connsiteY3" fmla="*/ 6858000 h 6858000"/>
              <a:gd name="connsiteX4" fmla="*/ 0 w 1784648"/>
              <a:gd name="connsiteY4" fmla="*/ 0 h 6858000"/>
              <a:gd name="connsiteX0" fmla="*/ 0 w 1784648"/>
              <a:gd name="connsiteY0" fmla="*/ 0 h 6858000"/>
              <a:gd name="connsiteX1" fmla="*/ 1784648 w 1784648"/>
              <a:gd name="connsiteY1" fmla="*/ 6858000 h 6858000"/>
              <a:gd name="connsiteX2" fmla="*/ 0 w 1784648"/>
              <a:gd name="connsiteY2" fmla="*/ 6858000 h 6858000"/>
              <a:gd name="connsiteX3" fmla="*/ 0 w 1784648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84648" h="6858000">
                <a:moveTo>
                  <a:pt x="0" y="0"/>
                </a:moveTo>
                <a:lnTo>
                  <a:pt x="1784648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A6323CA-E97D-47CE-9057-8604DDF87A77}"/>
              </a:ext>
            </a:extLst>
          </p:cNvPr>
          <p:cNvSpPr/>
          <p:nvPr/>
        </p:nvSpPr>
        <p:spPr>
          <a:xfrm>
            <a:off x="3450571" y="1559884"/>
            <a:ext cx="2590800" cy="5334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FF0000"/>
                </a:solidFill>
              </a:rPr>
              <a:t>Badan </a:t>
            </a:r>
            <a:r>
              <a:rPr lang="en-US" sz="2000" b="1" dirty="0" err="1">
                <a:solidFill>
                  <a:srgbClr val="FF0000"/>
                </a:solidFill>
              </a:rPr>
              <a:t>Akreditasi</a:t>
            </a:r>
            <a:endParaRPr lang="en-ID" sz="2000" b="1" dirty="0">
              <a:solidFill>
                <a:srgbClr val="FF0000"/>
              </a:solidFill>
            </a:endParaRP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AC1926B-82F7-403B-8C42-AEFA01B1F702}"/>
              </a:ext>
            </a:extLst>
          </p:cNvPr>
          <p:cNvCxnSpPr>
            <a:cxnSpLocks/>
          </p:cNvCxnSpPr>
          <p:nvPr/>
        </p:nvCxnSpPr>
        <p:spPr>
          <a:xfrm>
            <a:off x="4740654" y="2189536"/>
            <a:ext cx="0" cy="45720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01A5BE2B-D256-4F52-A47F-05D797104808}"/>
              </a:ext>
            </a:extLst>
          </p:cNvPr>
          <p:cNvSpPr/>
          <p:nvPr/>
        </p:nvSpPr>
        <p:spPr>
          <a:xfrm>
            <a:off x="3462014" y="3887441"/>
            <a:ext cx="2590800" cy="59453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 err="1">
                <a:solidFill>
                  <a:srgbClr val="FF0000"/>
                </a:solidFill>
              </a:rPr>
              <a:t>Organisasi</a:t>
            </a:r>
            <a:endParaRPr lang="en-US" sz="2000" b="1" dirty="0">
              <a:solidFill>
                <a:srgbClr val="FF0000"/>
              </a:solidFill>
            </a:endParaRPr>
          </a:p>
          <a:p>
            <a:pPr algn="ctr"/>
            <a:r>
              <a:rPr lang="en-US" sz="1200" dirty="0"/>
              <a:t>(</a:t>
            </a:r>
            <a:r>
              <a:rPr lang="en-US" sz="1200" b="1" dirty="0"/>
              <a:t>Internal Audit</a:t>
            </a:r>
            <a:r>
              <a:rPr lang="en-US" sz="1200" dirty="0"/>
              <a:t>, </a:t>
            </a:r>
            <a:r>
              <a:rPr lang="en-US" sz="1200" dirty="0">
                <a:solidFill>
                  <a:srgbClr val="FF0000"/>
                </a:solidFill>
              </a:rPr>
              <a:t>Audit </a:t>
            </a:r>
            <a:r>
              <a:rPr lang="en-US" sz="1200" dirty="0" err="1">
                <a:solidFill>
                  <a:srgbClr val="FF0000"/>
                </a:solidFill>
              </a:rPr>
              <a:t>Pihak</a:t>
            </a:r>
            <a:r>
              <a:rPr lang="en-US" sz="1200" dirty="0">
                <a:solidFill>
                  <a:srgbClr val="FF0000"/>
                </a:solidFill>
              </a:rPr>
              <a:t> </a:t>
            </a:r>
            <a:r>
              <a:rPr lang="en-US" sz="1200" dirty="0" err="1">
                <a:solidFill>
                  <a:srgbClr val="FF0000"/>
                </a:solidFill>
              </a:rPr>
              <a:t>ke</a:t>
            </a:r>
            <a:r>
              <a:rPr lang="en-US" sz="1200" dirty="0">
                <a:solidFill>
                  <a:srgbClr val="FF0000"/>
                </a:solidFill>
              </a:rPr>
              <a:t> 1</a:t>
            </a:r>
            <a:r>
              <a:rPr lang="en-US" sz="1200" dirty="0"/>
              <a:t>)</a:t>
            </a:r>
            <a:endParaRPr lang="en-ID" sz="1200" dirty="0">
              <a:solidFill>
                <a:srgbClr val="FF0000"/>
              </a:solidFill>
            </a:endParaRP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4F32317-B693-46E6-B23F-23255AE470FA}"/>
              </a:ext>
            </a:extLst>
          </p:cNvPr>
          <p:cNvCxnSpPr>
            <a:cxnSpLocks/>
          </p:cNvCxnSpPr>
          <p:nvPr/>
        </p:nvCxnSpPr>
        <p:spPr>
          <a:xfrm>
            <a:off x="4740654" y="3308472"/>
            <a:ext cx="0" cy="45720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441F2ACF-7E0E-4047-9E62-BE09CFAFF167}"/>
              </a:ext>
            </a:extLst>
          </p:cNvPr>
          <p:cNvSpPr/>
          <p:nvPr/>
        </p:nvSpPr>
        <p:spPr>
          <a:xfrm>
            <a:off x="3462014" y="2701674"/>
            <a:ext cx="2590800" cy="5334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FF0000"/>
                </a:solidFill>
              </a:rPr>
              <a:t>Badan </a:t>
            </a:r>
            <a:r>
              <a:rPr lang="en-US" sz="2000" b="1" dirty="0" err="1">
                <a:solidFill>
                  <a:srgbClr val="FF0000"/>
                </a:solidFill>
              </a:rPr>
              <a:t>Sertifikasi</a:t>
            </a:r>
            <a:endParaRPr lang="en-ID" sz="2000" b="1" dirty="0">
              <a:solidFill>
                <a:srgbClr val="FF0000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6BF6228-3DF2-4554-8262-4ED194430366}"/>
              </a:ext>
            </a:extLst>
          </p:cNvPr>
          <p:cNvSpPr/>
          <p:nvPr/>
        </p:nvSpPr>
        <p:spPr>
          <a:xfrm>
            <a:off x="3456696" y="5306282"/>
            <a:ext cx="2590800" cy="5334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FF0000"/>
                </a:solidFill>
              </a:rPr>
              <a:t>Supplier</a:t>
            </a:r>
            <a:endParaRPr lang="en-ID" sz="2000" b="1" dirty="0">
              <a:solidFill>
                <a:srgbClr val="FF0000"/>
              </a:solidFill>
            </a:endParaRP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7474B81E-1D0E-474E-989C-C20679BE54A9}"/>
              </a:ext>
            </a:extLst>
          </p:cNvPr>
          <p:cNvCxnSpPr>
            <a:cxnSpLocks/>
          </p:cNvCxnSpPr>
          <p:nvPr/>
        </p:nvCxnSpPr>
        <p:spPr>
          <a:xfrm>
            <a:off x="4729210" y="4571144"/>
            <a:ext cx="0" cy="673397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031DBB36-5F6E-4C58-9D5C-72DF6AEFCAF6}"/>
              </a:ext>
            </a:extLst>
          </p:cNvPr>
          <p:cNvSpPr txBox="1"/>
          <p:nvPr/>
        </p:nvSpPr>
        <p:spPr>
          <a:xfrm>
            <a:off x="6292047" y="1652212"/>
            <a:ext cx="35653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Misal</a:t>
            </a:r>
            <a:r>
              <a:rPr lang="en-US" dirty="0">
                <a:solidFill>
                  <a:srgbClr val="FF0000"/>
                </a:solidFill>
              </a:rPr>
              <a:t> : UKAS, D</a:t>
            </a:r>
            <a:r>
              <a:rPr lang="id-ID" dirty="0">
                <a:solidFill>
                  <a:srgbClr val="FF0000"/>
                </a:solidFill>
              </a:rPr>
              <a:t>A</a:t>
            </a:r>
            <a:r>
              <a:rPr lang="en-US" dirty="0">
                <a:solidFill>
                  <a:srgbClr val="FF0000"/>
                </a:solidFill>
              </a:rPr>
              <a:t>kk</a:t>
            </a:r>
            <a:r>
              <a:rPr lang="id-ID" dirty="0">
                <a:solidFill>
                  <a:srgbClr val="FF0000"/>
                </a:solidFill>
              </a:rPr>
              <a:t>S</a:t>
            </a:r>
            <a:r>
              <a:rPr lang="en-US" dirty="0">
                <a:solidFill>
                  <a:srgbClr val="FF0000"/>
                </a:solidFill>
              </a:rPr>
              <a:t>, </a:t>
            </a:r>
            <a:r>
              <a:rPr lang="id-ID" dirty="0">
                <a:solidFill>
                  <a:srgbClr val="FF0000"/>
                </a:solidFill>
              </a:rPr>
              <a:t>JAS-ANZ, </a:t>
            </a:r>
            <a:r>
              <a:rPr lang="en-US" dirty="0">
                <a:solidFill>
                  <a:srgbClr val="FF0000"/>
                </a:solidFill>
              </a:rPr>
              <a:t>KAN, </a:t>
            </a:r>
            <a:r>
              <a:rPr lang="en-US" dirty="0" err="1">
                <a:solidFill>
                  <a:srgbClr val="FF0000"/>
                </a:solidFill>
              </a:rPr>
              <a:t>dll</a:t>
            </a:r>
            <a:r>
              <a:rPr lang="en-US" dirty="0">
                <a:solidFill>
                  <a:srgbClr val="FF0000"/>
                </a:solidFill>
              </a:rPr>
              <a:t>.</a:t>
            </a:r>
            <a:endParaRPr lang="en-ID" dirty="0">
              <a:solidFill>
                <a:srgbClr val="FF0000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84349C8-C72B-459A-AD40-3565AAEF3602}"/>
              </a:ext>
            </a:extLst>
          </p:cNvPr>
          <p:cNvSpPr txBox="1"/>
          <p:nvPr/>
        </p:nvSpPr>
        <p:spPr>
          <a:xfrm>
            <a:off x="4766154" y="2229927"/>
            <a:ext cx="12786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rgbClr val="FF0000"/>
                </a:solidFill>
              </a:rPr>
              <a:t>Akreditasi</a:t>
            </a:r>
            <a:endParaRPr lang="en-ID" sz="1600" dirty="0">
              <a:solidFill>
                <a:srgbClr val="FF0000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A7385BB-057B-494C-9282-C03756F50D87}"/>
              </a:ext>
            </a:extLst>
          </p:cNvPr>
          <p:cNvSpPr txBox="1"/>
          <p:nvPr/>
        </p:nvSpPr>
        <p:spPr>
          <a:xfrm>
            <a:off x="4762698" y="3322755"/>
            <a:ext cx="24376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rgbClr val="FF0000"/>
                </a:solidFill>
              </a:rPr>
              <a:t>Sertifikasi</a:t>
            </a:r>
            <a:r>
              <a:rPr lang="en-US" sz="1600" dirty="0">
                <a:solidFill>
                  <a:srgbClr val="FF0000"/>
                </a:solidFill>
              </a:rPr>
              <a:t>                             (</a:t>
            </a:r>
            <a:r>
              <a:rPr lang="en-US" sz="1200" b="1" dirty="0"/>
              <a:t>Extrinsic Audit, </a:t>
            </a:r>
            <a:r>
              <a:rPr lang="en-US" sz="1200" dirty="0">
                <a:solidFill>
                  <a:srgbClr val="FF0000"/>
                </a:solidFill>
              </a:rPr>
              <a:t>Audit </a:t>
            </a:r>
            <a:r>
              <a:rPr lang="en-US" sz="1200" dirty="0" err="1">
                <a:solidFill>
                  <a:srgbClr val="FF0000"/>
                </a:solidFill>
              </a:rPr>
              <a:t>Pihak</a:t>
            </a:r>
            <a:r>
              <a:rPr lang="en-US" sz="1200" dirty="0">
                <a:solidFill>
                  <a:srgbClr val="FF0000"/>
                </a:solidFill>
              </a:rPr>
              <a:t> </a:t>
            </a:r>
            <a:r>
              <a:rPr lang="en-US" sz="1200" dirty="0" err="1">
                <a:solidFill>
                  <a:srgbClr val="FF0000"/>
                </a:solidFill>
              </a:rPr>
              <a:t>ke</a:t>
            </a:r>
            <a:r>
              <a:rPr lang="en-US" sz="1200" dirty="0">
                <a:solidFill>
                  <a:srgbClr val="FF0000"/>
                </a:solidFill>
              </a:rPr>
              <a:t> 3)</a:t>
            </a:r>
            <a:endParaRPr lang="en-ID" sz="1200" dirty="0">
              <a:solidFill>
                <a:srgbClr val="FF0000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5FAF4BE-4C46-4BEE-BD56-F8618D117F06}"/>
              </a:ext>
            </a:extLst>
          </p:cNvPr>
          <p:cNvSpPr txBox="1"/>
          <p:nvPr/>
        </p:nvSpPr>
        <p:spPr>
          <a:xfrm>
            <a:off x="6292047" y="2610616"/>
            <a:ext cx="4114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Misal</a:t>
            </a:r>
            <a:r>
              <a:rPr lang="en-US" dirty="0">
                <a:solidFill>
                  <a:srgbClr val="FF0000"/>
                </a:solidFill>
              </a:rPr>
              <a:t> : Sai Global, SGS, </a:t>
            </a:r>
            <a:r>
              <a:rPr lang="en-US" dirty="0" err="1">
                <a:solidFill>
                  <a:srgbClr val="FF0000"/>
                </a:solidFill>
              </a:rPr>
              <a:t>Tuv</a:t>
            </a:r>
            <a:r>
              <a:rPr lang="en-US" dirty="0">
                <a:solidFill>
                  <a:srgbClr val="FF0000"/>
                </a:solidFill>
              </a:rPr>
              <a:t> (Nord, </a:t>
            </a:r>
            <a:r>
              <a:rPr lang="en-US" dirty="0" err="1">
                <a:solidFill>
                  <a:srgbClr val="FF0000"/>
                </a:solidFill>
              </a:rPr>
              <a:t>Rheinland</a:t>
            </a:r>
            <a:r>
              <a:rPr lang="en-US" dirty="0">
                <a:solidFill>
                  <a:srgbClr val="FF0000"/>
                </a:solidFill>
              </a:rPr>
              <a:t>, Sud), URS, </a:t>
            </a:r>
            <a:r>
              <a:rPr lang="en-US" dirty="0" err="1">
                <a:solidFill>
                  <a:srgbClr val="FF0000"/>
                </a:solidFill>
              </a:rPr>
              <a:t>Sucofindo</a:t>
            </a:r>
            <a:r>
              <a:rPr lang="en-US" dirty="0">
                <a:solidFill>
                  <a:srgbClr val="FF0000"/>
                </a:solidFill>
              </a:rPr>
              <a:t>, </a:t>
            </a:r>
            <a:r>
              <a:rPr lang="en-US" dirty="0" err="1">
                <a:solidFill>
                  <a:srgbClr val="FF0000"/>
                </a:solidFill>
              </a:rPr>
              <a:t>dll</a:t>
            </a:r>
            <a:r>
              <a:rPr lang="en-US" dirty="0">
                <a:solidFill>
                  <a:srgbClr val="FF0000"/>
                </a:solidFill>
              </a:rPr>
              <a:t>.</a:t>
            </a:r>
            <a:endParaRPr lang="en-ID" dirty="0">
              <a:solidFill>
                <a:srgbClr val="FF0000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B1F6BA5-5224-4816-8E56-32C871F97C42}"/>
              </a:ext>
            </a:extLst>
          </p:cNvPr>
          <p:cNvSpPr txBox="1"/>
          <p:nvPr/>
        </p:nvSpPr>
        <p:spPr>
          <a:xfrm>
            <a:off x="4766468" y="4720713"/>
            <a:ext cx="25907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Audit Supplier                       (</a:t>
            </a:r>
            <a:r>
              <a:rPr lang="en-US" sz="1200" b="1" dirty="0"/>
              <a:t>External Audit, </a:t>
            </a:r>
            <a:r>
              <a:rPr lang="en-US" sz="1200" dirty="0">
                <a:solidFill>
                  <a:srgbClr val="FF0000"/>
                </a:solidFill>
              </a:rPr>
              <a:t>Audit </a:t>
            </a:r>
            <a:r>
              <a:rPr lang="en-US" sz="1200" dirty="0" err="1">
                <a:solidFill>
                  <a:srgbClr val="FF0000"/>
                </a:solidFill>
              </a:rPr>
              <a:t>Pihak</a:t>
            </a:r>
            <a:r>
              <a:rPr lang="en-US" sz="1200" dirty="0">
                <a:solidFill>
                  <a:srgbClr val="FF0000"/>
                </a:solidFill>
              </a:rPr>
              <a:t> </a:t>
            </a:r>
            <a:r>
              <a:rPr lang="en-US" sz="1200" dirty="0" err="1">
                <a:solidFill>
                  <a:srgbClr val="FF0000"/>
                </a:solidFill>
              </a:rPr>
              <a:t>ke</a:t>
            </a:r>
            <a:r>
              <a:rPr lang="en-US" sz="1200" dirty="0">
                <a:solidFill>
                  <a:srgbClr val="FF0000"/>
                </a:solidFill>
              </a:rPr>
              <a:t> 2)</a:t>
            </a:r>
            <a:endParaRPr lang="en-ID" sz="1200" dirty="0">
              <a:solidFill>
                <a:srgbClr val="FF0000"/>
              </a:solidFill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44CD5842-83BB-4292-896B-821598F70482}"/>
              </a:ext>
            </a:extLst>
          </p:cNvPr>
          <p:cNvSpPr/>
          <p:nvPr/>
        </p:nvSpPr>
        <p:spPr>
          <a:xfrm>
            <a:off x="561313" y="3903483"/>
            <a:ext cx="1859274" cy="59453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FF0000"/>
                </a:solidFill>
              </a:rPr>
              <a:t>Customer</a:t>
            </a:r>
            <a:endParaRPr lang="en-ID" sz="1200" dirty="0">
              <a:solidFill>
                <a:srgbClr val="FF0000"/>
              </a:solidFill>
            </a:endParaRP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41D2C55F-2F5E-4E83-A6F1-DF22865C9591}"/>
              </a:ext>
            </a:extLst>
          </p:cNvPr>
          <p:cNvCxnSpPr>
            <a:cxnSpLocks/>
          </p:cNvCxnSpPr>
          <p:nvPr/>
        </p:nvCxnSpPr>
        <p:spPr>
          <a:xfrm>
            <a:off x="2484755" y="4210196"/>
            <a:ext cx="936975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06620C4E-C0C4-4563-AF0C-90C2C3260688}"/>
              </a:ext>
            </a:extLst>
          </p:cNvPr>
          <p:cNvSpPr txBox="1"/>
          <p:nvPr/>
        </p:nvSpPr>
        <p:spPr>
          <a:xfrm>
            <a:off x="2095161" y="4459058"/>
            <a:ext cx="15237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Audit Customer                       (</a:t>
            </a:r>
            <a:r>
              <a:rPr lang="en-US" sz="1200" b="1" dirty="0"/>
              <a:t>External Audit, </a:t>
            </a:r>
            <a:r>
              <a:rPr lang="en-US" sz="1200" dirty="0">
                <a:solidFill>
                  <a:srgbClr val="FF0000"/>
                </a:solidFill>
              </a:rPr>
              <a:t>Audit </a:t>
            </a:r>
            <a:r>
              <a:rPr lang="en-US" sz="1200" dirty="0" err="1">
                <a:solidFill>
                  <a:srgbClr val="FF0000"/>
                </a:solidFill>
              </a:rPr>
              <a:t>Pihak</a:t>
            </a:r>
            <a:r>
              <a:rPr lang="en-US" sz="1200" dirty="0">
                <a:solidFill>
                  <a:srgbClr val="FF0000"/>
                </a:solidFill>
              </a:rPr>
              <a:t> </a:t>
            </a:r>
            <a:r>
              <a:rPr lang="en-US" sz="1200" dirty="0" err="1">
                <a:solidFill>
                  <a:srgbClr val="FF0000"/>
                </a:solidFill>
              </a:rPr>
              <a:t>ke</a:t>
            </a:r>
            <a:r>
              <a:rPr lang="en-US" sz="1200" dirty="0">
                <a:solidFill>
                  <a:srgbClr val="FF0000"/>
                </a:solidFill>
              </a:rPr>
              <a:t> 2)</a:t>
            </a:r>
            <a:endParaRPr lang="en-ID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592975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14"/>
          <p:cNvGrpSpPr/>
          <p:nvPr/>
        </p:nvGrpSpPr>
        <p:grpSpPr>
          <a:xfrm>
            <a:off x="84117" y="6452433"/>
            <a:ext cx="7683260" cy="262412"/>
            <a:chOff x="84116" y="6521598"/>
            <a:chExt cx="7683260" cy="204050"/>
          </a:xfrm>
          <a:solidFill>
            <a:srgbClr val="FF0000"/>
          </a:solidFill>
        </p:grpSpPr>
        <p:sp>
          <p:nvSpPr>
            <p:cNvPr id="5" name="Rectangle 4"/>
            <p:cNvSpPr/>
            <p:nvPr/>
          </p:nvSpPr>
          <p:spPr>
            <a:xfrm flipV="1">
              <a:off x="602299" y="6521598"/>
              <a:ext cx="7165077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9" name="Oval 172"/>
            <p:cNvSpPr>
              <a:spLocks noChangeArrowheads="1"/>
            </p:cNvSpPr>
            <p:nvPr/>
          </p:nvSpPr>
          <p:spPr bwMode="auto">
            <a:xfrm>
              <a:off x="84116" y="6657560"/>
              <a:ext cx="85822" cy="680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id-ID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7854676" y="6324601"/>
            <a:ext cx="14666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INTERNAL AUDIT</a:t>
            </a:r>
          </a:p>
        </p:txBody>
      </p:sp>
      <p:pic>
        <p:nvPicPr>
          <p:cNvPr id="12" name="Picture 11" descr="temuan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906000" cy="6172200"/>
          </a:xfrm>
          <a:prstGeom prst="rect">
            <a:avLst/>
          </a:prstGeom>
        </p:spPr>
      </p:pic>
      <p:pic>
        <p:nvPicPr>
          <p:cNvPr id="14" name="Picture 5" descr="D:\H_Miscelleneous\File dari shared doc\lo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87" y="76200"/>
            <a:ext cx="13827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4540250" y="-45720"/>
            <a:ext cx="5365750" cy="6217920"/>
          </a:xfrm>
          <a:prstGeom prst="rect">
            <a:avLst/>
          </a:prstGeom>
          <a:solidFill>
            <a:schemeClr val="bg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5715" name="Rectangle 3"/>
          <p:cNvSpPr>
            <a:spLocks noGrp="1" noChangeArrowheads="1"/>
          </p:cNvSpPr>
          <p:nvPr>
            <p:ph idx="1"/>
          </p:nvPr>
        </p:nvSpPr>
        <p:spPr>
          <a:xfrm>
            <a:off x="4583113" y="76200"/>
            <a:ext cx="5240337" cy="6248400"/>
          </a:xfrm>
        </p:spPr>
        <p:txBody>
          <a:bodyPr>
            <a:noAutofit/>
          </a:bodyPr>
          <a:lstStyle/>
          <a:p>
            <a:pPr marL="609600" indent="-609600" eaLnBrk="1" hangingPunct="1"/>
            <a:r>
              <a:rPr lang="en-US" sz="2200" b="1" dirty="0" err="1"/>
              <a:t>Tujuan</a:t>
            </a:r>
            <a:r>
              <a:rPr lang="en-US" sz="2200" b="1" dirty="0"/>
              <a:t> </a:t>
            </a:r>
            <a:r>
              <a:rPr lang="en-US" sz="2200" b="1" dirty="0" err="1"/>
              <a:t>Verifikasi</a:t>
            </a:r>
            <a:endParaRPr lang="en-US" sz="2200" b="1" dirty="0"/>
          </a:p>
          <a:p>
            <a:pPr marL="1146175" lvl="2" indent="-457200" eaLnBrk="1" hangingPunct="1">
              <a:buClr>
                <a:schemeClr val="tx1"/>
              </a:buClr>
              <a:buFontTx/>
              <a:buAutoNum type="arabicPeriod"/>
            </a:pPr>
            <a:r>
              <a:rPr lang="en-US" sz="2200" b="1" dirty="0" err="1"/>
              <a:t>Memastikan</a:t>
            </a:r>
            <a:r>
              <a:rPr lang="en-US" sz="2200" b="1" dirty="0"/>
              <a:t> </a:t>
            </a:r>
            <a:r>
              <a:rPr lang="en-US" sz="2200" b="1" dirty="0" err="1"/>
              <a:t>tindakan</a:t>
            </a:r>
            <a:r>
              <a:rPr lang="en-US" sz="2200" b="1" dirty="0"/>
              <a:t> </a:t>
            </a:r>
            <a:r>
              <a:rPr lang="en-US" sz="2200" b="1" dirty="0" err="1"/>
              <a:t>perbaikan</a:t>
            </a:r>
            <a:r>
              <a:rPr lang="en-US" sz="2200" b="1" dirty="0"/>
              <a:t> </a:t>
            </a:r>
            <a:r>
              <a:rPr lang="en-US" sz="2200" b="1" dirty="0" err="1"/>
              <a:t>sudah</a:t>
            </a:r>
            <a:r>
              <a:rPr lang="en-US" sz="2200" b="1" dirty="0"/>
              <a:t> </a:t>
            </a:r>
            <a:r>
              <a:rPr lang="en-US" sz="2200" b="1" dirty="0" err="1"/>
              <a:t>dilakukan</a:t>
            </a:r>
            <a:endParaRPr lang="en-US" sz="2200" b="1" dirty="0"/>
          </a:p>
          <a:p>
            <a:pPr marL="1146175" lvl="2" indent="-457200" eaLnBrk="1" hangingPunct="1">
              <a:buClr>
                <a:schemeClr val="tx1"/>
              </a:buClr>
              <a:buFontTx/>
              <a:buAutoNum type="arabicPeriod"/>
            </a:pPr>
            <a:r>
              <a:rPr lang="en-US" sz="2200" b="1" dirty="0" err="1"/>
              <a:t>Memastikan</a:t>
            </a:r>
            <a:r>
              <a:rPr lang="en-US" sz="2200" b="1" dirty="0"/>
              <a:t> </a:t>
            </a:r>
            <a:r>
              <a:rPr lang="en-US" sz="2200" b="1" dirty="0" err="1"/>
              <a:t>tindakan</a:t>
            </a:r>
            <a:r>
              <a:rPr lang="en-US" sz="2200" b="1" dirty="0"/>
              <a:t> </a:t>
            </a:r>
            <a:r>
              <a:rPr lang="en-US" sz="2200" b="1" dirty="0" err="1"/>
              <a:t>perbaikan</a:t>
            </a:r>
            <a:r>
              <a:rPr lang="en-US" sz="2200" b="1" dirty="0"/>
              <a:t> </a:t>
            </a:r>
            <a:r>
              <a:rPr lang="en-US" sz="2200" b="1" dirty="0" err="1"/>
              <a:t>sudah</a:t>
            </a:r>
            <a:r>
              <a:rPr lang="en-US" sz="2200" b="1" dirty="0"/>
              <a:t> </a:t>
            </a:r>
            <a:r>
              <a:rPr lang="en-US" sz="2200" b="1" dirty="0" err="1"/>
              <a:t>tepat</a:t>
            </a:r>
            <a:r>
              <a:rPr lang="en-US" sz="2200" b="1" dirty="0"/>
              <a:t> </a:t>
            </a:r>
            <a:r>
              <a:rPr lang="en-US" sz="2200" b="1" dirty="0" err="1"/>
              <a:t>sasaran</a:t>
            </a:r>
            <a:r>
              <a:rPr lang="en-US" sz="2200" b="1" dirty="0"/>
              <a:t>.</a:t>
            </a:r>
          </a:p>
          <a:p>
            <a:pPr marL="1371600" lvl="2" indent="-457200" eaLnBrk="1" hangingPunct="1">
              <a:buClr>
                <a:schemeClr val="tx1"/>
              </a:buClr>
              <a:buFontTx/>
              <a:buAutoNum type="arabicPeriod"/>
            </a:pPr>
            <a:endParaRPr lang="en-US" sz="2200" b="1" dirty="0"/>
          </a:p>
          <a:p>
            <a:pPr marL="609600" indent="-609600" eaLnBrk="1" hangingPunct="1"/>
            <a:r>
              <a:rPr lang="en-US" sz="2200" b="1" dirty="0" err="1"/>
              <a:t>Teknik</a:t>
            </a:r>
            <a:r>
              <a:rPr lang="en-US" sz="2200" b="1" dirty="0"/>
              <a:t> </a:t>
            </a:r>
            <a:r>
              <a:rPr lang="en-US" sz="2200" b="1" dirty="0" err="1"/>
              <a:t>Verifikasi</a:t>
            </a:r>
            <a:r>
              <a:rPr lang="en-US" sz="2200" b="1" dirty="0"/>
              <a:t> </a:t>
            </a:r>
          </a:p>
          <a:p>
            <a:pPr marL="1146175" lvl="2" indent="-457200" eaLnBrk="1" hangingPunct="1"/>
            <a:r>
              <a:rPr lang="en-US" sz="2200" b="1" dirty="0" err="1"/>
              <a:t>Lihat</a:t>
            </a:r>
            <a:r>
              <a:rPr lang="en-US" sz="2200" b="1" dirty="0"/>
              <a:t> </a:t>
            </a:r>
            <a:r>
              <a:rPr lang="en-US" sz="2200" b="1" dirty="0" err="1"/>
              <a:t>aktual</a:t>
            </a:r>
            <a:r>
              <a:rPr lang="en-US" sz="2200" b="1" dirty="0"/>
              <a:t>/ </a:t>
            </a:r>
            <a:r>
              <a:rPr lang="en-US" sz="2200" b="1" dirty="0" err="1"/>
              <a:t>bukti</a:t>
            </a:r>
            <a:r>
              <a:rPr lang="en-US" sz="2200" b="1" dirty="0"/>
              <a:t> </a:t>
            </a:r>
            <a:r>
              <a:rPr lang="en-US" sz="2200" b="1" dirty="0" err="1"/>
              <a:t>pelaksanaan</a:t>
            </a:r>
            <a:endParaRPr lang="en-US" sz="2200" b="1" dirty="0"/>
          </a:p>
          <a:p>
            <a:pPr marL="1146175" lvl="3" indent="-457200" eaLnBrk="1" hangingPunct="1">
              <a:buNone/>
            </a:pPr>
            <a:r>
              <a:rPr lang="en-US" sz="2200" b="1" dirty="0"/>
              <a:t>	</a:t>
            </a:r>
            <a:r>
              <a:rPr lang="en-US" sz="2200" b="1" dirty="0" err="1"/>
              <a:t>Juga</a:t>
            </a:r>
            <a:r>
              <a:rPr lang="en-US" sz="2200" b="1" dirty="0"/>
              <a:t> </a:t>
            </a:r>
            <a:r>
              <a:rPr lang="en-US" sz="2200" b="1" dirty="0" err="1"/>
              <a:t>perhatikan</a:t>
            </a:r>
            <a:r>
              <a:rPr lang="en-US" sz="2200" b="1" dirty="0"/>
              <a:t> similar product/process/ machine</a:t>
            </a:r>
          </a:p>
          <a:p>
            <a:pPr marL="1146175" lvl="2" indent="-457200" eaLnBrk="1" hangingPunct="1"/>
            <a:r>
              <a:rPr lang="en-US" sz="2200" b="1" dirty="0"/>
              <a:t>Monitor </a:t>
            </a:r>
            <a:r>
              <a:rPr lang="en-US" sz="2200" b="1" dirty="0" err="1"/>
              <a:t>efektifitas</a:t>
            </a:r>
            <a:r>
              <a:rPr lang="en-US" sz="2200" b="1" dirty="0"/>
              <a:t> </a:t>
            </a:r>
            <a:r>
              <a:rPr lang="en-US" sz="2200" b="1" dirty="0" err="1"/>
              <a:t>tindakan</a:t>
            </a:r>
            <a:r>
              <a:rPr lang="en-US" sz="2200" b="1" dirty="0"/>
              <a:t> </a:t>
            </a:r>
            <a:r>
              <a:rPr lang="en-US" sz="2200" b="1" dirty="0" err="1"/>
              <a:t>perbaikan</a:t>
            </a:r>
            <a:r>
              <a:rPr lang="en-US" sz="2200" b="1" dirty="0"/>
              <a:t>. </a:t>
            </a:r>
            <a:r>
              <a:rPr lang="en-US" sz="2200" b="1" dirty="0" err="1"/>
              <a:t>Setelah</a:t>
            </a:r>
            <a:r>
              <a:rPr lang="en-US" sz="2200" b="1" dirty="0"/>
              <a:t> </a:t>
            </a:r>
            <a:r>
              <a:rPr lang="en-US" sz="2200" b="1" dirty="0" err="1"/>
              <a:t>tindakan</a:t>
            </a:r>
            <a:r>
              <a:rPr lang="en-US" sz="2200" b="1" dirty="0"/>
              <a:t> </a:t>
            </a:r>
            <a:r>
              <a:rPr lang="en-US" sz="2200" b="1" dirty="0" err="1"/>
              <a:t>perbaikan</a:t>
            </a:r>
            <a:r>
              <a:rPr lang="en-US" sz="2200" b="1" dirty="0"/>
              <a:t> </a:t>
            </a:r>
            <a:r>
              <a:rPr lang="en-US" sz="2200" b="1" dirty="0" err="1"/>
              <a:t>dilakukan</a:t>
            </a:r>
            <a:r>
              <a:rPr lang="en-US" sz="2200" b="1" dirty="0"/>
              <a:t> </a:t>
            </a:r>
            <a:r>
              <a:rPr lang="en-US" sz="2200" b="1" dirty="0" err="1"/>
              <a:t>apakah</a:t>
            </a:r>
            <a:r>
              <a:rPr lang="en-US" sz="2200" b="1" dirty="0"/>
              <a:t> </a:t>
            </a:r>
            <a:r>
              <a:rPr lang="en-US" sz="2200" b="1" dirty="0" err="1"/>
              <a:t>masalah</a:t>
            </a:r>
            <a:r>
              <a:rPr lang="en-US" sz="2200" b="1" dirty="0"/>
              <a:t> </a:t>
            </a:r>
            <a:r>
              <a:rPr lang="en-US" sz="2200" b="1" dirty="0" err="1"/>
              <a:t>masih</a:t>
            </a:r>
            <a:r>
              <a:rPr lang="en-US" sz="2200" b="1" dirty="0"/>
              <a:t> </a:t>
            </a:r>
            <a:r>
              <a:rPr lang="en-US" sz="2200" b="1" dirty="0" err="1"/>
              <a:t>terjadi</a:t>
            </a:r>
            <a:r>
              <a:rPr lang="en-US" sz="2200" b="1" dirty="0"/>
              <a:t> ??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A2C983-6EC4-4588-8BF3-A22E82DAB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79658B-7F9C-4333-9499-869B8642C574}" type="slidenum">
              <a:rPr lang="en-US" smtClean="0"/>
              <a:pPr>
                <a:defRPr/>
              </a:pPr>
              <a:t>100</a:t>
            </a:fld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82550" y="2971801"/>
            <a:ext cx="2730812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6000" b="1" spc="0" dirty="0" err="1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reflection blurRad="12700" stA="28000" endPos="45000" dist="1000" dir="5400000" sy="-100000" algn="bl" rotWithShape="0"/>
                </a:effectLst>
                <a:latin typeface="Brush Script MT" pitchFamily="66" charset="0"/>
                <a:cs typeface="Aharoni" pitchFamily="2" charset="-79"/>
              </a:rPr>
              <a:t>Verifikasi</a:t>
            </a:r>
            <a:r>
              <a:rPr lang="en-US" sz="6000" b="1" spc="0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reflection blurRad="12700" stA="28000" endPos="45000" dist="1000" dir="5400000" sy="-100000" algn="bl" rotWithShape="0"/>
                </a:effectLst>
                <a:latin typeface="Brush Script MT" pitchFamily="66" charset="0"/>
                <a:cs typeface="Aharoni" pitchFamily="2" charset="-79"/>
              </a:rPr>
              <a:t> </a:t>
            </a:r>
          </a:p>
        </p:txBody>
      </p:sp>
      <p:sp>
        <p:nvSpPr>
          <p:cNvPr id="17" name="Rectangle 16"/>
          <p:cNvSpPr/>
          <p:nvPr/>
        </p:nvSpPr>
        <p:spPr>
          <a:xfrm>
            <a:off x="83878" y="4267200"/>
            <a:ext cx="4895892" cy="186204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11500" b="1" cap="all" spc="0" dirty="0" err="1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effectLst>
                  <a:reflection blurRad="12700" stA="28000" endPos="45000" dist="1000" dir="5400000" sy="-100000" algn="bl" rotWithShape="0"/>
                </a:effectLst>
                <a:latin typeface="Impact" pitchFamily="34" charset="0"/>
                <a:cs typeface="Aharoni" pitchFamily="2" charset="-79"/>
              </a:rPr>
              <a:t>temuan</a:t>
            </a:r>
            <a:endParaRPr lang="en-US" sz="11500" b="1" cap="all" spc="0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effectLst>
                <a:reflection blurRad="12700" stA="28000" endPos="45000" dist="1000" dir="5400000" sy="-100000" algn="bl" rotWithShape="0"/>
              </a:effectLst>
              <a:latin typeface="Impact" pitchFamily="34" charset="0"/>
              <a:cs typeface="Aharoni" pitchFamily="2" charset="-79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5134" y="3657601"/>
            <a:ext cx="1917513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6000" b="1" cap="all" spc="0" dirty="0" err="1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reflection blurRad="12700" stA="28000" endPos="45000" dist="1000" dir="5400000" sy="-100000" algn="bl" rotWithShape="0"/>
                </a:effectLst>
                <a:latin typeface="Impact" pitchFamily="34" charset="0"/>
                <a:cs typeface="Aharoni" pitchFamily="2" charset="-79"/>
              </a:rPr>
              <a:t>hasil</a:t>
            </a:r>
            <a:endParaRPr lang="en-US" sz="6000" b="1" cap="all" spc="0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solidFill>
                <a:srgbClr val="FF0000"/>
              </a:solidFill>
              <a:effectLst>
                <a:reflection blurRad="12700" stA="28000" endPos="45000" dist="1000" dir="5400000" sy="-100000" algn="bl" rotWithShape="0"/>
              </a:effectLst>
              <a:latin typeface="Impact" pitchFamily="34" charset="0"/>
              <a:cs typeface="Aharoni" pitchFamily="2" charset="-79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AA55176-486D-4CAF-93C4-7AB1F9CC3D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Audit integrasi ISO 9001 &amp; ISO 45001 1/rev 00© Copyright Sentral Sistem, Juni 2019</a:t>
            </a:r>
          </a:p>
        </p:txBody>
      </p:sp>
    </p:spTree>
  </p:cSld>
  <p:clrMapOvr>
    <a:masterClrMapping/>
  </p:clrMapOvr>
  <p:transition spd="slow" advClick="0">
    <p:fade/>
  </p:transition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6" name="Rectangle 6"/>
          <p:cNvSpPr>
            <a:spLocks noChangeArrowheads="1"/>
          </p:cNvSpPr>
          <p:nvPr/>
        </p:nvSpPr>
        <p:spPr bwMode="auto">
          <a:xfrm>
            <a:off x="2724150" y="1752600"/>
            <a:ext cx="6686550" cy="4343400"/>
          </a:xfrm>
          <a:prstGeom prst="rect">
            <a:avLst/>
          </a:prstGeom>
          <a:solidFill>
            <a:schemeClr val="bg1">
              <a:alpha val="71001"/>
            </a:schemeClr>
          </a:solidFill>
          <a:ln w="9525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704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826613" y="1844824"/>
            <a:ext cx="6446867" cy="4248150"/>
          </a:xfrm>
        </p:spPr>
        <p:txBody>
          <a:bodyPr>
            <a:normAutofit/>
          </a:bodyPr>
          <a:lstStyle/>
          <a:p>
            <a:pPr>
              <a:buClr>
                <a:srgbClr val="FF0066"/>
              </a:buClr>
              <a:buFont typeface="Wingdings" pitchFamily="2" charset="2"/>
              <a:buChar char="v"/>
            </a:pPr>
            <a:r>
              <a:rPr lang="en-US" sz="2400" b="1" dirty="0"/>
              <a:t>Kesimpulan </a:t>
            </a:r>
            <a:r>
              <a:rPr lang="en-US" sz="2400" b="1" dirty="0" err="1"/>
              <a:t>hasil</a:t>
            </a:r>
            <a:r>
              <a:rPr lang="en-US" sz="2400" b="1" dirty="0"/>
              <a:t> audit</a:t>
            </a:r>
            <a:r>
              <a:rPr lang="en-US" sz="2400" dirty="0"/>
              <a:t>, </a:t>
            </a:r>
            <a:r>
              <a:rPr lang="en-US" sz="2400" dirty="0" err="1"/>
              <a:t>efektifitas</a:t>
            </a:r>
            <a:r>
              <a:rPr lang="en-US" sz="2400" dirty="0"/>
              <a:t> </a:t>
            </a:r>
            <a:r>
              <a:rPr lang="en-US" sz="2400" dirty="0" err="1"/>
              <a:t>Sistem</a:t>
            </a:r>
            <a:r>
              <a:rPr lang="en-US" sz="2400" dirty="0"/>
              <a:t> </a:t>
            </a:r>
            <a:r>
              <a:rPr lang="en-US" sz="2400" dirty="0" err="1"/>
              <a:t>Manajemen</a:t>
            </a:r>
            <a:r>
              <a:rPr lang="en-US" sz="2400" dirty="0"/>
              <a:t> </a:t>
            </a:r>
            <a:r>
              <a:rPr lang="en-US" sz="2400" dirty="0" err="1"/>
              <a:t>dalam</a:t>
            </a:r>
            <a:r>
              <a:rPr lang="en-US" sz="2400" dirty="0"/>
              <a:t> </a:t>
            </a:r>
            <a:r>
              <a:rPr lang="en-US" sz="2400" dirty="0" err="1"/>
              <a:t>mencapai</a:t>
            </a:r>
            <a:r>
              <a:rPr lang="en-US" sz="2400" dirty="0"/>
              <a:t> </a:t>
            </a:r>
            <a:r>
              <a:rPr lang="en-US" sz="2400" dirty="0" err="1"/>
              <a:t>rencana</a:t>
            </a:r>
            <a:r>
              <a:rPr lang="en-US" sz="2400" dirty="0"/>
              <a:t> </a:t>
            </a:r>
            <a:r>
              <a:rPr lang="en-US" sz="2400" dirty="0" err="1"/>
              <a:t>dan</a:t>
            </a:r>
            <a:r>
              <a:rPr lang="en-US" sz="2400" dirty="0"/>
              <a:t> target </a:t>
            </a:r>
            <a:r>
              <a:rPr lang="en-US" sz="2400" dirty="0" err="1"/>
              <a:t>perusahaan</a:t>
            </a:r>
            <a:r>
              <a:rPr lang="en-US" sz="2400" dirty="0"/>
              <a:t>.</a:t>
            </a:r>
          </a:p>
          <a:p>
            <a:pPr lvl="1">
              <a:buClr>
                <a:srgbClr val="FF0066"/>
              </a:buClr>
              <a:buFont typeface="Wingdings" pitchFamily="2" charset="2"/>
              <a:buChar char="v"/>
            </a:pPr>
            <a:r>
              <a:rPr lang="en-US" sz="2400" dirty="0"/>
              <a:t>Proses yang </a:t>
            </a:r>
            <a:r>
              <a:rPr lang="en-US" sz="2400" dirty="0" err="1"/>
              <a:t>terbaik</a:t>
            </a:r>
            <a:endParaRPr lang="en-US" sz="2400" dirty="0"/>
          </a:p>
          <a:p>
            <a:pPr lvl="1">
              <a:buClr>
                <a:srgbClr val="FF0066"/>
              </a:buClr>
              <a:buFont typeface="Wingdings" pitchFamily="2" charset="2"/>
              <a:buChar char="v"/>
            </a:pPr>
            <a:r>
              <a:rPr lang="en-US" sz="2400" dirty="0"/>
              <a:t>Proses yang </a:t>
            </a:r>
            <a:r>
              <a:rPr lang="en-US" sz="2400" dirty="0" err="1"/>
              <a:t>perlu</a:t>
            </a:r>
            <a:r>
              <a:rPr lang="en-US" sz="2400" dirty="0"/>
              <a:t> </a:t>
            </a:r>
            <a:r>
              <a:rPr lang="en-US" sz="2400" dirty="0" err="1"/>
              <a:t>menjadi</a:t>
            </a:r>
            <a:r>
              <a:rPr lang="en-US" sz="2400" dirty="0"/>
              <a:t> </a:t>
            </a:r>
            <a:r>
              <a:rPr lang="en-US" sz="2400" dirty="0" err="1"/>
              <a:t>perhatian</a:t>
            </a:r>
            <a:r>
              <a:rPr lang="en-US" sz="2400" dirty="0"/>
              <a:t> (area </a:t>
            </a:r>
            <a:r>
              <a:rPr lang="en-US" sz="2400" dirty="0" err="1"/>
              <a:t>terburuk</a:t>
            </a:r>
            <a:r>
              <a:rPr lang="en-US" sz="2400" dirty="0"/>
              <a:t>)</a:t>
            </a:r>
          </a:p>
          <a:p>
            <a:pPr lvl="1">
              <a:buClr>
                <a:srgbClr val="FF0066"/>
              </a:buClr>
              <a:buFont typeface="Wingdings" pitchFamily="2" charset="2"/>
              <a:buChar char="v"/>
            </a:pPr>
            <a:r>
              <a:rPr lang="en-US" sz="2400" dirty="0"/>
              <a:t>Total </a:t>
            </a:r>
            <a:r>
              <a:rPr lang="en-US" sz="2400" dirty="0" err="1"/>
              <a:t>temuan</a:t>
            </a:r>
            <a:r>
              <a:rPr lang="en-US" sz="2400" dirty="0"/>
              <a:t> </a:t>
            </a:r>
          </a:p>
          <a:p>
            <a:pPr>
              <a:buClr>
                <a:srgbClr val="FF0066"/>
              </a:buClr>
              <a:buFont typeface="Wingdings" pitchFamily="2" charset="2"/>
              <a:buChar char="v"/>
            </a:pPr>
            <a:endParaRPr lang="en-US" sz="2400" dirty="0"/>
          </a:p>
          <a:p>
            <a:pPr>
              <a:buClr>
                <a:srgbClr val="FF0066"/>
              </a:buClr>
              <a:buFont typeface="Wingdings" pitchFamily="2" charset="2"/>
              <a:buChar char="v"/>
            </a:pPr>
            <a:r>
              <a:rPr lang="en-US" sz="2400" b="1" dirty="0" err="1"/>
              <a:t>Peluang</a:t>
            </a:r>
            <a:r>
              <a:rPr lang="en-US" sz="2400" b="1" dirty="0"/>
              <a:t> </a:t>
            </a:r>
            <a:r>
              <a:rPr lang="en-US" sz="2400" b="1" dirty="0" err="1"/>
              <a:t>peningkatan</a:t>
            </a:r>
            <a:r>
              <a:rPr lang="en-US" sz="2400" b="1" dirty="0"/>
              <a:t> </a:t>
            </a:r>
            <a:r>
              <a:rPr lang="en-US" sz="2400" b="1" dirty="0" err="1"/>
              <a:t>efektifitas</a:t>
            </a:r>
            <a:r>
              <a:rPr lang="en-US" sz="2400" b="1" dirty="0"/>
              <a:t> </a:t>
            </a:r>
            <a:r>
              <a:rPr lang="en-US" sz="2400" dirty="0" err="1"/>
              <a:t>Sistem</a:t>
            </a:r>
            <a:r>
              <a:rPr lang="en-US" sz="2400" dirty="0"/>
              <a:t> </a:t>
            </a:r>
            <a:r>
              <a:rPr lang="en-US" sz="2400" dirty="0" err="1"/>
              <a:t>Manajemen</a:t>
            </a:r>
            <a:r>
              <a:rPr lang="en-US" sz="2400" dirty="0"/>
              <a:t> </a:t>
            </a:r>
            <a:r>
              <a:rPr lang="en-US" sz="2400" dirty="0" err="1"/>
              <a:t>untuk</a:t>
            </a:r>
            <a:r>
              <a:rPr lang="en-US" sz="2400" dirty="0"/>
              <a:t> </a:t>
            </a:r>
            <a:r>
              <a:rPr lang="en-US" sz="2400" dirty="0" err="1"/>
              <a:t>meningkatkan</a:t>
            </a:r>
            <a:r>
              <a:rPr lang="en-US" sz="2400" dirty="0"/>
              <a:t> </a:t>
            </a:r>
            <a:r>
              <a:rPr lang="en-US" sz="2400" dirty="0" err="1"/>
              <a:t>kinerja</a:t>
            </a:r>
            <a:r>
              <a:rPr lang="en-US" sz="2400" dirty="0"/>
              <a:t> </a:t>
            </a:r>
            <a:r>
              <a:rPr lang="en-US" sz="2400" dirty="0" err="1"/>
              <a:t>perusahaan</a:t>
            </a:r>
            <a:r>
              <a:rPr lang="en-US" sz="2400" dirty="0"/>
              <a:t> </a:t>
            </a:r>
          </a:p>
        </p:txBody>
      </p:sp>
      <p:pic>
        <p:nvPicPr>
          <p:cNvPr id="87045" name="Picture 5" descr="planning6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>
          <a:xfrm>
            <a:off x="533400" y="4343400"/>
            <a:ext cx="2303463" cy="1749425"/>
          </a:xfrm>
          <a:noFill/>
          <a:ln/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4A1FD02-1FBE-4DC3-90D4-E245A907E34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5AFAB11-F620-41BB-9FD1-51BD9D46CF74}" type="slidenum">
              <a:rPr lang="id-ID" smtClean="0"/>
              <a:pPr>
                <a:defRPr/>
              </a:pPr>
              <a:t>101</a:t>
            </a:fld>
            <a:endParaRPr lang="id-ID"/>
          </a:p>
        </p:txBody>
      </p:sp>
      <p:sp>
        <p:nvSpPr>
          <p:cNvPr id="87044" name="Rectangle 4"/>
          <p:cNvSpPr>
            <a:spLocks noChangeArrowheads="1"/>
          </p:cNvSpPr>
          <p:nvPr/>
        </p:nvSpPr>
        <p:spPr bwMode="auto">
          <a:xfrm>
            <a:off x="685800" y="1752600"/>
            <a:ext cx="1944688" cy="4340225"/>
          </a:xfrm>
          <a:prstGeom prst="rect">
            <a:avLst/>
          </a:prstGeom>
          <a:gradFill rotWithShape="1">
            <a:gsLst>
              <a:gs pos="0">
                <a:schemeClr val="accent1">
                  <a:gamma/>
                  <a:shade val="46275"/>
                  <a:invGamma/>
                </a:schemeClr>
              </a:gs>
              <a:gs pos="100000">
                <a:schemeClr val="accent1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7048" name="Rectangle 8"/>
          <p:cNvSpPr>
            <a:spLocks noChangeArrowheads="1"/>
          </p:cNvSpPr>
          <p:nvPr/>
        </p:nvSpPr>
        <p:spPr bwMode="auto">
          <a:xfrm>
            <a:off x="742950" y="533400"/>
            <a:ext cx="8421688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7275" tIns="43637" rIns="87275" bIns="43637" anchor="ctr" anchorCtr="1"/>
          <a:lstStyle/>
          <a:p>
            <a:pPr algn="ctr" defTabSz="873125" eaLnBrk="0" hangingPunct="0"/>
            <a:r>
              <a:rPr kumimoji="1" lang="en-US" sz="2700" b="1">
                <a:latin typeface="Verdana" pitchFamily="34" charset="0"/>
              </a:rPr>
              <a:t>3.MEMBUAT LAPORAN UNTUK  MANAJEMEN</a:t>
            </a:r>
            <a:endParaRPr kumimoji="1" lang="en-US" sz="2700" b="1" i="1">
              <a:latin typeface="Verdana" pitchFamily="34" charset="0"/>
            </a:endParaRPr>
          </a:p>
        </p:txBody>
      </p:sp>
    </p:spTree>
  </p:cSld>
  <p:clrMapOvr>
    <a:masterClrMapping/>
  </p:clrMapOvr>
  <p:transition spd="slow">
    <p:fade/>
  </p:transition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Chevron 44"/>
          <p:cNvSpPr/>
          <p:nvPr/>
        </p:nvSpPr>
        <p:spPr>
          <a:xfrm>
            <a:off x="1542654" y="285751"/>
            <a:ext cx="165100" cy="246063"/>
          </a:xfrm>
          <a:prstGeom prst="chevron">
            <a:avLst>
              <a:gd name="adj" fmla="val 82491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 flipV="1">
            <a:off x="602300" y="6503271"/>
            <a:ext cx="7165077" cy="5879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8" name="TextBox 47"/>
          <p:cNvSpPr txBox="1"/>
          <p:nvPr/>
        </p:nvSpPr>
        <p:spPr>
          <a:xfrm>
            <a:off x="7854676" y="6324601"/>
            <a:ext cx="14666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INTERNAL AUDIT</a:t>
            </a:r>
          </a:p>
        </p:txBody>
      </p:sp>
      <p:sp>
        <p:nvSpPr>
          <p:cNvPr id="23559" name="Rectangle 26"/>
          <p:cNvSpPr>
            <a:spLocks noChangeArrowheads="1"/>
          </p:cNvSpPr>
          <p:nvPr/>
        </p:nvSpPr>
        <p:spPr bwMode="auto">
          <a:xfrm>
            <a:off x="371274" y="644679"/>
            <a:ext cx="4107215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6000" b="1" dirty="0">
                <a:solidFill>
                  <a:srgbClr val="0000CC"/>
                </a:solidFill>
                <a:latin typeface="Impact" pitchFamily="34" charset="0"/>
                <a:cs typeface="Browallia New" pitchFamily="34" charset="-34"/>
              </a:rPr>
              <a:t>Lead Auditor</a:t>
            </a:r>
            <a:endParaRPr lang="en-US" sz="6000" dirty="0">
              <a:solidFill>
                <a:srgbClr val="0000CC"/>
              </a:solidFill>
              <a:latin typeface="Impact" pitchFamily="34" charset="0"/>
              <a:cs typeface="Browallia New" pitchFamily="34" charset="-34"/>
            </a:endParaRPr>
          </a:p>
        </p:txBody>
      </p:sp>
      <p:sp>
        <p:nvSpPr>
          <p:cNvPr id="23558" name="Rectangle 10"/>
          <p:cNvSpPr>
            <a:spLocks noChangeArrowheads="1"/>
          </p:cNvSpPr>
          <p:nvPr/>
        </p:nvSpPr>
        <p:spPr bwMode="auto">
          <a:xfrm>
            <a:off x="-247650" y="282158"/>
            <a:ext cx="454025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3200" b="1" dirty="0" err="1">
                <a:solidFill>
                  <a:srgbClr val="FF0000"/>
                </a:solidFill>
                <a:latin typeface="Basic Light ltd"/>
                <a:ea typeface="Arial Unicode MS" pitchFamily="34" charset="-128"/>
                <a:cs typeface="Calibri" pitchFamily="34" charset="0"/>
              </a:rPr>
              <a:t>Tanggung</a:t>
            </a:r>
            <a:r>
              <a:rPr lang="en-US" sz="3200" b="1" dirty="0">
                <a:solidFill>
                  <a:srgbClr val="FF0000"/>
                </a:solidFill>
                <a:latin typeface="Basic Light ltd"/>
                <a:ea typeface="Arial Unicode MS" pitchFamily="34" charset="-128"/>
                <a:cs typeface="Calibri" pitchFamily="34" charset="0"/>
              </a:rPr>
              <a:t> </a:t>
            </a:r>
            <a:r>
              <a:rPr lang="en-US" sz="3200" b="1" dirty="0" err="1">
                <a:solidFill>
                  <a:srgbClr val="FF0000"/>
                </a:solidFill>
                <a:latin typeface="Basic Light ltd"/>
                <a:ea typeface="Arial Unicode MS" pitchFamily="34" charset="-128"/>
                <a:cs typeface="Calibri" pitchFamily="34" charset="0"/>
              </a:rPr>
              <a:t>Jawab</a:t>
            </a:r>
            <a:endParaRPr lang="en-US" sz="3200" b="1" dirty="0">
              <a:solidFill>
                <a:srgbClr val="FF0000"/>
              </a:solidFill>
              <a:latin typeface="Basic Light ltd"/>
              <a:ea typeface="Arial Unicode MS" pitchFamily="34" charset="-128"/>
              <a:cs typeface="Calibri" pitchFamily="34" charset="0"/>
            </a:endParaRPr>
          </a:p>
        </p:txBody>
      </p:sp>
      <p:sp>
        <p:nvSpPr>
          <p:cNvPr id="22" name="Rectangle 3"/>
          <p:cNvSpPr txBox="1">
            <a:spLocks noChangeArrowheads="1"/>
          </p:cNvSpPr>
          <p:nvPr/>
        </p:nvSpPr>
        <p:spPr>
          <a:xfrm>
            <a:off x="307578" y="2346488"/>
            <a:ext cx="4465638" cy="381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Menentukan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Cakupan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audit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	(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bersama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Management Representative)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Membuat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jadwal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audit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Menentukan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Team Audit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Konfirmasi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dan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distribusi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jadwal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audit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ke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auditee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Membuat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kompilasi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laporan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hasil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audit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dan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diserahkan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kepada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Wakil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Manajemen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Mutu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25" name="Straight Connector 24"/>
          <p:cNvCxnSpPr/>
          <p:nvPr/>
        </p:nvCxnSpPr>
        <p:spPr>
          <a:xfrm rot="16200000" flipH="1">
            <a:off x="2990849" y="4094585"/>
            <a:ext cx="36576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3"/>
          <p:cNvSpPr txBox="1">
            <a:spLocks noChangeArrowheads="1"/>
          </p:cNvSpPr>
          <p:nvPr/>
        </p:nvSpPr>
        <p:spPr>
          <a:xfrm>
            <a:off x="5153424" y="2265786"/>
            <a:ext cx="4465638" cy="36274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1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Melakukan</a:t>
            </a: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opening </a:t>
            </a:r>
            <a:r>
              <a:rPr kumimoji="0" lang="en-US" sz="21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dan</a:t>
            </a: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closing meeting audit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1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Memonitor</a:t>
            </a: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progress status </a:t>
            </a:r>
            <a:r>
              <a:rPr kumimoji="0" lang="en-US" sz="21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setiap</a:t>
            </a: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CAR yang </a:t>
            </a:r>
            <a:r>
              <a:rPr kumimoji="0" lang="en-US" sz="21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timbul</a:t>
            </a: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1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Menilai</a:t>
            </a: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1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dan</a:t>
            </a: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1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mengembangkan</a:t>
            </a: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1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keefektifan</a:t>
            </a: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1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sistem</a:t>
            </a: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internal audit yang </a:t>
            </a:r>
            <a:r>
              <a:rPr kumimoji="0" lang="en-US" sz="21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berlaku</a:t>
            </a: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1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saat</a:t>
            </a: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1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ini</a:t>
            </a:r>
            <a:endParaRPr kumimoji="0" lang="en-US" sz="21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1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Memonitor</a:t>
            </a: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1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dan</a:t>
            </a: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1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mengevaluasi</a:t>
            </a: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1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performa</a:t>
            </a: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Auditor.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2311400" y="1752600"/>
            <a:ext cx="7594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509264-4A3B-4565-A2CE-3AB3AFA27D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79658B-7F9C-4333-9499-869B8642C574}" type="slidenum">
              <a:rPr lang="en-US" smtClean="0"/>
              <a:pPr>
                <a:defRPr/>
              </a:pPr>
              <a:t>102</a:t>
            </a:fld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8CAF1A6-69F2-45C0-9EE1-AD45C299D9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Audit integrasi ISO 9001 &amp; ISO 45001 1/rev 00© Copyright Sentral Sistem, Juni 2019</a:t>
            </a:r>
          </a:p>
        </p:txBody>
      </p:sp>
    </p:spTree>
    <p:extLst>
      <p:ext uri="{BB962C8B-B14F-4D97-AF65-F5344CB8AC3E}">
        <p14:creationId xmlns:p14="http://schemas.microsoft.com/office/powerpoint/2010/main" val="1199281662"/>
      </p:ext>
    </p:extLst>
  </p:cSld>
  <p:clrMapOvr>
    <a:masterClrMapping/>
  </p:clrMapOvr>
  <p:transition spd="slow">
    <p:fade/>
  </p:transition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Chevron 44"/>
          <p:cNvSpPr/>
          <p:nvPr/>
        </p:nvSpPr>
        <p:spPr>
          <a:xfrm>
            <a:off x="3501164" y="186561"/>
            <a:ext cx="165100" cy="246063"/>
          </a:xfrm>
          <a:prstGeom prst="chevron">
            <a:avLst>
              <a:gd name="adj" fmla="val 82491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" name="Group 14"/>
          <p:cNvGrpSpPr/>
          <p:nvPr/>
        </p:nvGrpSpPr>
        <p:grpSpPr>
          <a:xfrm>
            <a:off x="84117" y="6503233"/>
            <a:ext cx="7683260" cy="262412"/>
            <a:chOff x="84116" y="6521598"/>
            <a:chExt cx="7683260" cy="204050"/>
          </a:xfrm>
          <a:solidFill>
            <a:srgbClr val="FF0000"/>
          </a:solidFill>
        </p:grpSpPr>
        <p:sp>
          <p:nvSpPr>
            <p:cNvPr id="28" name="Rectangle 27"/>
            <p:cNvSpPr/>
            <p:nvPr/>
          </p:nvSpPr>
          <p:spPr>
            <a:xfrm flipV="1">
              <a:off x="602299" y="6521598"/>
              <a:ext cx="7165077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46" name="Oval 172"/>
            <p:cNvSpPr>
              <a:spLocks noChangeArrowheads="1"/>
            </p:cNvSpPr>
            <p:nvPr/>
          </p:nvSpPr>
          <p:spPr bwMode="auto">
            <a:xfrm>
              <a:off x="84116" y="6657560"/>
              <a:ext cx="85822" cy="680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id-ID"/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7854676" y="6324601"/>
            <a:ext cx="14666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INTERNAL AUDIT</a:t>
            </a:r>
          </a:p>
        </p:txBody>
      </p:sp>
      <p:sp>
        <p:nvSpPr>
          <p:cNvPr id="23559" name="Rectangle 26"/>
          <p:cNvSpPr>
            <a:spLocks noChangeArrowheads="1"/>
          </p:cNvSpPr>
          <p:nvPr/>
        </p:nvSpPr>
        <p:spPr bwMode="auto">
          <a:xfrm>
            <a:off x="3962401" y="509905"/>
            <a:ext cx="5161991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6000" b="1" dirty="0">
                <a:solidFill>
                  <a:srgbClr val="0000CC"/>
                </a:solidFill>
                <a:latin typeface="Impact" pitchFamily="34" charset="0"/>
                <a:cs typeface="Browallia New" pitchFamily="34" charset="-34"/>
              </a:rPr>
              <a:t>Auditor Internal</a:t>
            </a:r>
            <a:endParaRPr lang="en-US" sz="6000" dirty="0">
              <a:solidFill>
                <a:srgbClr val="0000CC"/>
              </a:solidFill>
              <a:latin typeface="Impact" pitchFamily="34" charset="0"/>
              <a:cs typeface="Browallia New" pitchFamily="34" charset="-34"/>
            </a:endParaRPr>
          </a:p>
        </p:txBody>
      </p:sp>
      <p:sp>
        <p:nvSpPr>
          <p:cNvPr id="23558" name="Rectangle 10"/>
          <p:cNvSpPr>
            <a:spLocks noChangeArrowheads="1"/>
          </p:cNvSpPr>
          <p:nvPr/>
        </p:nvSpPr>
        <p:spPr bwMode="auto">
          <a:xfrm>
            <a:off x="3413456" y="140236"/>
            <a:ext cx="454025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3200" b="1" dirty="0" err="1">
                <a:solidFill>
                  <a:srgbClr val="FF0000"/>
                </a:solidFill>
                <a:latin typeface="Basic Light ltd"/>
                <a:ea typeface="Arial Unicode MS" pitchFamily="34" charset="-128"/>
                <a:cs typeface="Calibri" pitchFamily="34" charset="0"/>
              </a:rPr>
              <a:t>Tanggung</a:t>
            </a:r>
            <a:r>
              <a:rPr lang="en-US" sz="3200" b="1" dirty="0">
                <a:solidFill>
                  <a:srgbClr val="FF0000"/>
                </a:solidFill>
                <a:latin typeface="Basic Light ltd"/>
                <a:ea typeface="Arial Unicode MS" pitchFamily="34" charset="-128"/>
                <a:cs typeface="Calibri" pitchFamily="34" charset="0"/>
              </a:rPr>
              <a:t> </a:t>
            </a:r>
            <a:r>
              <a:rPr lang="en-US" sz="3200" b="1" dirty="0" err="1">
                <a:solidFill>
                  <a:srgbClr val="FF0000"/>
                </a:solidFill>
                <a:latin typeface="Basic Light ltd"/>
                <a:ea typeface="Arial Unicode MS" pitchFamily="34" charset="-128"/>
                <a:cs typeface="Calibri" pitchFamily="34" charset="0"/>
              </a:rPr>
              <a:t>Jawab</a:t>
            </a:r>
            <a:endParaRPr lang="en-US" sz="3200" b="1" dirty="0">
              <a:solidFill>
                <a:srgbClr val="FF0000"/>
              </a:solidFill>
              <a:latin typeface="Basic Light ltd"/>
              <a:ea typeface="Arial Unicode MS" pitchFamily="34" charset="-128"/>
              <a:cs typeface="Calibri" pitchFamily="34" charset="0"/>
            </a:endParaRPr>
          </a:p>
        </p:txBody>
      </p:sp>
      <p:cxnSp>
        <p:nvCxnSpPr>
          <p:cNvPr id="25" name="Straight Connector 24"/>
          <p:cNvCxnSpPr/>
          <p:nvPr/>
        </p:nvCxnSpPr>
        <p:spPr>
          <a:xfrm rot="16200000" flipH="1">
            <a:off x="2930921" y="4038601"/>
            <a:ext cx="36576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3"/>
          <p:cNvSpPr txBox="1">
            <a:spLocks noChangeArrowheads="1"/>
          </p:cNvSpPr>
          <p:nvPr/>
        </p:nvSpPr>
        <p:spPr>
          <a:xfrm>
            <a:off x="189869" y="2139172"/>
            <a:ext cx="4610100" cy="43672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2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Mempersiapkan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check list </a:t>
            </a:r>
            <a:r>
              <a:rPr kumimoji="0" lang="en-US" sz="22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sebelum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audit </a:t>
            </a:r>
            <a:r>
              <a:rPr kumimoji="0" lang="en-US" sz="22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dijalankan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2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Memeriksa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2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kesesuaian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2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dokumentasi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2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dengan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2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persyaratan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ISO 900</a:t>
            </a:r>
            <a:r>
              <a:rPr kumimoji="0" lang="id-ID" sz="2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1, ISO 14001, </a:t>
            </a:r>
            <a:r>
              <a:rPr kumimoji="0" lang="en-ID" sz="2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ISO</a:t>
            </a:r>
            <a:r>
              <a:rPr kumimoji="0" lang="id-ID" sz="2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ID" sz="2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45</a:t>
            </a:r>
            <a:r>
              <a:rPr kumimoji="0" lang="id-ID" sz="2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001</a:t>
            </a:r>
            <a:endParaRPr kumimoji="0" lang="en-US" sz="2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2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Memeriksa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2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pelaksanaan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2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operasi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2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dengan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2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dokumentasi</a:t>
            </a:r>
            <a:endParaRPr kumimoji="0" lang="en-US" sz="2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2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Mengumpulkan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2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dan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2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mendokumentasikan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2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bukti-bukti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2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obyektif</a:t>
            </a:r>
            <a:endParaRPr kumimoji="0" lang="en-US" sz="2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9" name="Rectangle 3"/>
          <p:cNvSpPr txBox="1">
            <a:spLocks noChangeArrowheads="1"/>
          </p:cNvSpPr>
          <p:nvPr/>
        </p:nvSpPr>
        <p:spPr>
          <a:xfrm>
            <a:off x="5118101" y="2198736"/>
            <a:ext cx="4610100" cy="37576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Meminta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konfirmasi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temuan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kepada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auditee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atas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temuan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yang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didapat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Mencatat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dan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melaporkan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dengan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jelas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penemuan-penemuan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audit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kepada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penanggung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jawab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area yang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diaudit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Verifikasi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tindakan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perbaikan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yang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telah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dilakukan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</a:t>
            </a:r>
          </a:p>
        </p:txBody>
      </p:sp>
      <p:cxnSp>
        <p:nvCxnSpPr>
          <p:cNvPr id="5" name="Straight Connector 4"/>
          <p:cNvCxnSpPr/>
          <p:nvPr/>
        </p:nvCxnSpPr>
        <p:spPr>
          <a:xfrm flipH="1">
            <a:off x="0" y="1600200"/>
            <a:ext cx="64389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http://3.bp.blogspot.com/-ABcuwjlkdGw/Vpx07hUpnrI/AAAAAAAACU0/cIkrBd9q67I/s320/New%2BPictur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262" y="228405"/>
            <a:ext cx="3302000" cy="1133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8C83B4-1001-4F8F-9B84-3396D6D19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79658B-7F9C-4333-9499-869B8642C574}" type="slidenum">
              <a:rPr lang="en-US" smtClean="0"/>
              <a:pPr>
                <a:defRPr/>
              </a:pPr>
              <a:t>103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BCC29EC-03D8-4A5A-8EC2-003F0AA04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Audit integrasi ISO 9001 &amp; ISO 45001 1/rev 00© Copyright Sentral Sistem, Juni 2019</a:t>
            </a:r>
          </a:p>
        </p:txBody>
      </p:sp>
    </p:spTree>
    <p:extLst>
      <p:ext uri="{BB962C8B-B14F-4D97-AF65-F5344CB8AC3E}">
        <p14:creationId xmlns:p14="http://schemas.microsoft.com/office/powerpoint/2010/main" val="2788973379"/>
      </p:ext>
    </p:extLst>
  </p:cSld>
  <p:clrMapOvr>
    <a:masterClrMapping/>
  </p:clrMapOvr>
  <p:transition spd="slow">
    <p:fade/>
  </p:transition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297525" y="0"/>
            <a:ext cx="2383631" cy="6858000"/>
          </a:xfrm>
          <a:prstGeom prst="rect">
            <a:avLst/>
          </a:prstGeom>
          <a:pattFill prst="ltUpDiag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5" name="Chevron 44"/>
          <p:cNvSpPr/>
          <p:nvPr/>
        </p:nvSpPr>
        <p:spPr>
          <a:xfrm>
            <a:off x="1542654" y="285751"/>
            <a:ext cx="165100" cy="246063"/>
          </a:xfrm>
          <a:prstGeom prst="chevron">
            <a:avLst>
              <a:gd name="adj" fmla="val 82491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 flipV="1">
            <a:off x="671406" y="6529147"/>
            <a:ext cx="7165077" cy="5879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8" name="TextBox 47"/>
          <p:cNvSpPr txBox="1"/>
          <p:nvPr/>
        </p:nvSpPr>
        <p:spPr>
          <a:xfrm>
            <a:off x="7854676" y="6324601"/>
            <a:ext cx="14666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INTERNAL AUDIT</a:t>
            </a:r>
          </a:p>
        </p:txBody>
      </p:sp>
      <p:sp>
        <p:nvSpPr>
          <p:cNvPr id="23559" name="Rectangle 26"/>
          <p:cNvSpPr>
            <a:spLocks noChangeArrowheads="1"/>
          </p:cNvSpPr>
          <p:nvPr/>
        </p:nvSpPr>
        <p:spPr bwMode="auto">
          <a:xfrm>
            <a:off x="189126" y="1441934"/>
            <a:ext cx="2613216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6000" b="1" dirty="0" err="1">
                <a:solidFill>
                  <a:srgbClr val="0000CC"/>
                </a:solidFill>
                <a:latin typeface="Impact" pitchFamily="34" charset="0"/>
                <a:cs typeface="Browallia New" pitchFamily="34" charset="-34"/>
              </a:rPr>
              <a:t>Auditee</a:t>
            </a:r>
            <a:endParaRPr lang="en-US" sz="6000" dirty="0">
              <a:solidFill>
                <a:srgbClr val="0000CC"/>
              </a:solidFill>
              <a:latin typeface="Impact" pitchFamily="34" charset="0"/>
              <a:cs typeface="Browallia New" pitchFamily="34" charset="-34"/>
            </a:endParaRPr>
          </a:p>
        </p:txBody>
      </p:sp>
      <p:sp>
        <p:nvSpPr>
          <p:cNvPr id="23558" name="Rectangle 10"/>
          <p:cNvSpPr>
            <a:spLocks noChangeArrowheads="1"/>
          </p:cNvSpPr>
          <p:nvPr/>
        </p:nvSpPr>
        <p:spPr bwMode="auto">
          <a:xfrm>
            <a:off x="-727471" y="1150441"/>
            <a:ext cx="454025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400" b="1" dirty="0" err="1">
                <a:solidFill>
                  <a:srgbClr val="FF0000"/>
                </a:solidFill>
                <a:latin typeface="Basic Light ltd"/>
                <a:ea typeface="Arial Unicode MS" pitchFamily="34" charset="-128"/>
                <a:cs typeface="Calibri" pitchFamily="34" charset="0"/>
              </a:rPr>
              <a:t>Tanggung</a:t>
            </a:r>
            <a:r>
              <a:rPr lang="en-US" sz="2400" b="1" dirty="0">
                <a:solidFill>
                  <a:srgbClr val="FF0000"/>
                </a:solidFill>
                <a:latin typeface="Basic Light ltd"/>
                <a:ea typeface="Arial Unicode MS" pitchFamily="34" charset="-128"/>
                <a:cs typeface="Calibri" pitchFamily="34" charset="0"/>
              </a:rPr>
              <a:t> </a:t>
            </a:r>
            <a:r>
              <a:rPr lang="en-US" sz="2400" b="1" dirty="0" err="1">
                <a:solidFill>
                  <a:srgbClr val="FF0000"/>
                </a:solidFill>
                <a:latin typeface="Basic Light ltd"/>
                <a:ea typeface="Arial Unicode MS" pitchFamily="34" charset="-128"/>
                <a:cs typeface="Calibri" pitchFamily="34" charset="0"/>
              </a:rPr>
              <a:t>Jawab</a:t>
            </a:r>
            <a:endParaRPr lang="en-US" sz="2400" b="1" dirty="0">
              <a:solidFill>
                <a:srgbClr val="FF0000"/>
              </a:solidFill>
              <a:latin typeface="Basic Light ltd"/>
              <a:ea typeface="Arial Unicode MS" pitchFamily="34" charset="-128"/>
              <a:cs typeface="Calibri" pitchFamily="34" charset="0"/>
            </a:endParaRPr>
          </a:p>
        </p:txBody>
      </p:sp>
      <p:sp>
        <p:nvSpPr>
          <p:cNvPr id="27" name="Rectangle 3"/>
          <p:cNvSpPr txBox="1">
            <a:spLocks noChangeArrowheads="1"/>
          </p:cNvSpPr>
          <p:nvPr/>
        </p:nvSpPr>
        <p:spPr>
          <a:xfrm>
            <a:off x="2842817" y="1150441"/>
            <a:ext cx="6732984" cy="525035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Mempersiapkan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segala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keperluan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untuk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lancarnya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proses audit,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a.l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: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dokumen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kerja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,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personel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pelaksana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, record,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waktu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dan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bila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mungkin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area yang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nyaman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Menjelaskan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hal-hal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yang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ditanya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oleh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auditor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dengan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sesungguhnya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dan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tidak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berbelit-belit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Akui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temuan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bila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memang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itu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benar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adanya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Melakukan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tindakan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perbaikan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dan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pencegahan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bila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ditemukan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nonconformity.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Menghargai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auditor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sebagai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partner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dalam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membangun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suatu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sistem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kerja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yang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efektif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671622" y="2703187"/>
            <a:ext cx="174206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 descr="http://www.tripointhealthcaresolutions.com/wp-content/uploads/2015/06/bigstock-d-white-man-with-combination-45589507-HIPAA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041" y="3459300"/>
            <a:ext cx="2601648" cy="2401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4C646A-D26E-4A0E-A47A-C445F9FEA5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79658B-7F9C-4333-9499-869B8642C574}" type="slidenum">
              <a:rPr lang="en-US" smtClean="0"/>
              <a:pPr>
                <a:defRPr/>
              </a:pPr>
              <a:t>104</a:t>
            </a:fld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CF085B0-854F-4065-B6CB-8BB7397F25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Audit integrasi ISO 9001 &amp; ISO 45001 1/rev 00© Copyright Sentral Sistem, Juni 2019</a:t>
            </a:r>
          </a:p>
        </p:txBody>
      </p:sp>
    </p:spTree>
    <p:extLst>
      <p:ext uri="{BB962C8B-B14F-4D97-AF65-F5344CB8AC3E}">
        <p14:creationId xmlns:p14="http://schemas.microsoft.com/office/powerpoint/2010/main" val="1210704344"/>
      </p:ext>
    </p:extLst>
  </p:cSld>
  <p:clrMapOvr>
    <a:masterClrMapping/>
  </p:clrMapOvr>
  <p:transition spd="slow">
    <p:fade/>
  </p:transition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579" name="Picture 3" descr="D:\tp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flipH="1">
            <a:off x="0" y="0"/>
            <a:ext cx="6096009" cy="6321978"/>
          </a:xfrm>
          <a:prstGeom prst="rect">
            <a:avLst/>
          </a:prstGeom>
          <a:noFill/>
        </p:spPr>
      </p:pic>
      <p:sp>
        <p:nvSpPr>
          <p:cNvPr id="53251" name="Rectangle 7"/>
          <p:cNvSpPr>
            <a:spLocks noGrp="1" noChangeArrowheads="1"/>
          </p:cNvSpPr>
          <p:nvPr>
            <p:ph idx="1"/>
          </p:nvPr>
        </p:nvSpPr>
        <p:spPr>
          <a:xfrm>
            <a:off x="4476712" y="1703769"/>
            <a:ext cx="5467356" cy="4418166"/>
          </a:xfrm>
          <a:gradFill>
            <a:gsLst>
              <a:gs pos="0">
                <a:srgbClr val="626E7C"/>
              </a:gs>
              <a:gs pos="27000">
                <a:schemeClr val="tx1"/>
              </a:gs>
              <a:gs pos="83000">
                <a:schemeClr val="tx1"/>
              </a:gs>
              <a:gs pos="100000">
                <a:schemeClr val="tx1"/>
              </a:gs>
            </a:gsLst>
            <a:lin ang="0" scaled="0"/>
          </a:gradFill>
        </p:spPr>
        <p:txBody>
          <a:bodyPr/>
          <a:lstStyle/>
          <a:p>
            <a:pPr eaLnBrk="1" hangingPunct="1">
              <a:lnSpc>
                <a:spcPct val="65000"/>
              </a:lnSpc>
              <a:spcBef>
                <a:spcPct val="45000"/>
              </a:spcBef>
              <a:buFontTx/>
              <a:buNone/>
            </a:pPr>
            <a:endParaRPr lang="en-US" sz="1477" b="1" dirty="0">
              <a:solidFill>
                <a:schemeClr val="bg1"/>
              </a:solidFill>
            </a:endParaRPr>
          </a:p>
          <a:p>
            <a:pPr eaLnBrk="1" hangingPunct="1">
              <a:lnSpc>
                <a:spcPct val="65000"/>
              </a:lnSpc>
              <a:spcBef>
                <a:spcPct val="45000"/>
              </a:spcBef>
              <a:buFontTx/>
              <a:buNone/>
            </a:pPr>
            <a:r>
              <a:rPr lang="en-US" sz="1477" b="1" dirty="0">
                <a:solidFill>
                  <a:schemeClr val="bg1"/>
                </a:solidFill>
              </a:rPr>
              <a:t>JANGAN LUPA :</a:t>
            </a:r>
          </a:p>
          <a:p>
            <a:pPr eaLnBrk="1" hangingPunct="1">
              <a:lnSpc>
                <a:spcPct val="65000"/>
              </a:lnSpc>
              <a:spcBef>
                <a:spcPct val="45000"/>
              </a:spcBef>
              <a:buFontTx/>
              <a:buNone/>
            </a:pPr>
            <a:endParaRPr lang="en-US" sz="1477" b="1" dirty="0">
              <a:solidFill>
                <a:schemeClr val="bg1"/>
              </a:solidFill>
            </a:endParaRPr>
          </a:p>
          <a:p>
            <a:pPr eaLnBrk="1" hangingPunct="1">
              <a:lnSpc>
                <a:spcPct val="65000"/>
              </a:lnSpc>
              <a:spcBef>
                <a:spcPct val="85000"/>
              </a:spcBef>
            </a:pPr>
            <a:r>
              <a:rPr lang="en-US" sz="1477" b="1" dirty="0">
                <a:solidFill>
                  <a:schemeClr val="bg1"/>
                </a:solidFill>
              </a:rPr>
              <a:t>ISI SURVEY KEPUASAN PELANGGAN</a:t>
            </a:r>
          </a:p>
          <a:p>
            <a:pPr eaLnBrk="1" hangingPunct="1">
              <a:lnSpc>
                <a:spcPct val="65000"/>
              </a:lnSpc>
              <a:spcBef>
                <a:spcPct val="85000"/>
              </a:spcBef>
            </a:pPr>
            <a:r>
              <a:rPr lang="en-US" sz="1477" b="1" dirty="0">
                <a:solidFill>
                  <a:schemeClr val="bg1"/>
                </a:solidFill>
              </a:rPr>
              <a:t>COPY DAFTAR HADIR PESERTA UNTUK SERTIFIKAT</a:t>
            </a:r>
          </a:p>
          <a:p>
            <a:pPr eaLnBrk="1" hangingPunct="1">
              <a:lnSpc>
                <a:spcPct val="65000"/>
              </a:lnSpc>
              <a:spcBef>
                <a:spcPct val="85000"/>
              </a:spcBef>
            </a:pPr>
            <a:r>
              <a:rPr lang="en-US" sz="1477" b="1" dirty="0">
                <a:solidFill>
                  <a:schemeClr val="bg1"/>
                </a:solidFill>
              </a:rPr>
              <a:t>DAFTAR KE MAILING LIST Sentral Sistem </a:t>
            </a:r>
            <a:r>
              <a:rPr lang="en-US" sz="1477" b="1" dirty="0" err="1">
                <a:solidFill>
                  <a:schemeClr val="bg1"/>
                </a:solidFill>
              </a:rPr>
              <a:t>untuk</a:t>
            </a:r>
            <a:r>
              <a:rPr lang="en-US" sz="1477" b="1" dirty="0">
                <a:solidFill>
                  <a:schemeClr val="bg1"/>
                </a:solidFill>
              </a:rPr>
              <a:t> </a:t>
            </a:r>
            <a:r>
              <a:rPr lang="en-US" sz="1477" b="1" dirty="0" err="1">
                <a:solidFill>
                  <a:schemeClr val="bg1"/>
                </a:solidFill>
              </a:rPr>
              <a:t>berdiskusi</a:t>
            </a:r>
            <a:r>
              <a:rPr lang="en-US" sz="1477" b="1" dirty="0">
                <a:solidFill>
                  <a:schemeClr val="bg1"/>
                </a:solidFill>
              </a:rPr>
              <a:t> </a:t>
            </a:r>
            <a:r>
              <a:rPr lang="en-US" sz="1477" b="1" dirty="0" err="1">
                <a:solidFill>
                  <a:schemeClr val="bg1"/>
                </a:solidFill>
              </a:rPr>
              <a:t>dengan</a:t>
            </a:r>
            <a:r>
              <a:rPr lang="en-US" sz="1477" b="1" dirty="0">
                <a:solidFill>
                  <a:schemeClr val="bg1"/>
                </a:solidFill>
              </a:rPr>
              <a:t> </a:t>
            </a:r>
            <a:r>
              <a:rPr lang="en-US" sz="1477" b="1" dirty="0" err="1">
                <a:solidFill>
                  <a:schemeClr val="bg1"/>
                </a:solidFill>
              </a:rPr>
              <a:t>para</a:t>
            </a:r>
            <a:endParaRPr lang="en-US" sz="1477" b="1" dirty="0">
              <a:solidFill>
                <a:schemeClr val="bg1"/>
              </a:solidFill>
            </a:endParaRPr>
          </a:p>
          <a:p>
            <a:pPr eaLnBrk="1" hangingPunct="1">
              <a:lnSpc>
                <a:spcPct val="65000"/>
              </a:lnSpc>
              <a:spcBef>
                <a:spcPct val="85000"/>
              </a:spcBef>
              <a:buFontTx/>
              <a:buNone/>
            </a:pPr>
            <a:r>
              <a:rPr lang="en-US" sz="1477" b="1" dirty="0">
                <a:solidFill>
                  <a:schemeClr val="bg1"/>
                </a:solidFill>
              </a:rPr>
              <a:t>	</a:t>
            </a:r>
            <a:r>
              <a:rPr lang="en-US" sz="1477" b="1" dirty="0" err="1">
                <a:solidFill>
                  <a:schemeClr val="bg1"/>
                </a:solidFill>
              </a:rPr>
              <a:t>profesional</a:t>
            </a:r>
            <a:r>
              <a:rPr lang="en-US" sz="1477" b="1" dirty="0">
                <a:solidFill>
                  <a:schemeClr val="bg1"/>
                </a:solidFill>
              </a:rPr>
              <a:t>, </a:t>
            </a:r>
            <a:r>
              <a:rPr lang="en-US" sz="1477" b="1" dirty="0" err="1">
                <a:solidFill>
                  <a:schemeClr val="bg1"/>
                </a:solidFill>
              </a:rPr>
              <a:t>konsultan</a:t>
            </a:r>
            <a:r>
              <a:rPr lang="en-US" sz="1477" b="1" dirty="0">
                <a:solidFill>
                  <a:schemeClr val="bg1"/>
                </a:solidFill>
              </a:rPr>
              <a:t> </a:t>
            </a:r>
            <a:r>
              <a:rPr lang="en-US" sz="1477" b="1" dirty="0" err="1">
                <a:solidFill>
                  <a:schemeClr val="bg1"/>
                </a:solidFill>
              </a:rPr>
              <a:t>dan</a:t>
            </a:r>
            <a:r>
              <a:rPr lang="en-US" sz="1477" b="1" dirty="0">
                <a:solidFill>
                  <a:schemeClr val="bg1"/>
                </a:solidFill>
              </a:rPr>
              <a:t> </a:t>
            </a:r>
            <a:r>
              <a:rPr lang="en-US" sz="1477" b="1" dirty="0" err="1">
                <a:solidFill>
                  <a:schemeClr val="bg1"/>
                </a:solidFill>
              </a:rPr>
              <a:t>berbagai</a:t>
            </a:r>
            <a:r>
              <a:rPr lang="en-US" sz="1477" b="1" dirty="0">
                <a:solidFill>
                  <a:schemeClr val="bg1"/>
                </a:solidFill>
              </a:rPr>
              <a:t> </a:t>
            </a:r>
            <a:r>
              <a:rPr lang="en-US" sz="1477" b="1" dirty="0" err="1">
                <a:solidFill>
                  <a:schemeClr val="bg1"/>
                </a:solidFill>
              </a:rPr>
              <a:t>pihak</a:t>
            </a:r>
            <a:r>
              <a:rPr lang="en-US" sz="1477" b="1" dirty="0">
                <a:solidFill>
                  <a:schemeClr val="bg1"/>
                </a:solidFill>
              </a:rPr>
              <a:t> </a:t>
            </a:r>
            <a:r>
              <a:rPr lang="en-US" sz="1477" b="1" dirty="0" err="1">
                <a:solidFill>
                  <a:schemeClr val="bg1"/>
                </a:solidFill>
              </a:rPr>
              <a:t>terkait</a:t>
            </a:r>
            <a:r>
              <a:rPr lang="en-US" sz="1477" b="1" dirty="0">
                <a:solidFill>
                  <a:schemeClr val="bg1"/>
                </a:solidFill>
              </a:rPr>
              <a:t> </a:t>
            </a:r>
          </a:p>
          <a:p>
            <a:pPr lvl="1" eaLnBrk="1" hangingPunct="1">
              <a:lnSpc>
                <a:spcPct val="65000"/>
              </a:lnSpc>
              <a:spcBef>
                <a:spcPct val="85000"/>
              </a:spcBef>
            </a:pPr>
            <a:r>
              <a:rPr lang="en-US" sz="1477" b="1" dirty="0">
                <a:solidFill>
                  <a:srgbClr val="FFFF00"/>
                </a:solidFill>
              </a:rPr>
              <a:t>hse-community@sentral-sistem.com </a:t>
            </a:r>
          </a:p>
          <a:p>
            <a:pPr lvl="1" eaLnBrk="1" hangingPunct="1">
              <a:lnSpc>
                <a:spcPct val="65000"/>
              </a:lnSpc>
              <a:spcBef>
                <a:spcPct val="85000"/>
              </a:spcBef>
            </a:pPr>
            <a:r>
              <a:rPr lang="en-US" sz="1477" b="1" dirty="0">
                <a:solidFill>
                  <a:srgbClr val="FFFF00"/>
                </a:solidFill>
              </a:rPr>
              <a:t>quality-technique@sentral-sistem.com </a:t>
            </a:r>
          </a:p>
          <a:p>
            <a:pPr lvl="1" eaLnBrk="1" hangingPunct="1">
              <a:lnSpc>
                <a:spcPct val="65000"/>
              </a:lnSpc>
              <a:spcBef>
                <a:spcPct val="85000"/>
              </a:spcBef>
            </a:pPr>
            <a:r>
              <a:rPr lang="en-US" sz="1477" b="1" dirty="0">
                <a:solidFill>
                  <a:srgbClr val="FFFF00"/>
                </a:solidFill>
              </a:rPr>
              <a:t>business-improvement@sentral-sistem.com  </a:t>
            </a:r>
            <a:endParaRPr lang="en-US" sz="738" b="1" dirty="0">
              <a:solidFill>
                <a:srgbClr val="FFFF00"/>
              </a:solidFill>
            </a:endParaRPr>
          </a:p>
          <a:p>
            <a:pPr eaLnBrk="1" hangingPunct="1">
              <a:lnSpc>
                <a:spcPct val="65000"/>
              </a:lnSpc>
              <a:spcBef>
                <a:spcPct val="85000"/>
              </a:spcBef>
            </a:pPr>
            <a:r>
              <a:rPr lang="en-US" sz="1477" b="1" dirty="0">
                <a:solidFill>
                  <a:schemeClr val="bg1"/>
                </a:solidFill>
              </a:rPr>
              <a:t>SEGERA IMPLEMENTASIKAN PELATIHAN INI DI PERUSAHAAN ANDA</a:t>
            </a:r>
          </a:p>
          <a:p>
            <a:pPr eaLnBrk="1" hangingPunct="1">
              <a:lnSpc>
                <a:spcPct val="65000"/>
              </a:lnSpc>
              <a:spcBef>
                <a:spcPct val="85000"/>
              </a:spcBef>
            </a:pPr>
            <a:r>
              <a:rPr lang="en-US" sz="1477" b="1" dirty="0">
                <a:solidFill>
                  <a:schemeClr val="bg1"/>
                </a:solidFill>
              </a:rPr>
              <a:t>KUNJUNGI WEBSITE  </a:t>
            </a:r>
            <a:r>
              <a:rPr lang="en-US" sz="1477" b="1" dirty="0">
                <a:solidFill>
                  <a:srgbClr val="FFFF00"/>
                </a:solidFill>
              </a:rPr>
              <a:t>http://www.sentralsistem.com </a:t>
            </a:r>
            <a:endParaRPr lang="en-US" sz="1477" b="1" dirty="0">
              <a:solidFill>
                <a:schemeClr val="bg1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77265EF-0607-4804-8057-84A947A5A9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79658B-7F9C-4333-9499-869B8642C574}" type="slidenum">
              <a:rPr lang="en-US" smtClean="0"/>
              <a:pPr>
                <a:defRPr/>
              </a:pPr>
              <a:t>105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476712" y="644260"/>
            <a:ext cx="5429288" cy="859466"/>
          </a:xfrm>
          <a:prstGeom prst="rect">
            <a:avLst/>
          </a:prstGeom>
          <a:gradFill>
            <a:gsLst>
              <a:gs pos="0">
                <a:srgbClr val="5C6773"/>
              </a:gs>
              <a:gs pos="27000">
                <a:schemeClr val="tx1"/>
              </a:gs>
              <a:gs pos="83000">
                <a:schemeClr val="tx1"/>
              </a:gs>
              <a:gs pos="100000">
                <a:schemeClr val="tx1"/>
              </a:gs>
            </a:gsLst>
            <a:lin ang="0" scaled="0"/>
          </a:gradFill>
        </p:spPr>
        <p:txBody>
          <a:bodyPr wrap="square" rtlCol="0">
            <a:spAutoFit/>
          </a:bodyPr>
          <a:lstStyle/>
          <a:p>
            <a:pPr algn="ctr"/>
            <a:r>
              <a:rPr lang="en-US" sz="4985" b="1" dirty="0">
                <a:solidFill>
                  <a:srgbClr val="FFFF00"/>
                </a:solidFill>
              </a:rPr>
              <a:t>TERIMAKASIH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733D6A4-815A-4955-ADBA-07B64416C8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Audit integrasi ISO 9001 &amp; ISO 45001 1/rev 00© Copyright Sentral Sistem, Juni 2019</a:t>
            </a:r>
          </a:p>
        </p:txBody>
      </p:sp>
    </p:spTree>
    <p:extLst>
      <p:ext uri="{BB962C8B-B14F-4D97-AF65-F5344CB8AC3E}">
        <p14:creationId xmlns:p14="http://schemas.microsoft.com/office/powerpoint/2010/main" val="33881152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5310190" cy="6858000"/>
          </a:xfrm>
          <a:custGeom>
            <a:avLst/>
            <a:gdLst>
              <a:gd name="connsiteX0" fmla="*/ 0 w 5310190"/>
              <a:gd name="connsiteY0" fmla="*/ 0 h 6858000"/>
              <a:gd name="connsiteX1" fmla="*/ 5310190 w 5310190"/>
              <a:gd name="connsiteY1" fmla="*/ 0 h 6858000"/>
              <a:gd name="connsiteX2" fmla="*/ 5310190 w 5310190"/>
              <a:gd name="connsiteY2" fmla="*/ 6858000 h 6858000"/>
              <a:gd name="connsiteX3" fmla="*/ 0 w 5310190"/>
              <a:gd name="connsiteY3" fmla="*/ 6858000 h 6858000"/>
              <a:gd name="connsiteX4" fmla="*/ 0 w 5310190"/>
              <a:gd name="connsiteY4" fmla="*/ 0 h 6858000"/>
              <a:gd name="connsiteX0" fmla="*/ 0 w 5310190"/>
              <a:gd name="connsiteY0" fmla="*/ 0 h 6887496"/>
              <a:gd name="connsiteX1" fmla="*/ 5310190 w 5310190"/>
              <a:gd name="connsiteY1" fmla="*/ 0 h 6887496"/>
              <a:gd name="connsiteX2" fmla="*/ 2743971 w 5310190"/>
              <a:gd name="connsiteY2" fmla="*/ 6887496 h 6887496"/>
              <a:gd name="connsiteX3" fmla="*/ 0 w 5310190"/>
              <a:gd name="connsiteY3" fmla="*/ 6858000 h 6887496"/>
              <a:gd name="connsiteX4" fmla="*/ 0 w 5310190"/>
              <a:gd name="connsiteY4" fmla="*/ 0 h 6887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0190" h="6887496">
                <a:moveTo>
                  <a:pt x="0" y="0"/>
                </a:moveTo>
                <a:lnTo>
                  <a:pt x="5310190" y="0"/>
                </a:lnTo>
                <a:lnTo>
                  <a:pt x="2743971" y="6887496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4462173" y="3208481"/>
            <a:ext cx="5152950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Arial Unicode MS" pitchFamily="34" charset="-128"/>
                <a:cs typeface="Arial Unicode MS" pitchFamily="34" charset="-128"/>
              </a:rPr>
              <a:t>PERUBAHAN MAJOR </a:t>
            </a:r>
          </a:p>
          <a:p>
            <a:pPr algn="r"/>
            <a:r>
              <a:rPr 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Arial Unicode MS" pitchFamily="34" charset="-128"/>
                <a:cs typeface="Arial Unicode MS" pitchFamily="34" charset="-128"/>
              </a:rPr>
              <a:t>ISO 19011:2018 </a:t>
            </a:r>
            <a:endParaRPr lang="en-US" sz="4400" dirty="0"/>
          </a:p>
        </p:txBody>
      </p:sp>
      <p:cxnSp>
        <p:nvCxnSpPr>
          <p:cNvPr id="6" name="Straight Connector 5"/>
          <p:cNvCxnSpPr/>
          <p:nvPr/>
        </p:nvCxnSpPr>
        <p:spPr>
          <a:xfrm flipH="1">
            <a:off x="4016896" y="4895921"/>
            <a:ext cx="5372848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>
            <a:cxnSpLocks/>
          </p:cNvCxnSpPr>
          <p:nvPr/>
        </p:nvCxnSpPr>
        <p:spPr>
          <a:xfrm flipH="1">
            <a:off x="2895600" y="0"/>
            <a:ext cx="2590800" cy="6858000"/>
          </a:xfrm>
          <a:prstGeom prst="line">
            <a:avLst/>
          </a:prstGeom>
          <a:ln w="19050">
            <a:solidFill>
              <a:srgbClr val="69620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AE9BCD-8AF2-4E2A-B667-1EABE7BD07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1731C46-20E4-4C32-A36E-41D16871A0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Audit integrasi ISO 9001 &amp; ISO 45001 1/rev 00© Copyright Sentral Sistem, Juni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502123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F281ACF-9E33-4D55-9186-1FE42A28F1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 flipH="1" flipV="1">
            <a:off x="-2456614" y="2420184"/>
            <a:ext cx="6894430" cy="19811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3203BA0-8977-4D41-8687-5DAA1B9E83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1624" y="312408"/>
            <a:ext cx="8915400" cy="1143000"/>
          </a:xfrm>
        </p:spPr>
        <p:txBody>
          <a:bodyPr/>
          <a:lstStyle/>
          <a:p>
            <a:r>
              <a:rPr lang="en-US" dirty="0"/>
              <a:t>PERUBAHAN ISO 19011:2018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B92B5F-6EAE-0D4A-AB56-3DC138C26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49E9315-374F-EE48-BA74-E768EDFED53F}"/>
              </a:ext>
            </a:extLst>
          </p:cNvPr>
          <p:cNvSpPr txBox="1">
            <a:spLocks/>
          </p:cNvSpPr>
          <p:nvPr/>
        </p:nvSpPr>
        <p:spPr>
          <a:xfrm>
            <a:off x="1981200" y="1674591"/>
            <a:ext cx="7670800" cy="4903127"/>
          </a:xfrm>
          <a:prstGeom prst="rect">
            <a:avLst/>
          </a:prstGeom>
        </p:spPr>
        <p:txBody>
          <a:bodyPr vert="horz" lIns="99060" tIns="49530" rIns="99060" bIns="4953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95285" indent="-495285">
              <a:buFont typeface="+mj-lt"/>
              <a:buAutoNum type="arabicPeriod"/>
            </a:pPr>
            <a:r>
              <a:rPr lang="en-US" sz="2167" b="1" dirty="0" err="1"/>
              <a:t>Menyesuaikan</a:t>
            </a:r>
            <a:r>
              <a:rPr lang="en-US" sz="2167" b="1" dirty="0"/>
              <a:t> </a:t>
            </a:r>
            <a:r>
              <a:rPr lang="en-US" sz="2167" b="1" dirty="0" err="1"/>
              <a:t>dengan</a:t>
            </a:r>
            <a:r>
              <a:rPr lang="en-US" sz="2167" b="1" dirty="0"/>
              <a:t> </a:t>
            </a:r>
            <a:r>
              <a:rPr lang="en-US" sz="2167" b="1" dirty="0" err="1"/>
              <a:t>perubahan</a:t>
            </a:r>
            <a:r>
              <a:rPr lang="en-US" sz="2167" b="1" dirty="0"/>
              <a:t> </a:t>
            </a:r>
            <a:r>
              <a:rPr lang="en-US" sz="2167" b="1" dirty="0" err="1"/>
              <a:t>sistem</a:t>
            </a:r>
            <a:r>
              <a:rPr lang="en-US" sz="2167" b="1" dirty="0"/>
              <a:t> </a:t>
            </a:r>
            <a:r>
              <a:rPr lang="en-US" sz="2167" b="1" dirty="0" err="1"/>
              <a:t>manajemen</a:t>
            </a:r>
            <a:r>
              <a:rPr lang="en-US" sz="2167" dirty="0"/>
              <a:t> yang </a:t>
            </a:r>
            <a:r>
              <a:rPr lang="en-US" sz="2167" dirty="0" err="1"/>
              <a:t>telah</a:t>
            </a:r>
            <a:r>
              <a:rPr lang="en-US" sz="2167" dirty="0"/>
              <a:t> </a:t>
            </a:r>
            <a:r>
              <a:rPr lang="en-US" sz="2167" dirty="0" err="1"/>
              <a:t>terlebih</a:t>
            </a:r>
            <a:r>
              <a:rPr lang="en-US" sz="2167" dirty="0"/>
              <a:t> </a:t>
            </a:r>
            <a:r>
              <a:rPr lang="en-US" sz="2167" dirty="0" err="1"/>
              <a:t>dahulu</a:t>
            </a:r>
            <a:r>
              <a:rPr lang="en-US" sz="2167" dirty="0"/>
              <a:t> </a:t>
            </a:r>
            <a:r>
              <a:rPr lang="en-US" sz="2167" dirty="0" err="1"/>
              <a:t>dilakukan</a:t>
            </a:r>
            <a:r>
              <a:rPr lang="en-US" sz="2167" dirty="0"/>
              <a:t> </a:t>
            </a:r>
            <a:r>
              <a:rPr lang="en-US" sz="2167" dirty="0" err="1"/>
              <a:t>oleh</a:t>
            </a:r>
            <a:r>
              <a:rPr lang="en-US" sz="2167" dirty="0"/>
              <a:t> </a:t>
            </a:r>
            <a:r>
              <a:rPr lang="en-US" sz="2167" dirty="0" err="1"/>
              <a:t>organisasi</a:t>
            </a:r>
            <a:r>
              <a:rPr lang="en-US" sz="2167" dirty="0"/>
              <a:t> ISO   </a:t>
            </a:r>
          </a:p>
          <a:p>
            <a:pPr lvl="1"/>
            <a:r>
              <a:rPr lang="en-US" sz="2167" b="1" dirty="0"/>
              <a:t>High level structure</a:t>
            </a:r>
            <a:r>
              <a:rPr lang="en-US" sz="2167" dirty="0"/>
              <a:t>, </a:t>
            </a:r>
            <a:r>
              <a:rPr lang="en-US" sz="2167" dirty="0" err="1"/>
              <a:t>penyamaan</a:t>
            </a:r>
            <a:r>
              <a:rPr lang="en-US" sz="2167" dirty="0"/>
              <a:t> </a:t>
            </a:r>
            <a:r>
              <a:rPr lang="en-US" sz="2167" dirty="0" err="1"/>
              <a:t>struktur</a:t>
            </a:r>
            <a:r>
              <a:rPr lang="en-US" sz="2167" dirty="0"/>
              <a:t> </a:t>
            </a:r>
            <a:r>
              <a:rPr lang="en-US" sz="2167" dirty="0" err="1"/>
              <a:t>sistem</a:t>
            </a:r>
            <a:r>
              <a:rPr lang="en-US" sz="2167" dirty="0"/>
              <a:t> </a:t>
            </a:r>
            <a:r>
              <a:rPr lang="en-US" sz="2167" dirty="0" err="1"/>
              <a:t>manajemen</a:t>
            </a:r>
            <a:r>
              <a:rPr lang="en-US" sz="2167" dirty="0"/>
              <a:t> yang </a:t>
            </a:r>
            <a:r>
              <a:rPr lang="en-US" sz="2167" dirty="0" err="1"/>
              <a:t>berlaku</a:t>
            </a:r>
            <a:r>
              <a:rPr lang="en-US" sz="2167" dirty="0"/>
              <a:t> </a:t>
            </a:r>
            <a:r>
              <a:rPr lang="en-US" sz="2167" dirty="0" err="1"/>
              <a:t>untuk</a:t>
            </a:r>
            <a:r>
              <a:rPr lang="en-US" sz="2167" dirty="0"/>
              <a:t> </a:t>
            </a:r>
            <a:r>
              <a:rPr lang="en-US" sz="2167" dirty="0" err="1"/>
              <a:t>semua</a:t>
            </a:r>
            <a:r>
              <a:rPr lang="en-US" sz="2167" dirty="0"/>
              <a:t> standard </a:t>
            </a:r>
            <a:r>
              <a:rPr lang="en-US" sz="2167" dirty="0" err="1"/>
              <a:t>sistem</a:t>
            </a:r>
            <a:r>
              <a:rPr lang="en-US" sz="2167" dirty="0"/>
              <a:t> </a:t>
            </a:r>
            <a:r>
              <a:rPr lang="en-US" sz="2167" dirty="0" err="1"/>
              <a:t>manajemen</a:t>
            </a:r>
            <a:r>
              <a:rPr lang="en-US" sz="2167" dirty="0"/>
              <a:t>, </a:t>
            </a:r>
            <a:r>
              <a:rPr lang="en-US" sz="2167" dirty="0" err="1"/>
              <a:t>seperti</a:t>
            </a:r>
            <a:r>
              <a:rPr lang="en-US" sz="2167" dirty="0"/>
              <a:t> ISO 9001:2015; ISO 14001: 2015; ISO 45001:2018, </a:t>
            </a:r>
            <a:r>
              <a:rPr lang="en-US" sz="2167" dirty="0" err="1"/>
              <a:t>dan</a:t>
            </a:r>
            <a:r>
              <a:rPr lang="en-US" sz="2167" dirty="0"/>
              <a:t> standard </a:t>
            </a:r>
            <a:r>
              <a:rPr lang="en-US" sz="2167" dirty="0" err="1"/>
              <a:t>sistem</a:t>
            </a:r>
            <a:r>
              <a:rPr lang="en-US" sz="2167" dirty="0"/>
              <a:t> </a:t>
            </a:r>
            <a:r>
              <a:rPr lang="en-US" sz="2167" dirty="0" err="1"/>
              <a:t>manajemen</a:t>
            </a:r>
            <a:r>
              <a:rPr lang="en-US" sz="2167" dirty="0"/>
              <a:t> </a:t>
            </a:r>
            <a:r>
              <a:rPr lang="en-US" sz="2167" dirty="0" err="1"/>
              <a:t>lainnya</a:t>
            </a:r>
            <a:endParaRPr lang="en-US" sz="2167" dirty="0"/>
          </a:p>
          <a:p>
            <a:pPr lvl="1"/>
            <a:r>
              <a:rPr lang="en-US" sz="2167" b="1" dirty="0" err="1"/>
              <a:t>Konteks</a:t>
            </a:r>
            <a:r>
              <a:rPr lang="en-US" sz="2167" b="1" dirty="0"/>
              <a:t> </a:t>
            </a:r>
            <a:r>
              <a:rPr lang="en-US" sz="2167" b="1" dirty="0" err="1"/>
              <a:t>organisasi</a:t>
            </a:r>
            <a:r>
              <a:rPr lang="en-US" sz="2167" dirty="0"/>
              <a:t>: </a:t>
            </a:r>
            <a:r>
              <a:rPr lang="en-US" sz="2167" dirty="0" err="1"/>
              <a:t>Isu</a:t>
            </a:r>
            <a:r>
              <a:rPr lang="en-US" sz="2167" dirty="0"/>
              <a:t> Internal, External, </a:t>
            </a:r>
            <a:r>
              <a:rPr lang="en-US" sz="2167" dirty="0" err="1"/>
              <a:t>harapan</a:t>
            </a:r>
            <a:r>
              <a:rPr lang="en-US" sz="2167" dirty="0"/>
              <a:t> </a:t>
            </a:r>
            <a:r>
              <a:rPr lang="en-US" sz="2167" dirty="0" err="1"/>
              <a:t>dan</a:t>
            </a:r>
            <a:r>
              <a:rPr lang="en-US" sz="2167" dirty="0"/>
              <a:t> </a:t>
            </a:r>
            <a:r>
              <a:rPr lang="en-US" sz="2167" dirty="0" err="1"/>
              <a:t>tuntutan</a:t>
            </a:r>
            <a:r>
              <a:rPr lang="en-US" sz="2167" dirty="0"/>
              <a:t> </a:t>
            </a:r>
            <a:r>
              <a:rPr lang="en-US" sz="2167" dirty="0" err="1"/>
              <a:t>dari</a:t>
            </a:r>
            <a:r>
              <a:rPr lang="en-US" sz="2167" dirty="0"/>
              <a:t> </a:t>
            </a:r>
            <a:r>
              <a:rPr lang="en-US" sz="2167" dirty="0" err="1"/>
              <a:t>pihak</a:t>
            </a:r>
            <a:r>
              <a:rPr lang="en-US" sz="2167" dirty="0"/>
              <a:t> </a:t>
            </a:r>
            <a:r>
              <a:rPr lang="en-US" sz="2167" dirty="0" err="1"/>
              <a:t>terkait</a:t>
            </a:r>
            <a:endParaRPr lang="en-US" sz="2167" dirty="0"/>
          </a:p>
          <a:p>
            <a:pPr lvl="1"/>
            <a:r>
              <a:rPr lang="en-US" sz="2167" b="1" dirty="0"/>
              <a:t>Leadership </a:t>
            </a:r>
            <a:r>
              <a:rPr lang="en-US" sz="2167" b="1" dirty="0" err="1"/>
              <a:t>dan</a:t>
            </a:r>
            <a:r>
              <a:rPr lang="en-US" sz="2167" b="1" dirty="0"/>
              <a:t> </a:t>
            </a:r>
            <a:r>
              <a:rPr lang="en-US" sz="2167" b="1" dirty="0" err="1"/>
              <a:t>Komitmen</a:t>
            </a:r>
            <a:endParaRPr lang="en-US" sz="2167" b="1" dirty="0"/>
          </a:p>
          <a:p>
            <a:pPr lvl="1"/>
            <a:r>
              <a:rPr lang="en-US" sz="2167" b="1" dirty="0" err="1"/>
              <a:t>Risiko</a:t>
            </a:r>
            <a:r>
              <a:rPr lang="en-US" sz="2167" b="1" dirty="0"/>
              <a:t> dan </a:t>
            </a:r>
            <a:r>
              <a:rPr lang="id-ID" sz="2167" b="1" dirty="0"/>
              <a:t>peluang</a:t>
            </a:r>
            <a:r>
              <a:rPr lang="en-US" sz="2167" b="1" dirty="0"/>
              <a:t> </a:t>
            </a:r>
            <a:r>
              <a:rPr lang="en-US" sz="2167" dirty="0"/>
              <a:t>(risk &amp; opportunity)  </a:t>
            </a:r>
          </a:p>
          <a:p>
            <a:pPr lvl="1"/>
            <a:r>
              <a:rPr lang="en-US" sz="2167" b="1" dirty="0" err="1"/>
              <a:t>Pendekatan</a:t>
            </a:r>
            <a:r>
              <a:rPr lang="en-US" sz="2167" b="1" dirty="0"/>
              <a:t> Proses </a:t>
            </a:r>
            <a:r>
              <a:rPr lang="en-US" sz="2167" b="1" dirty="0" err="1"/>
              <a:t>dan</a:t>
            </a:r>
            <a:r>
              <a:rPr lang="en-US" sz="2167" b="1" dirty="0"/>
              <a:t> </a:t>
            </a:r>
            <a:r>
              <a:rPr lang="en-US" sz="2167" b="1" dirty="0" err="1"/>
              <a:t>kinerja</a:t>
            </a:r>
            <a:endParaRPr lang="en-US" sz="2167" b="1" dirty="0"/>
          </a:p>
          <a:p>
            <a:pPr lvl="1"/>
            <a:endParaRPr lang="en-US" sz="2167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DB9677-1C05-4E37-8EB2-73E243FC42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Audit integrasi ISO 9001 &amp; ISO 45001 1/rev 00© Copyright Sentral Sistem, Juni 2019</a:t>
            </a:r>
          </a:p>
        </p:txBody>
      </p:sp>
    </p:spTree>
    <p:extLst>
      <p:ext uri="{BB962C8B-B14F-4D97-AF65-F5344CB8AC3E}">
        <p14:creationId xmlns:p14="http://schemas.microsoft.com/office/powerpoint/2010/main" val="143925897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F89136E-2BFD-4A07-B5B7-D9F9A72C26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 flipH="1" flipV="1">
            <a:off x="-2590798" y="2590797"/>
            <a:ext cx="6857997" cy="16763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F8BA830-1400-8548-A415-414E2A8B15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3616" y="304800"/>
            <a:ext cx="8191500" cy="1143000"/>
          </a:xfrm>
        </p:spPr>
        <p:txBody>
          <a:bodyPr>
            <a:normAutofit/>
          </a:bodyPr>
          <a:lstStyle/>
          <a:p>
            <a:r>
              <a:rPr lang="en-US" dirty="0"/>
              <a:t>PERUBAHAN ISO 19011:2018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2B8301-57CB-6C4D-9756-B7858834EC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0701" y="1493839"/>
            <a:ext cx="7734299" cy="4983161"/>
          </a:xfrm>
        </p:spPr>
        <p:txBody>
          <a:bodyPr>
            <a:normAutofit fontScale="92500"/>
          </a:bodyPr>
          <a:lstStyle/>
          <a:p>
            <a:pPr marL="495285" indent="-495285">
              <a:buFont typeface="+mj-lt"/>
              <a:buAutoNum type="arabicPeriod" startAt="2"/>
            </a:pPr>
            <a:r>
              <a:rPr lang="en-US" sz="2167" dirty="0" err="1"/>
              <a:t>Optimalisasi</a:t>
            </a:r>
            <a:r>
              <a:rPr lang="en-US" sz="2167" dirty="0"/>
              <a:t> </a:t>
            </a:r>
            <a:r>
              <a:rPr lang="en-US" sz="2167" dirty="0" err="1"/>
              <a:t>sistem</a:t>
            </a:r>
            <a:r>
              <a:rPr lang="en-US" sz="2167" dirty="0"/>
              <a:t> audit </a:t>
            </a:r>
            <a:r>
              <a:rPr lang="en-US" sz="2167" dirty="0" err="1"/>
              <a:t>menyesuaikan</a:t>
            </a:r>
            <a:r>
              <a:rPr lang="en-US" sz="2167" dirty="0"/>
              <a:t> </a:t>
            </a:r>
            <a:r>
              <a:rPr lang="en-US" sz="2167" dirty="0" err="1"/>
              <a:t>dengan</a:t>
            </a:r>
            <a:r>
              <a:rPr lang="en-US" sz="2167" dirty="0"/>
              <a:t> </a:t>
            </a:r>
            <a:r>
              <a:rPr lang="en-US" sz="2167" dirty="0" err="1"/>
              <a:t>perkembangan</a:t>
            </a:r>
            <a:r>
              <a:rPr lang="en-US" sz="2167" dirty="0"/>
              <a:t> </a:t>
            </a:r>
            <a:r>
              <a:rPr lang="en-US" sz="2167" dirty="0" err="1"/>
              <a:t>kondisi</a:t>
            </a:r>
            <a:r>
              <a:rPr lang="en-US" sz="2167" dirty="0"/>
              <a:t> </a:t>
            </a:r>
            <a:r>
              <a:rPr lang="en-US" sz="2167" dirty="0" err="1"/>
              <a:t>saat</a:t>
            </a:r>
            <a:r>
              <a:rPr lang="en-US" sz="2167" dirty="0"/>
              <a:t> </a:t>
            </a:r>
            <a:r>
              <a:rPr lang="en-US" sz="2167" dirty="0" err="1"/>
              <a:t>ini</a:t>
            </a:r>
            <a:r>
              <a:rPr lang="en-US" sz="2167" dirty="0"/>
              <a:t>. PERUBAHAN UTAMA PADA ISO 19011:2018</a:t>
            </a:r>
          </a:p>
          <a:p>
            <a:pPr lvl="1"/>
            <a:r>
              <a:rPr lang="en-US" sz="2167" b="1" dirty="0" err="1"/>
              <a:t>Penambahan</a:t>
            </a:r>
            <a:r>
              <a:rPr lang="en-US" sz="2167" b="1" dirty="0"/>
              <a:t> </a:t>
            </a:r>
            <a:r>
              <a:rPr lang="en-US" sz="2167" b="1" dirty="0" err="1"/>
              <a:t>pendekatan</a:t>
            </a:r>
            <a:r>
              <a:rPr lang="en-US" sz="2167" b="1" dirty="0"/>
              <a:t> </a:t>
            </a:r>
            <a:r>
              <a:rPr lang="en-US" sz="2167" b="1" dirty="0" err="1"/>
              <a:t>risiko</a:t>
            </a:r>
            <a:r>
              <a:rPr lang="en-US" sz="2167" b="1" dirty="0"/>
              <a:t> </a:t>
            </a:r>
            <a:r>
              <a:rPr lang="en-US" sz="2167" b="1" dirty="0" err="1"/>
              <a:t>dalam</a:t>
            </a:r>
            <a:r>
              <a:rPr lang="en-US" sz="2167" b="1" dirty="0"/>
              <a:t> </a:t>
            </a:r>
            <a:r>
              <a:rPr lang="en-US" sz="2167" b="1" dirty="0" err="1"/>
              <a:t>prinsip</a:t>
            </a:r>
            <a:r>
              <a:rPr lang="en-US" sz="2167" b="1" dirty="0"/>
              <a:t> audit </a:t>
            </a:r>
          </a:p>
          <a:p>
            <a:pPr lvl="1"/>
            <a:r>
              <a:rPr lang="en-US" sz="2167" b="1" dirty="0" err="1"/>
              <a:t>Pengembangan</a:t>
            </a:r>
            <a:r>
              <a:rPr lang="en-US" sz="2167" b="1" dirty="0"/>
              <a:t> di </a:t>
            </a:r>
            <a:r>
              <a:rPr lang="en-US" sz="2167" b="1" dirty="0" err="1"/>
              <a:t>pedoman</a:t>
            </a:r>
            <a:r>
              <a:rPr lang="en-US" sz="2167" b="1" dirty="0"/>
              <a:t> </a:t>
            </a:r>
            <a:r>
              <a:rPr lang="en-US" sz="2167" b="1" dirty="0" err="1"/>
              <a:t>pengelolaan</a:t>
            </a:r>
            <a:r>
              <a:rPr lang="en-US" sz="2167" b="1" dirty="0"/>
              <a:t> program audit </a:t>
            </a:r>
          </a:p>
          <a:p>
            <a:pPr lvl="1"/>
            <a:r>
              <a:rPr lang="en-US" sz="2167" b="1" dirty="0" err="1"/>
              <a:t>Pengembangan</a:t>
            </a:r>
            <a:r>
              <a:rPr lang="en-US" sz="2167" b="1" dirty="0"/>
              <a:t> di </a:t>
            </a:r>
            <a:r>
              <a:rPr lang="en-US" sz="2167" b="1" dirty="0" err="1"/>
              <a:t>pedoman</a:t>
            </a:r>
            <a:r>
              <a:rPr lang="en-US" sz="2167" b="1" dirty="0"/>
              <a:t> </a:t>
            </a:r>
            <a:r>
              <a:rPr lang="en-US" sz="2167" b="1" dirty="0" err="1"/>
              <a:t>pelaksanaan</a:t>
            </a:r>
            <a:r>
              <a:rPr lang="en-US" sz="2167" b="1" dirty="0"/>
              <a:t> audit </a:t>
            </a:r>
            <a:r>
              <a:rPr lang="en-US" sz="2167" b="1" dirty="0" err="1"/>
              <a:t>khususnya</a:t>
            </a:r>
            <a:r>
              <a:rPr lang="en-US" sz="2167" b="1" dirty="0"/>
              <a:t> di </a:t>
            </a:r>
            <a:r>
              <a:rPr lang="en-US" sz="2167" b="1" dirty="0" err="1"/>
              <a:t>perencanaan</a:t>
            </a:r>
            <a:r>
              <a:rPr lang="en-US" sz="2167" b="1" dirty="0"/>
              <a:t> audit </a:t>
            </a:r>
          </a:p>
          <a:p>
            <a:pPr lvl="1"/>
            <a:r>
              <a:rPr lang="en-US" sz="2167" b="1" dirty="0" err="1"/>
              <a:t>Pengembangan</a:t>
            </a:r>
            <a:r>
              <a:rPr lang="en-US" sz="2167" b="1" dirty="0"/>
              <a:t> di </a:t>
            </a:r>
            <a:r>
              <a:rPr lang="en-US" sz="2167" b="1" dirty="0" err="1"/>
              <a:t>persyaratan</a:t>
            </a:r>
            <a:r>
              <a:rPr lang="en-US" sz="2167" b="1" dirty="0"/>
              <a:t> </a:t>
            </a:r>
            <a:r>
              <a:rPr lang="en-US" sz="2167" b="1" dirty="0" err="1"/>
              <a:t>kompetensi</a:t>
            </a:r>
            <a:r>
              <a:rPr lang="en-US" sz="2167" b="1" dirty="0"/>
              <a:t> general </a:t>
            </a:r>
            <a:r>
              <a:rPr lang="en-US" sz="2167" b="1" dirty="0" err="1"/>
              <a:t>untuk</a:t>
            </a:r>
            <a:r>
              <a:rPr lang="en-US" sz="2167" b="1" dirty="0"/>
              <a:t> auditor</a:t>
            </a:r>
          </a:p>
          <a:p>
            <a:pPr lvl="1"/>
            <a:r>
              <a:rPr lang="en-US" sz="2167" b="1" dirty="0" err="1"/>
              <a:t>Penyesuaian</a:t>
            </a:r>
            <a:r>
              <a:rPr lang="en-US" sz="2167" b="1" dirty="0"/>
              <a:t> di </a:t>
            </a:r>
            <a:r>
              <a:rPr lang="en-US" sz="2167" b="1" dirty="0" err="1"/>
              <a:t>terminologi</a:t>
            </a:r>
            <a:r>
              <a:rPr lang="en-US" sz="2167" b="1" dirty="0"/>
              <a:t> </a:t>
            </a:r>
            <a:r>
              <a:rPr lang="en-US" sz="2167" b="1" dirty="0" err="1"/>
              <a:t>merefleksikan</a:t>
            </a:r>
            <a:r>
              <a:rPr lang="en-US" sz="2167" b="1" dirty="0"/>
              <a:t> </a:t>
            </a:r>
            <a:r>
              <a:rPr lang="en-US" sz="2167" b="1" dirty="0" err="1"/>
              <a:t>ke</a:t>
            </a:r>
            <a:r>
              <a:rPr lang="en-US" sz="2167" b="1" dirty="0"/>
              <a:t> proses </a:t>
            </a:r>
            <a:r>
              <a:rPr lang="en-US" sz="2167" b="1" dirty="0" err="1"/>
              <a:t>bukan</a:t>
            </a:r>
            <a:r>
              <a:rPr lang="en-US" sz="2167" b="1" dirty="0"/>
              <a:t> </a:t>
            </a:r>
            <a:r>
              <a:rPr lang="en-US" sz="2167" b="1" dirty="0" err="1"/>
              <a:t>ke</a:t>
            </a:r>
            <a:r>
              <a:rPr lang="en-US" sz="2167" b="1" dirty="0"/>
              <a:t> object</a:t>
            </a:r>
          </a:p>
          <a:p>
            <a:pPr lvl="1"/>
            <a:r>
              <a:rPr lang="en-US" sz="2167" b="1" dirty="0" err="1"/>
              <a:t>Menghilangkan</a:t>
            </a:r>
            <a:r>
              <a:rPr lang="en-US" sz="2167" b="1" dirty="0"/>
              <a:t> annex A </a:t>
            </a:r>
            <a:r>
              <a:rPr lang="en-US" sz="2167" b="1" dirty="0" err="1"/>
              <a:t>terkait</a:t>
            </a:r>
            <a:r>
              <a:rPr lang="en-US" sz="2167" b="1" dirty="0"/>
              <a:t> </a:t>
            </a:r>
            <a:r>
              <a:rPr lang="en-US" sz="2167" b="1" dirty="0" err="1"/>
              <a:t>dengan</a:t>
            </a:r>
            <a:r>
              <a:rPr lang="en-US" sz="2167" b="1" dirty="0"/>
              <a:t> </a:t>
            </a:r>
            <a:r>
              <a:rPr lang="en-US" sz="2167" b="1" dirty="0" err="1"/>
              <a:t>persyaratan</a:t>
            </a:r>
            <a:r>
              <a:rPr lang="en-US" sz="2167" b="1" dirty="0"/>
              <a:t> </a:t>
            </a:r>
            <a:r>
              <a:rPr lang="en-US" sz="2167" b="1" dirty="0" err="1"/>
              <a:t>kompetensi</a:t>
            </a:r>
            <a:r>
              <a:rPr lang="en-US" sz="2167" b="1" dirty="0"/>
              <a:t> </a:t>
            </a:r>
            <a:r>
              <a:rPr lang="en-US" sz="2167" b="1" dirty="0" err="1"/>
              <a:t>untuk</a:t>
            </a:r>
            <a:r>
              <a:rPr lang="en-US" sz="2167" b="1" dirty="0"/>
              <a:t> </a:t>
            </a:r>
            <a:r>
              <a:rPr lang="en-US" sz="2167" b="1" dirty="0" err="1"/>
              <a:t>spesifik</a:t>
            </a:r>
            <a:r>
              <a:rPr lang="en-US" sz="2167" b="1" dirty="0"/>
              <a:t> </a:t>
            </a:r>
            <a:r>
              <a:rPr lang="en-US" sz="2167" b="1" dirty="0" err="1"/>
              <a:t>sistem</a:t>
            </a:r>
            <a:r>
              <a:rPr lang="en-US" sz="2167" b="1" dirty="0"/>
              <a:t> </a:t>
            </a:r>
            <a:r>
              <a:rPr lang="en-US" sz="2167" b="1" dirty="0" err="1"/>
              <a:t>manajemen</a:t>
            </a:r>
            <a:r>
              <a:rPr lang="en-US" sz="2167" b="1" dirty="0"/>
              <a:t>, </a:t>
            </a:r>
            <a:r>
              <a:rPr lang="en-US" sz="2167" dirty="0" err="1"/>
              <a:t>karena</a:t>
            </a:r>
            <a:r>
              <a:rPr lang="en-US" sz="2167" dirty="0"/>
              <a:t> </a:t>
            </a:r>
            <a:r>
              <a:rPr lang="en-US" sz="2167" dirty="0" err="1"/>
              <a:t>tidak</a:t>
            </a:r>
            <a:r>
              <a:rPr lang="en-US" sz="2167" dirty="0"/>
              <a:t> </a:t>
            </a:r>
            <a:r>
              <a:rPr lang="en-US" sz="2167" dirty="0" err="1"/>
              <a:t>praktis</a:t>
            </a:r>
            <a:r>
              <a:rPr lang="en-US" sz="2167" dirty="0"/>
              <a:t> </a:t>
            </a:r>
            <a:r>
              <a:rPr lang="en-US" sz="2167" dirty="0" err="1"/>
              <a:t>untuk</a:t>
            </a:r>
            <a:r>
              <a:rPr lang="en-US" sz="2167" dirty="0"/>
              <a:t> </a:t>
            </a:r>
            <a:r>
              <a:rPr lang="en-US" sz="2167" dirty="0" err="1"/>
              <a:t>menetapkan</a:t>
            </a:r>
            <a:r>
              <a:rPr lang="en-US" sz="2167" dirty="0"/>
              <a:t> </a:t>
            </a:r>
            <a:r>
              <a:rPr lang="en-US" sz="2167" dirty="0" err="1"/>
              <a:t>persyaratan</a:t>
            </a:r>
            <a:r>
              <a:rPr lang="en-US" sz="2167" dirty="0"/>
              <a:t> </a:t>
            </a:r>
            <a:r>
              <a:rPr lang="en-US" sz="2167" dirty="0" err="1"/>
              <a:t>kompetensi</a:t>
            </a:r>
            <a:r>
              <a:rPr lang="en-US" sz="2167" dirty="0"/>
              <a:t> </a:t>
            </a:r>
            <a:r>
              <a:rPr lang="en-US" sz="2167" dirty="0" err="1"/>
              <a:t>untuk</a:t>
            </a:r>
            <a:r>
              <a:rPr lang="en-US" sz="2167" dirty="0"/>
              <a:t> </a:t>
            </a:r>
            <a:r>
              <a:rPr lang="en-US" sz="2167" dirty="0" err="1"/>
              <a:t>semua</a:t>
            </a:r>
            <a:r>
              <a:rPr lang="en-US" sz="2167" dirty="0"/>
              <a:t> </a:t>
            </a:r>
            <a:r>
              <a:rPr lang="en-US" sz="2167" dirty="0" err="1"/>
              <a:t>disiplin</a:t>
            </a:r>
            <a:r>
              <a:rPr lang="en-US" sz="2167" dirty="0"/>
              <a:t> </a:t>
            </a:r>
            <a:r>
              <a:rPr lang="en-US" sz="2167" dirty="0" err="1"/>
              <a:t>ilmu</a:t>
            </a:r>
            <a:endParaRPr lang="en-US" sz="2167" dirty="0"/>
          </a:p>
          <a:p>
            <a:pPr lvl="1"/>
            <a:r>
              <a:rPr lang="en-US" sz="2167" b="1" dirty="0" err="1"/>
              <a:t>Pengembangan</a:t>
            </a:r>
            <a:r>
              <a:rPr lang="en-US" sz="2167" b="1" dirty="0"/>
              <a:t> Annex A </a:t>
            </a:r>
            <a:r>
              <a:rPr lang="en-US" sz="2167" dirty="0" err="1"/>
              <a:t>untuk</a:t>
            </a:r>
            <a:r>
              <a:rPr lang="en-US" sz="2167" dirty="0"/>
              <a:t> </a:t>
            </a:r>
            <a:r>
              <a:rPr lang="en-US" sz="2167" dirty="0" err="1"/>
              <a:t>menyediakan</a:t>
            </a:r>
            <a:r>
              <a:rPr lang="en-US" sz="2167" dirty="0"/>
              <a:t> </a:t>
            </a:r>
            <a:r>
              <a:rPr lang="en-US" sz="2167" b="1" dirty="0" err="1"/>
              <a:t>pedoman</a:t>
            </a:r>
            <a:r>
              <a:rPr lang="en-US" sz="2167" b="1" dirty="0"/>
              <a:t> audit </a:t>
            </a:r>
            <a:r>
              <a:rPr lang="en-US" sz="2167" b="1" dirty="0" err="1"/>
              <a:t>untuk</a:t>
            </a:r>
            <a:r>
              <a:rPr lang="en-US" sz="2167" b="1" dirty="0"/>
              <a:t> </a:t>
            </a:r>
            <a:r>
              <a:rPr lang="en-US" sz="2167" b="1" dirty="0" err="1"/>
              <a:t>konsep</a:t>
            </a:r>
            <a:r>
              <a:rPr lang="en-US" sz="2167" b="1" dirty="0"/>
              <a:t> </a:t>
            </a:r>
            <a:r>
              <a:rPr lang="en-US" sz="2167" b="1" dirty="0" err="1"/>
              <a:t>baru</a:t>
            </a:r>
            <a:r>
              <a:rPr lang="en-US" sz="2167" dirty="0"/>
              <a:t> </a:t>
            </a:r>
            <a:r>
              <a:rPr lang="en-US" sz="2167" dirty="0" err="1"/>
              <a:t>seperti</a:t>
            </a:r>
            <a:r>
              <a:rPr lang="en-US" sz="2167" dirty="0"/>
              <a:t> </a:t>
            </a:r>
            <a:r>
              <a:rPr lang="en-US" sz="2167" dirty="0" err="1"/>
              <a:t>konteks</a:t>
            </a:r>
            <a:r>
              <a:rPr lang="en-US" sz="2167" dirty="0"/>
              <a:t> </a:t>
            </a:r>
            <a:r>
              <a:rPr lang="en-US" sz="2167" dirty="0" err="1"/>
              <a:t>organisasi</a:t>
            </a:r>
            <a:r>
              <a:rPr lang="en-US" sz="2167" dirty="0"/>
              <a:t>, leadership </a:t>
            </a:r>
            <a:r>
              <a:rPr lang="en-US" sz="2167" dirty="0" err="1"/>
              <a:t>dan</a:t>
            </a:r>
            <a:r>
              <a:rPr lang="en-US" sz="2167" dirty="0"/>
              <a:t> </a:t>
            </a:r>
            <a:r>
              <a:rPr lang="en-US" sz="2167" dirty="0" err="1"/>
              <a:t>komitment</a:t>
            </a:r>
            <a:r>
              <a:rPr lang="en-US" sz="2167" dirty="0"/>
              <a:t>, virtual audit, </a:t>
            </a:r>
            <a:r>
              <a:rPr lang="en-US" sz="2167" dirty="0" err="1"/>
              <a:t>mata</a:t>
            </a:r>
            <a:r>
              <a:rPr lang="en-US" sz="2167" dirty="0"/>
              <a:t> </a:t>
            </a:r>
            <a:r>
              <a:rPr lang="en-US" sz="2167" dirty="0" err="1"/>
              <a:t>rantai</a:t>
            </a:r>
            <a:r>
              <a:rPr lang="en-US" sz="2167" dirty="0"/>
              <a:t> </a:t>
            </a:r>
            <a:r>
              <a:rPr lang="en-US" sz="2167" dirty="0" err="1"/>
              <a:t>pasokan</a:t>
            </a:r>
            <a:endParaRPr lang="en-US" sz="2167" dirty="0"/>
          </a:p>
          <a:p>
            <a:pPr lvl="1"/>
            <a:endParaRPr lang="en-US" sz="2167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874829-56D8-B849-81CC-822950A677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2DB048-BF02-4510-9F19-87AAF61ACE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Audit integrasi ISO 9001 &amp; ISO 45001 1/rev 00© Copyright Sentral Sistem, Juni 2019</a:t>
            </a:r>
          </a:p>
        </p:txBody>
      </p:sp>
    </p:spTree>
    <p:extLst>
      <p:ext uri="{BB962C8B-B14F-4D97-AF65-F5344CB8AC3E}">
        <p14:creationId xmlns:p14="http://schemas.microsoft.com/office/powerpoint/2010/main" val="275703508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86B7779-744F-477C-853F-516D663BF188}" type="slidenum">
              <a:rPr lang="id-ID" smtClean="0"/>
              <a:pPr>
                <a:defRPr/>
              </a:pPr>
              <a:t>14</a:t>
            </a:fld>
            <a:endParaRPr lang="id-ID"/>
          </a:p>
        </p:txBody>
      </p:sp>
      <p:sp>
        <p:nvSpPr>
          <p:cNvPr id="2" name="Rectangle 1"/>
          <p:cNvSpPr/>
          <p:nvPr/>
        </p:nvSpPr>
        <p:spPr>
          <a:xfrm>
            <a:off x="1833620" y="-36242"/>
            <a:ext cx="7721737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000" kern="10" spc="720" dirty="0">
                <a:ln w="9525">
                  <a:noFill/>
                  <a:round/>
                  <a:headEnd/>
                  <a:tailEnd/>
                </a:ln>
                <a:latin typeface="Berlin Sans FB Demi" panose="020E0802020502020306" pitchFamily="34" charset="0"/>
              </a:rPr>
              <a:t>ISO 19011-2018</a:t>
            </a:r>
          </a:p>
          <a:p>
            <a:pPr algn="ctr"/>
            <a:r>
              <a:rPr lang="en-US" sz="2200" kern="10" spc="720" dirty="0" err="1">
                <a:ln w="9525">
                  <a:noFill/>
                  <a:round/>
                  <a:headEnd/>
                  <a:tailEnd/>
                </a:ln>
                <a:latin typeface="Berlin Sans FB Demi" panose="020E0802020502020306" pitchFamily="34" charset="0"/>
              </a:rPr>
              <a:t>Pasal</a:t>
            </a:r>
            <a:r>
              <a:rPr lang="en-US" sz="2200" kern="10" spc="720" dirty="0">
                <a:ln w="9525">
                  <a:noFill/>
                  <a:round/>
                  <a:headEnd/>
                  <a:tailEnd/>
                </a:ln>
                <a:latin typeface="Berlin Sans FB Demi" panose="020E0802020502020306" pitchFamily="34" charset="0"/>
              </a:rPr>
              <a:t> 4 : </a:t>
            </a:r>
            <a:r>
              <a:rPr lang="en-US" sz="2200" kern="10" spc="720" dirty="0" err="1">
                <a:ln w="9525">
                  <a:noFill/>
                  <a:round/>
                  <a:headEnd/>
                  <a:tailEnd/>
                </a:ln>
                <a:latin typeface="Berlin Sans FB Demi" panose="020E0802020502020306" pitchFamily="34" charset="0"/>
              </a:rPr>
              <a:t>Prinsip-Prinsip</a:t>
            </a:r>
            <a:r>
              <a:rPr lang="en-US" sz="2200" kern="10" spc="720" dirty="0">
                <a:ln w="9525">
                  <a:noFill/>
                  <a:round/>
                  <a:headEnd/>
                  <a:tailEnd/>
                </a:ln>
                <a:latin typeface="Berlin Sans FB Demi" panose="020E0802020502020306" pitchFamily="34" charset="0"/>
              </a:rPr>
              <a:t> Audit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28920" r="-1"/>
          <a:stretch/>
        </p:blipFill>
        <p:spPr>
          <a:xfrm>
            <a:off x="44246" y="-36242"/>
            <a:ext cx="3252570" cy="6584277"/>
          </a:xfrm>
          <a:prstGeom prst="rect">
            <a:avLst/>
          </a:prstGeom>
        </p:spPr>
      </p:pic>
      <p:sp>
        <p:nvSpPr>
          <p:cNvPr id="9" name="Text Box 2"/>
          <p:cNvSpPr txBox="1">
            <a:spLocks noChangeArrowheads="1"/>
          </p:cNvSpPr>
          <p:nvPr/>
        </p:nvSpPr>
        <p:spPr bwMode="auto">
          <a:xfrm>
            <a:off x="2199815" y="839008"/>
            <a:ext cx="7721737" cy="58785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>
              <a:spcBef>
                <a:spcPct val="50000"/>
              </a:spcBef>
            </a:pPr>
            <a:r>
              <a:rPr lang="en-US" sz="1600" b="1" u="sng" dirty="0">
                <a:latin typeface="Calibri" panose="020F0502020204030204" pitchFamily="34" charset="0"/>
              </a:rPr>
              <a:t>a. </a:t>
            </a:r>
            <a:r>
              <a:rPr lang="en-US" sz="1600" b="1" u="sng" dirty="0" err="1">
                <a:latin typeface="Calibri" panose="020F0502020204030204" pitchFamily="34" charset="0"/>
              </a:rPr>
              <a:t>Memegang</a:t>
            </a:r>
            <a:r>
              <a:rPr lang="en-US" sz="1600" b="1" u="sng" dirty="0">
                <a:latin typeface="Calibri" panose="020F0502020204030204" pitchFamily="34" charset="0"/>
              </a:rPr>
              <a:t> </a:t>
            </a:r>
            <a:r>
              <a:rPr lang="en-US" sz="1600" b="1" u="sng" dirty="0" err="1">
                <a:latin typeface="Calibri" panose="020F0502020204030204" pitchFamily="34" charset="0"/>
              </a:rPr>
              <a:t>Etika</a:t>
            </a:r>
            <a:r>
              <a:rPr lang="en-US" sz="1600" b="1" u="sng" dirty="0">
                <a:latin typeface="Calibri" panose="020F0502020204030204" pitchFamily="34" charset="0"/>
              </a:rPr>
              <a:t> :</a:t>
            </a:r>
          </a:p>
          <a:p>
            <a:pPr marL="342900" indent="-342900">
              <a:spcBef>
                <a:spcPct val="50000"/>
              </a:spcBef>
            </a:pPr>
            <a:r>
              <a:rPr lang="en-US" sz="1600" b="1" i="1" dirty="0">
                <a:latin typeface="Calibri" panose="020F0502020204030204" pitchFamily="34" charset="0"/>
              </a:rPr>
              <a:t>	</a:t>
            </a:r>
            <a:r>
              <a:rPr lang="en-US" sz="1600" b="1" i="1" dirty="0" err="1">
                <a:latin typeface="Calibri" panose="020F0502020204030204" pitchFamily="34" charset="0"/>
              </a:rPr>
              <a:t>Dasar</a:t>
            </a:r>
            <a:r>
              <a:rPr lang="en-US" sz="1600" b="1" i="1" dirty="0">
                <a:latin typeface="Calibri" panose="020F0502020204030204" pitchFamily="34" charset="0"/>
              </a:rPr>
              <a:t> </a:t>
            </a:r>
            <a:r>
              <a:rPr lang="en-US" sz="1600" b="1" i="1" dirty="0" err="1">
                <a:latin typeface="Calibri" panose="020F0502020204030204" pitchFamily="34" charset="0"/>
              </a:rPr>
              <a:t>profesionalisme</a:t>
            </a:r>
            <a:r>
              <a:rPr lang="en-US" sz="1600" b="1" i="1" dirty="0">
                <a:latin typeface="Calibri" panose="020F0502020204030204" pitchFamily="34" charset="0"/>
              </a:rPr>
              <a:t> </a:t>
            </a:r>
            <a:r>
              <a:rPr lang="en-US" sz="1600" b="1" i="1" dirty="0" err="1">
                <a:latin typeface="Calibri" panose="020F0502020204030204" pitchFamily="34" charset="0"/>
              </a:rPr>
              <a:t>antara</a:t>
            </a:r>
            <a:r>
              <a:rPr lang="en-US" sz="1600" b="1" i="1" dirty="0">
                <a:latin typeface="Calibri" panose="020F0502020204030204" pitchFamily="34" charset="0"/>
              </a:rPr>
              <a:t> lain </a:t>
            </a:r>
            <a:r>
              <a:rPr lang="en-US" sz="1600" b="1" i="1" dirty="0" err="1">
                <a:latin typeface="Calibri" panose="020F0502020204030204" pitchFamily="34" charset="0"/>
              </a:rPr>
              <a:t>Kepercayaan</a:t>
            </a:r>
            <a:r>
              <a:rPr lang="en-US" sz="1600" b="1" i="1" dirty="0">
                <a:latin typeface="Calibri" panose="020F0502020204030204" pitchFamily="34" charset="0"/>
              </a:rPr>
              <a:t>, </a:t>
            </a:r>
            <a:r>
              <a:rPr lang="en-US" sz="1600" b="1" i="1" dirty="0" err="1">
                <a:latin typeface="Calibri" panose="020F0502020204030204" pitchFamily="34" charset="0"/>
              </a:rPr>
              <a:t>Integritas</a:t>
            </a:r>
            <a:r>
              <a:rPr lang="en-US" sz="1600" b="1" i="1" dirty="0">
                <a:latin typeface="Calibri" panose="020F0502020204030204" pitchFamily="34" charset="0"/>
              </a:rPr>
              <a:t>, </a:t>
            </a:r>
            <a:r>
              <a:rPr lang="en-US" sz="1600" b="1" i="1" dirty="0" err="1">
                <a:latin typeface="Calibri" panose="020F0502020204030204" pitchFamily="34" charset="0"/>
              </a:rPr>
              <a:t>Memegang</a:t>
            </a:r>
            <a:r>
              <a:rPr lang="en-US" sz="1600" b="1" i="1" dirty="0">
                <a:latin typeface="Calibri" panose="020F0502020204030204" pitchFamily="34" charset="0"/>
              </a:rPr>
              <a:t> </a:t>
            </a:r>
            <a:r>
              <a:rPr lang="en-US" sz="1600" b="1" i="1" dirty="0" err="1">
                <a:latin typeface="Calibri" panose="020F0502020204030204" pitchFamily="34" charset="0"/>
              </a:rPr>
              <a:t>Kerahasiaan</a:t>
            </a:r>
            <a:r>
              <a:rPr lang="en-US" sz="1600" b="1" i="1" dirty="0">
                <a:latin typeface="Calibri" panose="020F0502020204030204" pitchFamily="34" charset="0"/>
              </a:rPr>
              <a:t>, </a:t>
            </a:r>
            <a:r>
              <a:rPr lang="en-US" sz="1600" b="1" i="1" dirty="0" err="1">
                <a:latin typeface="Calibri" panose="020F0502020204030204" pitchFamily="34" charset="0"/>
              </a:rPr>
              <a:t>Kebijaksanaan</a:t>
            </a:r>
            <a:endParaRPr lang="en-US" sz="1600" b="1" i="1" dirty="0">
              <a:latin typeface="Calibri" panose="020F0502020204030204" pitchFamily="34" charset="0"/>
            </a:endParaRPr>
          </a:p>
          <a:p>
            <a:pPr marL="342900" indent="-342900">
              <a:spcBef>
                <a:spcPct val="50000"/>
              </a:spcBef>
            </a:pPr>
            <a:r>
              <a:rPr lang="en-US" sz="1600" b="1" u="sng" dirty="0">
                <a:latin typeface="Calibri" panose="020F0502020204030204" pitchFamily="34" charset="0"/>
              </a:rPr>
              <a:t>b. </a:t>
            </a:r>
            <a:r>
              <a:rPr lang="en-US" sz="1600" b="1" u="sng" dirty="0" err="1">
                <a:latin typeface="Calibri" panose="020F0502020204030204" pitchFamily="34" charset="0"/>
              </a:rPr>
              <a:t>Kejujuran</a:t>
            </a:r>
            <a:r>
              <a:rPr lang="en-US" sz="1600" b="1" u="sng" dirty="0">
                <a:latin typeface="Calibri" panose="020F0502020204030204" pitchFamily="34" charset="0"/>
              </a:rPr>
              <a:t> </a:t>
            </a:r>
            <a:r>
              <a:rPr lang="en-US" sz="1600" b="1" u="sng" dirty="0" err="1">
                <a:latin typeface="Calibri" panose="020F0502020204030204" pitchFamily="34" charset="0"/>
              </a:rPr>
              <a:t>dalam</a:t>
            </a:r>
            <a:r>
              <a:rPr lang="en-US" sz="1600" b="1" u="sng" dirty="0">
                <a:latin typeface="Calibri" panose="020F0502020204030204" pitchFamily="34" charset="0"/>
              </a:rPr>
              <a:t> </a:t>
            </a:r>
            <a:r>
              <a:rPr lang="en-US" sz="1600" b="1" u="sng" dirty="0" err="1">
                <a:latin typeface="Calibri" panose="020F0502020204030204" pitchFamily="34" charset="0"/>
              </a:rPr>
              <a:t>Penyampaian</a:t>
            </a:r>
            <a:r>
              <a:rPr lang="en-US" sz="1600" b="1" u="sng" dirty="0">
                <a:latin typeface="Calibri" panose="020F0502020204030204" pitchFamily="34" charset="0"/>
              </a:rPr>
              <a:t> :</a:t>
            </a:r>
          </a:p>
          <a:p>
            <a:pPr marL="342900" indent="-342900">
              <a:spcBef>
                <a:spcPct val="50000"/>
              </a:spcBef>
            </a:pPr>
            <a:r>
              <a:rPr lang="en-US" sz="1600" b="1" i="1" dirty="0">
                <a:latin typeface="Calibri" panose="020F0502020204030204" pitchFamily="34" charset="0"/>
              </a:rPr>
              <a:t>	</a:t>
            </a:r>
            <a:r>
              <a:rPr lang="en-US" sz="1600" b="1" i="1" dirty="0" err="1">
                <a:latin typeface="Calibri" panose="020F0502020204030204" pitchFamily="34" charset="0"/>
              </a:rPr>
              <a:t>Kewajiban</a:t>
            </a:r>
            <a:r>
              <a:rPr lang="en-US" sz="1600" b="1" i="1" dirty="0">
                <a:latin typeface="Calibri" panose="020F0502020204030204" pitchFamily="34" charset="0"/>
              </a:rPr>
              <a:t> </a:t>
            </a:r>
            <a:r>
              <a:rPr lang="en-US" sz="1600" b="1" i="1" dirty="0" err="1">
                <a:latin typeface="Calibri" panose="020F0502020204030204" pitchFamily="34" charset="0"/>
              </a:rPr>
              <a:t>untuk</a:t>
            </a:r>
            <a:r>
              <a:rPr lang="en-US" sz="1600" b="1" i="1" dirty="0">
                <a:latin typeface="Calibri" panose="020F0502020204030204" pitchFamily="34" charset="0"/>
              </a:rPr>
              <a:t> </a:t>
            </a:r>
            <a:r>
              <a:rPr lang="en-US" sz="1600" b="1" i="1" dirty="0" err="1">
                <a:latin typeface="Calibri" panose="020F0502020204030204" pitchFamily="34" charset="0"/>
              </a:rPr>
              <a:t>melaporkan</a:t>
            </a:r>
            <a:r>
              <a:rPr lang="en-US" sz="1600" b="1" i="1" dirty="0">
                <a:latin typeface="Calibri" panose="020F0502020204030204" pitchFamily="34" charset="0"/>
              </a:rPr>
              <a:t> yang </a:t>
            </a:r>
            <a:r>
              <a:rPr lang="en-US" sz="1600" b="1" i="1" dirty="0" err="1">
                <a:latin typeface="Calibri" panose="020F0502020204030204" pitchFamily="34" charset="0"/>
              </a:rPr>
              <a:t>sebenarnya</a:t>
            </a:r>
            <a:r>
              <a:rPr lang="en-US" sz="1600" b="1" i="1" dirty="0">
                <a:latin typeface="Calibri" panose="020F0502020204030204" pitchFamily="34" charset="0"/>
              </a:rPr>
              <a:t> </a:t>
            </a:r>
            <a:r>
              <a:rPr lang="en-US" sz="1600" b="1" i="1" dirty="0" err="1">
                <a:latin typeface="Calibri" panose="020F0502020204030204" pitchFamily="34" charset="0"/>
              </a:rPr>
              <a:t>dan</a:t>
            </a:r>
            <a:r>
              <a:rPr lang="en-US" sz="1600" b="1" i="1" dirty="0">
                <a:latin typeface="Calibri" panose="020F0502020204030204" pitchFamily="34" charset="0"/>
              </a:rPr>
              <a:t> </a:t>
            </a:r>
            <a:r>
              <a:rPr lang="en-US" sz="1600" b="1" i="1" dirty="0" err="1">
                <a:latin typeface="Calibri" panose="020F0502020204030204" pitchFamily="34" charset="0"/>
              </a:rPr>
              <a:t>tepat</a:t>
            </a:r>
            <a:endParaRPr lang="en-US" sz="1600" b="1" i="1" dirty="0">
              <a:latin typeface="Calibri" panose="020F0502020204030204" pitchFamily="34" charset="0"/>
            </a:endParaRPr>
          </a:p>
          <a:p>
            <a:pPr marL="342900" indent="-342900">
              <a:spcBef>
                <a:spcPct val="50000"/>
              </a:spcBef>
            </a:pPr>
            <a:r>
              <a:rPr lang="en-US" sz="1600" b="1" u="sng" dirty="0">
                <a:latin typeface="Calibri" panose="020F0502020204030204" pitchFamily="34" charset="0"/>
              </a:rPr>
              <a:t>c. </a:t>
            </a:r>
            <a:r>
              <a:rPr lang="en-US" sz="1600" b="1" u="sng" dirty="0" err="1">
                <a:latin typeface="Calibri" panose="020F0502020204030204" pitchFamily="34" charset="0"/>
              </a:rPr>
              <a:t>Rahasia</a:t>
            </a:r>
            <a:r>
              <a:rPr lang="en-US" sz="1600" b="1" u="sng" dirty="0">
                <a:latin typeface="Calibri" panose="020F0502020204030204" pitchFamily="34" charset="0"/>
              </a:rPr>
              <a:t> :</a:t>
            </a:r>
          </a:p>
          <a:p>
            <a:pPr marL="342900" indent="-342900">
              <a:spcBef>
                <a:spcPct val="50000"/>
              </a:spcBef>
            </a:pPr>
            <a:r>
              <a:rPr lang="en-US" sz="1600" b="1" i="1" dirty="0">
                <a:latin typeface="Calibri" panose="020F0502020204030204" pitchFamily="34" charset="0"/>
              </a:rPr>
              <a:t>	</a:t>
            </a:r>
            <a:r>
              <a:rPr lang="id-ID" sz="1600" b="1" i="1" dirty="0">
                <a:latin typeface="Calibri" panose="020F0502020204030204" pitchFamily="34" charset="0"/>
              </a:rPr>
              <a:t>M</a:t>
            </a:r>
            <a:r>
              <a:rPr lang="en-US" sz="1600" b="1" i="1" dirty="0" err="1">
                <a:latin typeface="Calibri" panose="020F0502020204030204" pitchFamily="34" charset="0"/>
              </a:rPr>
              <a:t>enjaga</a:t>
            </a:r>
            <a:r>
              <a:rPr lang="en-US" sz="1600" b="1" i="1" dirty="0">
                <a:latin typeface="Calibri" panose="020F0502020204030204" pitchFamily="34" charset="0"/>
              </a:rPr>
              <a:t> </a:t>
            </a:r>
            <a:r>
              <a:rPr lang="en-US" sz="1600" b="1" i="1" dirty="0" err="1">
                <a:latin typeface="Calibri" panose="020F0502020204030204" pitchFamily="34" charset="0"/>
              </a:rPr>
              <a:t>kerah</a:t>
            </a:r>
            <a:r>
              <a:rPr lang="id-ID" sz="1600" b="1" i="1" dirty="0">
                <a:latin typeface="Calibri" panose="020F0502020204030204" pitchFamily="34" charset="0"/>
              </a:rPr>
              <a:t>a</a:t>
            </a:r>
            <a:r>
              <a:rPr lang="en-US" sz="1600" b="1" i="1" dirty="0" err="1">
                <a:latin typeface="Calibri" panose="020F0502020204030204" pitchFamily="34" charset="0"/>
              </a:rPr>
              <a:t>sia</a:t>
            </a:r>
            <a:r>
              <a:rPr lang="id-ID" sz="1600" b="1" i="1" dirty="0">
                <a:latin typeface="Calibri" panose="020F0502020204030204" pitchFamily="34" charset="0"/>
              </a:rPr>
              <a:t>a</a:t>
            </a:r>
            <a:r>
              <a:rPr lang="en-US" sz="1600" b="1" i="1" dirty="0">
                <a:latin typeface="Calibri" panose="020F0502020204030204" pitchFamily="34" charset="0"/>
              </a:rPr>
              <a:t>n </a:t>
            </a:r>
            <a:r>
              <a:rPr lang="en-US" sz="1600" b="1" i="1" dirty="0" err="1">
                <a:latin typeface="Calibri" panose="020F0502020204030204" pitchFamily="34" charset="0"/>
              </a:rPr>
              <a:t>informasi</a:t>
            </a:r>
            <a:endParaRPr lang="en-US" sz="1600" b="1" dirty="0">
              <a:latin typeface="Calibri" panose="020F0502020204030204" pitchFamily="34" charset="0"/>
            </a:endParaRPr>
          </a:p>
          <a:p>
            <a:pPr marL="342900" indent="-342900">
              <a:spcBef>
                <a:spcPct val="50000"/>
              </a:spcBef>
            </a:pPr>
            <a:r>
              <a:rPr lang="en-US" sz="1600" b="1" u="sng" dirty="0">
                <a:latin typeface="Calibri" panose="020F0502020204030204" pitchFamily="34" charset="0"/>
              </a:rPr>
              <a:t>d. </a:t>
            </a:r>
            <a:r>
              <a:rPr lang="en-US" sz="1600" b="1" u="sng" dirty="0" err="1">
                <a:latin typeface="Calibri" panose="020F0502020204030204" pitchFamily="34" charset="0"/>
              </a:rPr>
              <a:t>Memegang</a:t>
            </a:r>
            <a:r>
              <a:rPr lang="en-US" sz="1600" b="1" u="sng" dirty="0">
                <a:latin typeface="Calibri" panose="020F0502020204030204" pitchFamily="34" charset="0"/>
              </a:rPr>
              <a:t> </a:t>
            </a:r>
            <a:r>
              <a:rPr lang="en-US" sz="1600" b="1" u="sng" dirty="0" err="1">
                <a:latin typeface="Calibri" panose="020F0502020204030204" pitchFamily="34" charset="0"/>
              </a:rPr>
              <a:t>Nilai-nilai</a:t>
            </a:r>
            <a:r>
              <a:rPr lang="en-US" sz="1600" b="1" u="sng" dirty="0">
                <a:latin typeface="Calibri" panose="020F0502020204030204" pitchFamily="34" charset="0"/>
              </a:rPr>
              <a:t> </a:t>
            </a:r>
            <a:r>
              <a:rPr lang="en-US" sz="1600" b="1" u="sng" dirty="0" err="1">
                <a:latin typeface="Calibri" panose="020F0502020204030204" pitchFamily="34" charset="0"/>
              </a:rPr>
              <a:t>Profesionalisme</a:t>
            </a:r>
            <a:r>
              <a:rPr lang="en-US" sz="1600" b="1" u="sng" dirty="0">
                <a:latin typeface="Calibri" panose="020F0502020204030204" pitchFamily="34" charset="0"/>
              </a:rPr>
              <a:t> : </a:t>
            </a:r>
          </a:p>
          <a:p>
            <a:pPr marL="342900" indent="-342900">
              <a:spcBef>
                <a:spcPct val="50000"/>
              </a:spcBef>
            </a:pPr>
            <a:r>
              <a:rPr lang="en-US" sz="1600" b="1" i="1" dirty="0">
                <a:latin typeface="Calibri" panose="020F0502020204030204" pitchFamily="34" charset="0"/>
              </a:rPr>
              <a:t>	</a:t>
            </a:r>
            <a:r>
              <a:rPr lang="en-US" sz="1600" b="1" i="1" dirty="0" err="1">
                <a:latin typeface="Calibri" panose="020F0502020204030204" pitchFamily="34" charset="0"/>
              </a:rPr>
              <a:t>Menerapkan</a:t>
            </a:r>
            <a:r>
              <a:rPr lang="en-US" sz="1600" b="1" i="1" dirty="0">
                <a:latin typeface="Calibri" panose="020F0502020204030204" pitchFamily="34" charset="0"/>
              </a:rPr>
              <a:t> </a:t>
            </a:r>
            <a:r>
              <a:rPr lang="en-US" sz="1600" b="1" i="1" dirty="0" err="1">
                <a:latin typeface="Calibri" panose="020F0502020204030204" pitchFamily="34" charset="0"/>
              </a:rPr>
              <a:t>ketepatan</a:t>
            </a:r>
            <a:r>
              <a:rPr lang="en-US" sz="1600" b="1" i="1" dirty="0">
                <a:latin typeface="Calibri" panose="020F0502020204030204" pitchFamily="34" charset="0"/>
              </a:rPr>
              <a:t> </a:t>
            </a:r>
            <a:r>
              <a:rPr lang="en-US" sz="1600" b="1" i="1" dirty="0" err="1">
                <a:latin typeface="Calibri" panose="020F0502020204030204" pitchFamily="34" charset="0"/>
              </a:rPr>
              <a:t>dalam</a:t>
            </a:r>
            <a:r>
              <a:rPr lang="en-US" sz="1600" b="1" i="1" dirty="0">
                <a:latin typeface="Calibri" panose="020F0502020204030204" pitchFamily="34" charset="0"/>
              </a:rPr>
              <a:t> </a:t>
            </a:r>
            <a:r>
              <a:rPr lang="en-US" sz="1600" b="1" i="1" dirty="0" err="1">
                <a:latin typeface="Calibri" panose="020F0502020204030204" pitchFamily="34" charset="0"/>
              </a:rPr>
              <a:t>pengambilan</a:t>
            </a:r>
            <a:r>
              <a:rPr lang="en-US" sz="1600" b="1" i="1" dirty="0">
                <a:latin typeface="Calibri" panose="020F0502020204030204" pitchFamily="34" charset="0"/>
              </a:rPr>
              <a:t> </a:t>
            </a:r>
            <a:r>
              <a:rPr lang="en-US" sz="1600" b="1" i="1" dirty="0" err="1">
                <a:latin typeface="Calibri" panose="020F0502020204030204" pitchFamily="34" charset="0"/>
              </a:rPr>
              <a:t>keputusan</a:t>
            </a:r>
            <a:r>
              <a:rPr lang="en-US" sz="1600" b="1" i="1" dirty="0">
                <a:latin typeface="Calibri" panose="020F0502020204030204" pitchFamily="34" charset="0"/>
              </a:rPr>
              <a:t> </a:t>
            </a:r>
            <a:r>
              <a:rPr lang="en-US" sz="1600" b="1" i="1" dirty="0" err="1">
                <a:latin typeface="Calibri" panose="020F0502020204030204" pitchFamily="34" charset="0"/>
              </a:rPr>
              <a:t>pada</a:t>
            </a:r>
            <a:r>
              <a:rPr lang="en-US" sz="1600" b="1" i="1" dirty="0">
                <a:latin typeface="Calibri" panose="020F0502020204030204" pitchFamily="34" charset="0"/>
              </a:rPr>
              <a:t> </a:t>
            </a:r>
            <a:r>
              <a:rPr lang="en-US" sz="1600" b="1" i="1" dirty="0" err="1">
                <a:latin typeface="Calibri" panose="020F0502020204030204" pitchFamily="34" charset="0"/>
              </a:rPr>
              <a:t>pelaksanaan</a:t>
            </a:r>
            <a:r>
              <a:rPr lang="en-US" sz="1600" b="1" i="1" dirty="0">
                <a:latin typeface="Calibri" panose="020F0502020204030204" pitchFamily="34" charset="0"/>
              </a:rPr>
              <a:t> audit</a:t>
            </a:r>
          </a:p>
          <a:p>
            <a:pPr marL="342900" indent="-342900">
              <a:spcBef>
                <a:spcPct val="50000"/>
              </a:spcBef>
            </a:pPr>
            <a:r>
              <a:rPr lang="en-US" sz="1600" b="1" u="sng" dirty="0">
                <a:latin typeface="Calibri" panose="020F0502020204030204" pitchFamily="34" charset="0"/>
              </a:rPr>
              <a:t>e. </a:t>
            </a:r>
            <a:r>
              <a:rPr lang="en-US" sz="1600" b="1" u="sng" dirty="0" err="1">
                <a:latin typeface="Calibri" panose="020F0502020204030204" pitchFamily="34" charset="0"/>
              </a:rPr>
              <a:t>Independen</a:t>
            </a:r>
            <a:r>
              <a:rPr lang="en-US" sz="1600" b="1" u="sng" dirty="0">
                <a:latin typeface="Calibri" panose="020F0502020204030204" pitchFamily="34" charset="0"/>
              </a:rPr>
              <a:t> :</a:t>
            </a:r>
            <a:r>
              <a:rPr lang="en-US" sz="1600" b="1" dirty="0">
                <a:latin typeface="Calibri" panose="020F0502020204030204" pitchFamily="34" charset="0"/>
              </a:rPr>
              <a:t> </a:t>
            </a:r>
          </a:p>
          <a:p>
            <a:pPr marL="342900" indent="-342900">
              <a:spcBef>
                <a:spcPct val="50000"/>
              </a:spcBef>
            </a:pPr>
            <a:r>
              <a:rPr lang="en-US" sz="1600" b="1" dirty="0">
                <a:latin typeface="Calibri" panose="020F0502020204030204" pitchFamily="34" charset="0"/>
              </a:rPr>
              <a:t>	</a:t>
            </a:r>
            <a:r>
              <a:rPr lang="en-US" sz="1600" b="1" i="1" dirty="0" err="1">
                <a:latin typeface="Calibri" panose="020F0502020204030204" pitchFamily="34" charset="0"/>
              </a:rPr>
              <a:t>Objektif</a:t>
            </a:r>
            <a:r>
              <a:rPr lang="en-US" sz="1600" b="1" i="1" dirty="0">
                <a:latin typeface="Calibri" panose="020F0502020204030204" pitchFamily="34" charset="0"/>
              </a:rPr>
              <a:t> </a:t>
            </a:r>
            <a:r>
              <a:rPr lang="en-US" sz="1600" b="1" i="1" dirty="0" err="1">
                <a:latin typeface="Calibri" panose="020F0502020204030204" pitchFamily="34" charset="0"/>
              </a:rPr>
              <a:t>dan</a:t>
            </a:r>
            <a:r>
              <a:rPr lang="en-US" sz="1600" b="1" i="1" dirty="0">
                <a:latin typeface="Calibri" panose="020F0502020204030204" pitchFamily="34" charset="0"/>
              </a:rPr>
              <a:t> </a:t>
            </a:r>
            <a:r>
              <a:rPr lang="en-US" sz="1600" b="1" i="1" dirty="0" err="1">
                <a:latin typeface="Calibri" panose="020F0502020204030204" pitchFamily="34" charset="0"/>
              </a:rPr>
              <a:t>terhindar</a:t>
            </a:r>
            <a:r>
              <a:rPr lang="en-US" sz="1600" b="1" i="1" dirty="0">
                <a:latin typeface="Calibri" panose="020F0502020204030204" pitchFamily="34" charset="0"/>
              </a:rPr>
              <a:t> </a:t>
            </a:r>
            <a:r>
              <a:rPr lang="en-US" sz="1600" b="1" i="1" dirty="0" err="1">
                <a:latin typeface="Calibri" panose="020F0502020204030204" pitchFamily="34" charset="0"/>
              </a:rPr>
              <a:t>dari</a:t>
            </a:r>
            <a:r>
              <a:rPr lang="en-US" sz="1600" b="1" i="1" dirty="0">
                <a:latin typeface="Calibri" panose="020F0502020204030204" pitchFamily="34" charset="0"/>
              </a:rPr>
              <a:t> </a:t>
            </a:r>
            <a:r>
              <a:rPr lang="en-US" sz="1600" b="1" i="1" dirty="0" err="1">
                <a:latin typeface="Calibri" panose="020F0502020204030204" pitchFamily="34" charset="0"/>
              </a:rPr>
              <a:t>konflik</a:t>
            </a:r>
            <a:r>
              <a:rPr lang="en-US" sz="1600" b="1" i="1" dirty="0">
                <a:latin typeface="Calibri" panose="020F0502020204030204" pitchFamily="34" charset="0"/>
              </a:rPr>
              <a:t> </a:t>
            </a:r>
            <a:r>
              <a:rPr lang="en-US" sz="1600" b="1" i="1" dirty="0" err="1">
                <a:latin typeface="Calibri" panose="020F0502020204030204" pitchFamily="34" charset="0"/>
              </a:rPr>
              <a:t>kepentingan</a:t>
            </a:r>
            <a:endParaRPr lang="en-US" sz="1600" b="1" i="1" dirty="0">
              <a:latin typeface="Calibri" panose="020F0502020204030204" pitchFamily="34" charset="0"/>
            </a:endParaRPr>
          </a:p>
          <a:p>
            <a:pPr marL="342900" indent="-342900">
              <a:spcBef>
                <a:spcPct val="50000"/>
              </a:spcBef>
            </a:pPr>
            <a:r>
              <a:rPr lang="en-US" sz="1600" b="1" u="sng" dirty="0">
                <a:latin typeface="Calibri" panose="020F0502020204030204" pitchFamily="34" charset="0"/>
              </a:rPr>
              <a:t>f. </a:t>
            </a:r>
            <a:r>
              <a:rPr lang="en-US" sz="1600" b="1" u="sng" dirty="0" err="1">
                <a:latin typeface="Calibri" panose="020F0502020204030204" pitchFamily="34" charset="0"/>
              </a:rPr>
              <a:t>Bukti</a:t>
            </a:r>
            <a:r>
              <a:rPr lang="en-US" sz="1600" b="1" u="sng" dirty="0">
                <a:latin typeface="Calibri" panose="020F0502020204030204" pitchFamily="34" charset="0"/>
              </a:rPr>
              <a:t> </a:t>
            </a:r>
            <a:r>
              <a:rPr lang="en-US" sz="1600" b="1" u="sng" dirty="0" err="1">
                <a:latin typeface="Calibri" panose="020F0502020204030204" pitchFamily="34" charset="0"/>
              </a:rPr>
              <a:t>berdasarkan</a:t>
            </a:r>
            <a:r>
              <a:rPr lang="en-US" sz="1600" b="1" u="sng" dirty="0">
                <a:latin typeface="Calibri" panose="020F0502020204030204" pitchFamily="34" charset="0"/>
              </a:rPr>
              <a:t> </a:t>
            </a:r>
            <a:r>
              <a:rPr lang="en-US" sz="1600" b="1" u="sng" dirty="0" err="1">
                <a:latin typeface="Calibri" panose="020F0502020204030204" pitchFamily="34" charset="0"/>
              </a:rPr>
              <a:t>Fakta</a:t>
            </a:r>
            <a:r>
              <a:rPr lang="en-US" sz="1600" b="1" u="sng" dirty="0">
                <a:latin typeface="Calibri" panose="020F0502020204030204" pitchFamily="34" charset="0"/>
              </a:rPr>
              <a:t> : </a:t>
            </a:r>
          </a:p>
          <a:p>
            <a:pPr marL="342900" indent="-342900">
              <a:spcBef>
                <a:spcPct val="50000"/>
              </a:spcBef>
            </a:pPr>
            <a:r>
              <a:rPr lang="en-US" sz="1600" b="1" dirty="0">
                <a:latin typeface="Calibri" panose="020F0502020204030204" pitchFamily="34" charset="0"/>
              </a:rPr>
              <a:t>	</a:t>
            </a:r>
            <a:r>
              <a:rPr lang="en-US" sz="1600" b="1" i="1" dirty="0" err="1">
                <a:latin typeface="Calibri" panose="020F0502020204030204" pitchFamily="34" charset="0"/>
              </a:rPr>
              <a:t>Metoda</a:t>
            </a:r>
            <a:r>
              <a:rPr lang="en-US" sz="1600" b="1" i="1" dirty="0">
                <a:latin typeface="Calibri" panose="020F0502020204030204" pitchFamily="34" charset="0"/>
              </a:rPr>
              <a:t> </a:t>
            </a:r>
            <a:r>
              <a:rPr lang="en-US" sz="1600" b="1" i="1" dirty="0" err="1">
                <a:latin typeface="Calibri" panose="020F0502020204030204" pitchFamily="34" charset="0"/>
              </a:rPr>
              <a:t>rasional</a:t>
            </a:r>
            <a:r>
              <a:rPr lang="en-US" sz="1600" b="1" i="1" dirty="0">
                <a:latin typeface="Calibri" panose="020F0502020204030204" pitchFamily="34" charset="0"/>
              </a:rPr>
              <a:t> </a:t>
            </a:r>
            <a:r>
              <a:rPr lang="en-US" sz="1600" b="1" i="1" dirty="0" err="1">
                <a:latin typeface="Calibri" panose="020F0502020204030204" pitchFamily="34" charset="0"/>
              </a:rPr>
              <a:t>untuk</a:t>
            </a:r>
            <a:r>
              <a:rPr lang="en-US" sz="1600" b="1" i="1" dirty="0">
                <a:latin typeface="Calibri" panose="020F0502020204030204" pitchFamily="34" charset="0"/>
              </a:rPr>
              <a:t> </a:t>
            </a:r>
            <a:r>
              <a:rPr lang="en-US" sz="1600" b="1" i="1" dirty="0" err="1">
                <a:latin typeface="Calibri" panose="020F0502020204030204" pitchFamily="34" charset="0"/>
              </a:rPr>
              <a:t>mencapai</a:t>
            </a:r>
            <a:r>
              <a:rPr lang="en-US" sz="1600" b="1" i="1" dirty="0">
                <a:latin typeface="Calibri" panose="020F0502020204030204" pitchFamily="34" charset="0"/>
              </a:rPr>
              <a:t> </a:t>
            </a:r>
            <a:r>
              <a:rPr lang="en-US" sz="1600" b="1" i="1" dirty="0" err="1">
                <a:latin typeface="Calibri" panose="020F0502020204030204" pitchFamily="34" charset="0"/>
              </a:rPr>
              <a:t>kesimpulan</a:t>
            </a:r>
            <a:r>
              <a:rPr lang="en-US" sz="1600" b="1" i="1" dirty="0">
                <a:latin typeface="Calibri" panose="020F0502020204030204" pitchFamily="34" charset="0"/>
              </a:rPr>
              <a:t> audit yang </a:t>
            </a:r>
            <a:r>
              <a:rPr lang="en-US" sz="1600" b="1" i="1" dirty="0" err="1">
                <a:latin typeface="Calibri" panose="020F0502020204030204" pitchFamily="34" charset="0"/>
              </a:rPr>
              <a:t>dapat</a:t>
            </a:r>
            <a:r>
              <a:rPr lang="en-US" sz="1600" b="1" i="1" dirty="0">
                <a:latin typeface="Calibri" panose="020F0502020204030204" pitchFamily="34" charset="0"/>
              </a:rPr>
              <a:t> </a:t>
            </a:r>
            <a:r>
              <a:rPr lang="en-US" sz="1600" b="1" i="1" dirty="0" err="1">
                <a:latin typeface="Calibri" panose="020F0502020204030204" pitchFamily="34" charset="0"/>
              </a:rPr>
              <a:t>dipercaya</a:t>
            </a:r>
            <a:r>
              <a:rPr lang="en-US" sz="1600" b="1" i="1" dirty="0">
                <a:latin typeface="Calibri" panose="020F0502020204030204" pitchFamily="34" charset="0"/>
              </a:rPr>
              <a:t> </a:t>
            </a:r>
            <a:r>
              <a:rPr lang="en-US" sz="1600" b="1" i="1" dirty="0" err="1">
                <a:latin typeface="Calibri" panose="020F0502020204030204" pitchFamily="34" charset="0"/>
              </a:rPr>
              <a:t>dalam</a:t>
            </a:r>
            <a:r>
              <a:rPr lang="en-US" sz="1600" b="1" i="1" dirty="0">
                <a:latin typeface="Calibri" panose="020F0502020204030204" pitchFamily="34" charset="0"/>
              </a:rPr>
              <a:t> </a:t>
            </a:r>
            <a:r>
              <a:rPr lang="en-US" sz="1600" b="1" i="1" dirty="0" err="1">
                <a:latin typeface="Calibri" panose="020F0502020204030204" pitchFamily="34" charset="0"/>
              </a:rPr>
              <a:t>proses</a:t>
            </a:r>
            <a:r>
              <a:rPr lang="en-US" sz="1600" b="1" i="1" dirty="0">
                <a:latin typeface="Calibri" panose="020F0502020204030204" pitchFamily="34" charset="0"/>
              </a:rPr>
              <a:t> audit yang </a:t>
            </a:r>
            <a:r>
              <a:rPr lang="en-US" sz="1600" b="1" i="1" dirty="0" err="1">
                <a:latin typeface="Calibri" panose="020F0502020204030204" pitchFamily="34" charset="0"/>
              </a:rPr>
              <a:t>sistematis</a:t>
            </a:r>
            <a:r>
              <a:rPr lang="en-US" sz="1600" b="1" i="1" dirty="0">
                <a:latin typeface="Calibri" panose="020F0502020204030204" pitchFamily="34" charset="0"/>
              </a:rPr>
              <a:t>. </a:t>
            </a:r>
            <a:r>
              <a:rPr lang="en-US" sz="1600" b="1" i="1" dirty="0" err="1">
                <a:latin typeface="Calibri" panose="020F0502020204030204" pitchFamily="34" charset="0"/>
              </a:rPr>
              <a:t>Bukti</a:t>
            </a:r>
            <a:r>
              <a:rPr lang="en-US" sz="1600" b="1" i="1" dirty="0">
                <a:latin typeface="Calibri" panose="020F0502020204030204" pitchFamily="34" charset="0"/>
              </a:rPr>
              <a:t> Audit </a:t>
            </a:r>
            <a:r>
              <a:rPr lang="en-US" sz="1600" b="1" i="1" dirty="0" err="1">
                <a:latin typeface="Calibri" panose="020F0502020204030204" pitchFamily="34" charset="0"/>
              </a:rPr>
              <a:t>dapat</a:t>
            </a:r>
            <a:r>
              <a:rPr lang="en-US" sz="1600" b="1" i="1" dirty="0">
                <a:latin typeface="Calibri" panose="020F0502020204030204" pitchFamily="34" charset="0"/>
              </a:rPr>
              <a:t> </a:t>
            </a:r>
            <a:r>
              <a:rPr lang="en-US" sz="1600" b="1" i="1" dirty="0" err="1">
                <a:latin typeface="Calibri" panose="020F0502020204030204" pitchFamily="34" charset="0"/>
              </a:rPr>
              <a:t>diverifikasi</a:t>
            </a:r>
            <a:endParaRPr lang="en-US" sz="1600" b="1" i="1" dirty="0">
              <a:latin typeface="Calibri" panose="020F0502020204030204" pitchFamily="34" charset="0"/>
            </a:endParaRPr>
          </a:p>
          <a:p>
            <a:pPr marL="342900" indent="-342900">
              <a:spcBef>
                <a:spcPct val="50000"/>
              </a:spcBef>
            </a:pPr>
            <a:r>
              <a:rPr lang="en-US" sz="1600" b="1" i="1" u="sng" dirty="0">
                <a:latin typeface="Calibri" panose="020F0502020204030204" pitchFamily="34" charset="0"/>
              </a:rPr>
              <a:t>g. </a:t>
            </a:r>
            <a:r>
              <a:rPr lang="en-US" sz="1600" b="1" i="1" u="sng" dirty="0" err="1">
                <a:latin typeface="Calibri" panose="020F0502020204030204" pitchFamily="34" charset="0"/>
              </a:rPr>
              <a:t>Pendekatan</a:t>
            </a:r>
            <a:r>
              <a:rPr lang="en-US" sz="1600" b="1" i="1" u="sng" dirty="0">
                <a:latin typeface="Calibri" panose="020F0502020204030204" pitchFamily="34" charset="0"/>
              </a:rPr>
              <a:t> R</a:t>
            </a:r>
            <a:r>
              <a:rPr lang="id-ID" sz="1600" b="1" i="1" u="sng" dirty="0">
                <a:latin typeface="Calibri" panose="020F0502020204030204" pitchFamily="34" charset="0"/>
              </a:rPr>
              <a:t>i</a:t>
            </a:r>
            <a:r>
              <a:rPr lang="en-US" sz="1600" b="1" i="1" u="sng" dirty="0" err="1">
                <a:latin typeface="Calibri" panose="020F0502020204030204" pitchFamily="34" charset="0"/>
              </a:rPr>
              <a:t>siko</a:t>
            </a:r>
            <a:r>
              <a:rPr lang="en-US" sz="1600" b="1" i="1" u="sng" dirty="0">
                <a:latin typeface="Calibri" panose="020F0502020204030204" pitchFamily="34" charset="0"/>
              </a:rPr>
              <a:t> :</a:t>
            </a:r>
          </a:p>
          <a:p>
            <a:pPr marL="342900" indent="-342900">
              <a:spcBef>
                <a:spcPct val="50000"/>
              </a:spcBef>
            </a:pPr>
            <a:r>
              <a:rPr lang="en-US" sz="1600" b="1" i="1" dirty="0">
                <a:solidFill>
                  <a:srgbClr val="FF0000"/>
                </a:solidFill>
                <a:latin typeface="Calibri" panose="020F0502020204030204" pitchFamily="34" charset="0"/>
              </a:rPr>
              <a:t>	</a:t>
            </a:r>
            <a:r>
              <a:rPr lang="id-ID" sz="1600" b="1" i="1" dirty="0">
                <a:latin typeface="Calibri" panose="020F0502020204030204" pitchFamily="34" charset="0"/>
              </a:rPr>
              <a:t> Melakukan audit dengan mempertimbangkan risiko dan peluang, audit fokus tehadap hal-hal yang signifikan terhadap pencapaian tujuan audit</a:t>
            </a:r>
            <a:endParaRPr lang="en-US" sz="1600" b="1" i="1" dirty="0">
              <a:solidFill>
                <a:srgbClr val="FF0000"/>
              </a:solidFill>
              <a:latin typeface="Calibri" panose="020F0502020204030204" pitchFamily="34" charset="0"/>
            </a:endParaRPr>
          </a:p>
        </p:txBody>
      </p:sp>
      <p:sp>
        <p:nvSpPr>
          <p:cNvPr id="8" name="Explosion: 14 Points 7">
            <a:extLst>
              <a:ext uri="{FF2B5EF4-FFF2-40B4-BE49-F238E27FC236}">
                <a16:creationId xmlns:a16="http://schemas.microsoft.com/office/drawing/2014/main" id="{D7C67C49-AF19-412A-B414-76997B2F7A64}"/>
              </a:ext>
            </a:extLst>
          </p:cNvPr>
          <p:cNvSpPr/>
          <p:nvPr/>
        </p:nvSpPr>
        <p:spPr>
          <a:xfrm>
            <a:off x="4305300" y="5645426"/>
            <a:ext cx="1295400" cy="468862"/>
          </a:xfrm>
          <a:prstGeom prst="irregularSeal2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NEW</a:t>
            </a:r>
            <a:endParaRPr lang="en-ID" sz="1400" dirty="0"/>
          </a:p>
        </p:txBody>
      </p:sp>
    </p:spTree>
    <p:extLst>
      <p:ext uri="{BB962C8B-B14F-4D97-AF65-F5344CB8AC3E}">
        <p14:creationId xmlns:p14="http://schemas.microsoft.com/office/powerpoint/2010/main" val="154604374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87F023-4A4C-5B4E-A273-8EF909875F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15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8D435A5-FB15-CF4A-9416-E97E16CF38A3}"/>
              </a:ext>
            </a:extLst>
          </p:cNvPr>
          <p:cNvGraphicFramePr>
            <a:graphicFrameLocks noGrp="1"/>
          </p:cNvGraphicFramePr>
          <p:nvPr/>
        </p:nvGraphicFramePr>
        <p:xfrm>
          <a:off x="615586" y="64788"/>
          <a:ext cx="7474314" cy="6773528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1921649">
                  <a:extLst>
                    <a:ext uri="{9D8B030D-6E8A-4147-A177-3AD203B41FA5}">
                      <a16:colId xmlns:a16="http://schemas.microsoft.com/office/drawing/2014/main" val="2841130551"/>
                    </a:ext>
                  </a:extLst>
                </a:gridCol>
                <a:gridCol w="1816100">
                  <a:extLst>
                    <a:ext uri="{9D8B030D-6E8A-4147-A177-3AD203B41FA5}">
                      <a16:colId xmlns:a16="http://schemas.microsoft.com/office/drawing/2014/main" val="3087544828"/>
                    </a:ext>
                  </a:extLst>
                </a:gridCol>
                <a:gridCol w="1733550">
                  <a:extLst>
                    <a:ext uri="{9D8B030D-6E8A-4147-A177-3AD203B41FA5}">
                      <a16:colId xmlns:a16="http://schemas.microsoft.com/office/drawing/2014/main" val="3838047044"/>
                    </a:ext>
                  </a:extLst>
                </a:gridCol>
                <a:gridCol w="2003015">
                  <a:extLst>
                    <a:ext uri="{9D8B030D-6E8A-4147-A177-3AD203B41FA5}">
                      <a16:colId xmlns:a16="http://schemas.microsoft.com/office/drawing/2014/main" val="1080431983"/>
                    </a:ext>
                  </a:extLst>
                </a:gridCol>
              </a:tblGrid>
              <a:tr h="421005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PLAN</a:t>
                      </a:r>
                    </a:p>
                  </a:txBody>
                  <a:tcPr marL="99060" marR="99060" marT="49530" marB="49530"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DO</a:t>
                      </a:r>
                    </a:p>
                  </a:txBody>
                  <a:tcPr marL="99060" marR="99060" marT="49530" marB="49530" anchor="ctr"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CHECK</a:t>
                      </a:r>
                    </a:p>
                  </a:txBody>
                  <a:tcPr marL="99060" marR="99060" marT="49530" marB="49530" anchor="ctr"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ACT</a:t>
                      </a:r>
                    </a:p>
                  </a:txBody>
                  <a:tcPr marL="99060" marR="99060" marT="49530" marB="49530" anchor="ctr"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891041346"/>
                  </a:ext>
                </a:extLst>
              </a:tr>
              <a:tr h="6352523">
                <a:tc>
                  <a:txBody>
                    <a:bodyPr/>
                    <a:lstStyle/>
                    <a:p>
                      <a:endParaRPr lang="en-US" sz="2100" dirty="0"/>
                    </a:p>
                  </a:txBody>
                  <a:tcPr marL="99060" marR="99060" marT="49530" marB="49530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100" dirty="0"/>
                    </a:p>
                  </a:txBody>
                  <a:tcPr marL="99060" marR="99060" marT="49530" marB="49530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100" dirty="0"/>
                    </a:p>
                  </a:txBody>
                  <a:tcPr marL="99060" marR="99060" marT="49530" marB="49530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100" dirty="0"/>
                    </a:p>
                  </a:txBody>
                  <a:tcPr marL="99060" marR="99060" marT="49530" marB="49530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0082885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6C4B799F-9798-2C4F-AB32-7300F0279EC3}"/>
              </a:ext>
            </a:extLst>
          </p:cNvPr>
          <p:cNvSpPr/>
          <p:nvPr/>
        </p:nvSpPr>
        <p:spPr>
          <a:xfrm>
            <a:off x="882106" y="573902"/>
            <a:ext cx="1429294" cy="7558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00" dirty="0"/>
              <a:t>5.2 </a:t>
            </a:r>
            <a:r>
              <a:rPr lang="en-US" sz="1300" dirty="0" err="1"/>
              <a:t>Menetapkan</a:t>
            </a:r>
            <a:r>
              <a:rPr lang="en-US" sz="1300" dirty="0"/>
              <a:t> </a:t>
            </a:r>
            <a:r>
              <a:rPr lang="en-US" sz="1300" dirty="0" err="1"/>
              <a:t>Sasaran</a:t>
            </a:r>
            <a:r>
              <a:rPr lang="en-US" sz="1300" dirty="0"/>
              <a:t> </a:t>
            </a:r>
            <a:r>
              <a:rPr lang="en-US" sz="1300" dirty="0" err="1"/>
              <a:t>dari</a:t>
            </a:r>
            <a:r>
              <a:rPr lang="en-US" sz="1300" dirty="0"/>
              <a:t> Program Audit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5906C07-E3DE-FD4B-856B-FBF3DA639AAF}"/>
              </a:ext>
            </a:extLst>
          </p:cNvPr>
          <p:cNvSpPr/>
          <p:nvPr/>
        </p:nvSpPr>
        <p:spPr>
          <a:xfrm>
            <a:off x="808990" y="1554714"/>
            <a:ext cx="1584960" cy="91783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00" dirty="0"/>
              <a:t>5.3 </a:t>
            </a:r>
            <a:r>
              <a:rPr lang="en-US" sz="1300" dirty="0" err="1"/>
              <a:t>Menetapkan</a:t>
            </a:r>
            <a:r>
              <a:rPr lang="en-US" sz="1300" dirty="0"/>
              <a:t> dan </a:t>
            </a:r>
            <a:r>
              <a:rPr lang="en-US" sz="1300" dirty="0" err="1"/>
              <a:t>Mengevaluasi</a:t>
            </a:r>
            <a:r>
              <a:rPr lang="en-US" sz="1300" dirty="0"/>
              <a:t> </a:t>
            </a:r>
            <a:r>
              <a:rPr lang="en-US" sz="1300" dirty="0" err="1"/>
              <a:t>Resiko</a:t>
            </a:r>
            <a:r>
              <a:rPr lang="en-US" sz="1300" dirty="0"/>
              <a:t> dan </a:t>
            </a:r>
            <a:r>
              <a:rPr lang="en-US" sz="1300" dirty="0" err="1"/>
              <a:t>Peluang</a:t>
            </a:r>
            <a:r>
              <a:rPr lang="en-US" sz="1300" dirty="0"/>
              <a:t> </a:t>
            </a:r>
            <a:r>
              <a:rPr lang="en-US" sz="1300" dirty="0" err="1"/>
              <a:t>dari</a:t>
            </a:r>
            <a:r>
              <a:rPr lang="en-US" sz="1300" dirty="0"/>
              <a:t> Program Audit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0F0DD63-4A50-CC40-AB8A-47DF9007AA53}"/>
              </a:ext>
            </a:extLst>
          </p:cNvPr>
          <p:cNvSpPr/>
          <p:nvPr/>
        </p:nvSpPr>
        <p:spPr>
          <a:xfrm>
            <a:off x="825500" y="2703684"/>
            <a:ext cx="1568450" cy="59436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00" dirty="0"/>
              <a:t>5.4 </a:t>
            </a:r>
            <a:r>
              <a:rPr lang="en-US" sz="1300" dirty="0" err="1"/>
              <a:t>Menetapkan</a:t>
            </a:r>
            <a:r>
              <a:rPr lang="en-US" sz="1300" dirty="0"/>
              <a:t> program audit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F8DF7A2-2084-7E43-ACD1-670C668A3D42}"/>
              </a:ext>
            </a:extLst>
          </p:cNvPr>
          <p:cNvSpPr/>
          <p:nvPr/>
        </p:nvSpPr>
        <p:spPr>
          <a:xfrm>
            <a:off x="2780756" y="3215501"/>
            <a:ext cx="1429294" cy="5967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00" dirty="0"/>
              <a:t>5.5 </a:t>
            </a:r>
            <a:r>
              <a:rPr lang="en-US" sz="1300" dirty="0" err="1"/>
              <a:t>Pelaksanaan</a:t>
            </a:r>
            <a:r>
              <a:rPr lang="en-US" sz="1300" dirty="0"/>
              <a:t> Program Audit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1AD75C1-60D1-5C4B-9F09-54181236816D}"/>
              </a:ext>
            </a:extLst>
          </p:cNvPr>
          <p:cNvSpPr/>
          <p:nvPr/>
        </p:nvSpPr>
        <p:spPr>
          <a:xfrm>
            <a:off x="4540250" y="3215502"/>
            <a:ext cx="1429294" cy="63007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00" dirty="0"/>
              <a:t>5.6 Monitor Program Audit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98AAFDB-8BBF-4F45-AEED-6D1AB19D78BB}"/>
              </a:ext>
            </a:extLst>
          </p:cNvPr>
          <p:cNvSpPr/>
          <p:nvPr/>
        </p:nvSpPr>
        <p:spPr>
          <a:xfrm>
            <a:off x="6412956" y="1779130"/>
            <a:ext cx="1429294" cy="8066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00" dirty="0"/>
              <a:t>5.7 </a:t>
            </a:r>
            <a:r>
              <a:rPr lang="en-US" sz="1300" dirty="0" err="1"/>
              <a:t>Meninjau</a:t>
            </a:r>
            <a:r>
              <a:rPr lang="en-US" sz="1300" dirty="0"/>
              <a:t> dan </a:t>
            </a:r>
            <a:r>
              <a:rPr lang="en-US" sz="1300" dirty="0" err="1"/>
              <a:t>Meningkatkan</a:t>
            </a:r>
            <a:r>
              <a:rPr lang="en-US" sz="1300" dirty="0"/>
              <a:t> Program Audit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500C6BB-0D27-464B-8674-B5C305D2F28B}"/>
              </a:ext>
            </a:extLst>
          </p:cNvPr>
          <p:cNvSpPr/>
          <p:nvPr/>
        </p:nvSpPr>
        <p:spPr>
          <a:xfrm>
            <a:off x="910408" y="4149501"/>
            <a:ext cx="1429294" cy="57785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00" dirty="0"/>
              <a:t>6.2 </a:t>
            </a:r>
            <a:r>
              <a:rPr lang="en-US" sz="1300" dirty="0" err="1"/>
              <a:t>Inisiasi</a:t>
            </a:r>
            <a:r>
              <a:rPr lang="en-US" sz="1300" dirty="0"/>
              <a:t> Audit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EA0FD50-82E2-184C-9926-8C16752171A4}"/>
              </a:ext>
            </a:extLst>
          </p:cNvPr>
          <p:cNvSpPr/>
          <p:nvPr/>
        </p:nvSpPr>
        <p:spPr>
          <a:xfrm>
            <a:off x="908050" y="4996570"/>
            <a:ext cx="1429294" cy="62704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00" dirty="0"/>
              <a:t>6.3 </a:t>
            </a:r>
            <a:r>
              <a:rPr lang="en-US" sz="1300" dirty="0" err="1"/>
              <a:t>Persiapan</a:t>
            </a:r>
            <a:r>
              <a:rPr lang="en-US" sz="1300" dirty="0"/>
              <a:t> </a:t>
            </a:r>
            <a:r>
              <a:rPr lang="en-US" sz="1300" dirty="0" err="1"/>
              <a:t>Aktifitas</a:t>
            </a:r>
            <a:r>
              <a:rPr lang="en-US" sz="1300" dirty="0"/>
              <a:t> Audit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F19CD6C-F9C7-2E4F-9681-734E61052BC5}"/>
              </a:ext>
            </a:extLst>
          </p:cNvPr>
          <p:cNvSpPr/>
          <p:nvPr/>
        </p:nvSpPr>
        <p:spPr>
          <a:xfrm>
            <a:off x="2645137" y="4963210"/>
            <a:ext cx="1429294" cy="6603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00" dirty="0"/>
              <a:t>6.4 </a:t>
            </a:r>
            <a:r>
              <a:rPr lang="en-US" sz="1300" dirty="0" err="1"/>
              <a:t>Pelaksanaan</a:t>
            </a:r>
            <a:r>
              <a:rPr lang="en-US" sz="1300" dirty="0"/>
              <a:t> </a:t>
            </a:r>
            <a:r>
              <a:rPr lang="en-US" sz="1300" dirty="0" err="1"/>
              <a:t>Aktifitas</a:t>
            </a:r>
            <a:r>
              <a:rPr lang="en-US" sz="1300" dirty="0"/>
              <a:t> Audit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B9E59AA-121C-B94A-9373-AF5AF72FF5F7}"/>
              </a:ext>
            </a:extLst>
          </p:cNvPr>
          <p:cNvSpPr/>
          <p:nvPr/>
        </p:nvSpPr>
        <p:spPr>
          <a:xfrm>
            <a:off x="2645137" y="5883502"/>
            <a:ext cx="1429294" cy="8066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00" dirty="0"/>
              <a:t>6.5 </a:t>
            </a:r>
            <a:r>
              <a:rPr lang="en-US" sz="1300" dirty="0" err="1"/>
              <a:t>Persiapan</a:t>
            </a:r>
            <a:r>
              <a:rPr lang="en-US" sz="1300" dirty="0"/>
              <a:t> dan </a:t>
            </a:r>
            <a:r>
              <a:rPr lang="en-US" sz="1300" dirty="0" err="1"/>
              <a:t>Distribusi</a:t>
            </a:r>
            <a:r>
              <a:rPr lang="en-US" sz="1300" dirty="0"/>
              <a:t> </a:t>
            </a:r>
            <a:r>
              <a:rPr lang="en-US" sz="1300" dirty="0" err="1"/>
              <a:t>Laporan</a:t>
            </a:r>
            <a:r>
              <a:rPr lang="en-US" sz="1300" dirty="0"/>
              <a:t> Audit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C163868-2AB3-F74B-AC84-F0E5A3D40AF9}"/>
              </a:ext>
            </a:extLst>
          </p:cNvPr>
          <p:cNvSpPr/>
          <p:nvPr/>
        </p:nvSpPr>
        <p:spPr>
          <a:xfrm>
            <a:off x="4514306" y="5867774"/>
            <a:ext cx="1429294" cy="8066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00" dirty="0"/>
              <a:t>6.6 </a:t>
            </a:r>
            <a:r>
              <a:rPr lang="en-US" sz="1300" dirty="0" err="1"/>
              <a:t>Penyelesaian</a:t>
            </a:r>
            <a:r>
              <a:rPr lang="en-US" sz="1300" dirty="0"/>
              <a:t> Audit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8A9E477-EA2C-B74E-9ADC-C6D731F984D9}"/>
              </a:ext>
            </a:extLst>
          </p:cNvPr>
          <p:cNvSpPr/>
          <p:nvPr/>
        </p:nvSpPr>
        <p:spPr>
          <a:xfrm>
            <a:off x="6336154" y="4779348"/>
            <a:ext cx="1429294" cy="806631"/>
          </a:xfrm>
          <a:prstGeom prst="rect">
            <a:avLst/>
          </a:prstGeom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00" dirty="0"/>
              <a:t>6.7 </a:t>
            </a:r>
            <a:r>
              <a:rPr lang="en-US" sz="1300" dirty="0" err="1"/>
              <a:t>Pelaksanaan</a:t>
            </a:r>
            <a:r>
              <a:rPr lang="en-US" sz="1300" dirty="0"/>
              <a:t> Follow up Audit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9825900-DD53-2949-A8FE-3EFBE7906D27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>
            <a:off x="1596753" y="1329777"/>
            <a:ext cx="4717" cy="22493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CD91CDF-52F6-464D-9C63-DF16B2E55281}"/>
              </a:ext>
            </a:extLst>
          </p:cNvPr>
          <p:cNvCxnSpPr>
            <a:cxnSpLocks/>
            <a:stCxn id="9" idx="2"/>
            <a:endCxn id="10" idx="0"/>
          </p:cNvCxnSpPr>
          <p:nvPr/>
        </p:nvCxnSpPr>
        <p:spPr>
          <a:xfrm>
            <a:off x="1601470" y="2472551"/>
            <a:ext cx="8255" cy="23113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0B7D5912-CC82-234D-A5B7-973E230089D7}"/>
              </a:ext>
            </a:extLst>
          </p:cNvPr>
          <p:cNvCxnSpPr>
            <a:cxnSpLocks/>
            <a:stCxn id="10" idx="2"/>
            <a:endCxn id="11" idx="1"/>
          </p:cNvCxnSpPr>
          <p:nvPr/>
        </p:nvCxnSpPr>
        <p:spPr>
          <a:xfrm rot="16200000" flipH="1">
            <a:off x="2087337" y="2820440"/>
            <a:ext cx="215810" cy="1171031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567A4CC-1F01-EF4F-8897-73EADD1C79E3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>
            <a:off x="4210050" y="3513861"/>
            <a:ext cx="330200" cy="1667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Connector: Elbow 26">
            <a:extLst>
              <a:ext uri="{FF2B5EF4-FFF2-40B4-BE49-F238E27FC236}">
                <a16:creationId xmlns:a16="http://schemas.microsoft.com/office/drawing/2014/main" id="{C37DE2BB-C027-C144-B11D-F6E6660EEE94}"/>
              </a:ext>
            </a:extLst>
          </p:cNvPr>
          <p:cNvCxnSpPr>
            <a:cxnSpLocks/>
            <a:stCxn id="12" idx="3"/>
            <a:endCxn id="13" idx="2"/>
          </p:cNvCxnSpPr>
          <p:nvPr/>
        </p:nvCxnSpPr>
        <p:spPr>
          <a:xfrm flipV="1">
            <a:off x="5969543" y="2585761"/>
            <a:ext cx="1158060" cy="944778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Connector: Elbow 28">
            <a:extLst>
              <a:ext uri="{FF2B5EF4-FFF2-40B4-BE49-F238E27FC236}">
                <a16:creationId xmlns:a16="http://schemas.microsoft.com/office/drawing/2014/main" id="{CE878D40-F63B-CC49-A5CD-A21CB1665342}"/>
              </a:ext>
            </a:extLst>
          </p:cNvPr>
          <p:cNvCxnSpPr>
            <a:cxnSpLocks/>
            <a:stCxn id="13" idx="0"/>
            <a:endCxn id="8" idx="3"/>
          </p:cNvCxnSpPr>
          <p:nvPr/>
        </p:nvCxnSpPr>
        <p:spPr>
          <a:xfrm rot="16200000" flipV="1">
            <a:off x="4305857" y="-1042616"/>
            <a:ext cx="827291" cy="4816203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E345EC5-1F86-6344-AF71-4C250F234AA4}"/>
              </a:ext>
            </a:extLst>
          </p:cNvPr>
          <p:cNvCxnSpPr>
            <a:cxnSpLocks/>
          </p:cNvCxnSpPr>
          <p:nvPr/>
        </p:nvCxnSpPr>
        <p:spPr>
          <a:xfrm>
            <a:off x="660400" y="3984400"/>
            <a:ext cx="9080500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FFE94E5-DFEE-A144-8872-7BDB77DBABF7}"/>
              </a:ext>
            </a:extLst>
          </p:cNvPr>
          <p:cNvCxnSpPr>
            <a:cxnSpLocks/>
            <a:stCxn id="14" idx="2"/>
            <a:endCxn id="15" idx="0"/>
          </p:cNvCxnSpPr>
          <p:nvPr/>
        </p:nvCxnSpPr>
        <p:spPr>
          <a:xfrm flipH="1">
            <a:off x="1622698" y="4727354"/>
            <a:ext cx="2358" cy="26921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E86ED48-F35B-2540-B492-5C22E12F666C}"/>
              </a:ext>
            </a:extLst>
          </p:cNvPr>
          <p:cNvCxnSpPr>
            <a:cxnSpLocks/>
            <a:stCxn id="16" idx="2"/>
            <a:endCxn id="17" idx="0"/>
          </p:cNvCxnSpPr>
          <p:nvPr/>
        </p:nvCxnSpPr>
        <p:spPr>
          <a:xfrm>
            <a:off x="3359784" y="5623608"/>
            <a:ext cx="0" cy="25989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52E1D5D-DE2F-9A47-815B-6C9F24522C9B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2337344" y="5293409"/>
            <a:ext cx="30779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EC2C85F-6EB5-914A-AA64-D9687F9F05AD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4074431" y="6271089"/>
            <a:ext cx="43987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Connector: Elbow 50">
            <a:extLst>
              <a:ext uri="{FF2B5EF4-FFF2-40B4-BE49-F238E27FC236}">
                <a16:creationId xmlns:a16="http://schemas.microsoft.com/office/drawing/2014/main" id="{1B8E91F2-B67A-7F43-A462-3388A82642EA}"/>
              </a:ext>
            </a:extLst>
          </p:cNvPr>
          <p:cNvCxnSpPr>
            <a:stCxn id="18" idx="3"/>
            <a:endCxn id="19" idx="2"/>
          </p:cNvCxnSpPr>
          <p:nvPr/>
        </p:nvCxnSpPr>
        <p:spPr>
          <a:xfrm flipV="1">
            <a:off x="5943600" y="5585978"/>
            <a:ext cx="1107201" cy="685111"/>
          </a:xfrm>
          <a:prstGeom prst="bentConnector2">
            <a:avLst/>
          </a:prstGeom>
          <a:ln>
            <a:prstDash val="dash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643602F-FF7F-6D41-A160-8FC10B36DC6D}"/>
              </a:ext>
            </a:extLst>
          </p:cNvPr>
          <p:cNvCxnSpPr>
            <a:cxnSpLocks/>
          </p:cNvCxnSpPr>
          <p:nvPr/>
        </p:nvCxnSpPr>
        <p:spPr>
          <a:xfrm flipV="1">
            <a:off x="5118100" y="3793351"/>
            <a:ext cx="0" cy="209015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Connector: Elbow 54">
            <a:extLst>
              <a:ext uri="{FF2B5EF4-FFF2-40B4-BE49-F238E27FC236}">
                <a16:creationId xmlns:a16="http://schemas.microsoft.com/office/drawing/2014/main" id="{7F89DE2B-B32B-3747-85AC-9AF39F15AACD}"/>
              </a:ext>
            </a:extLst>
          </p:cNvPr>
          <p:cNvCxnSpPr>
            <a:cxnSpLocks/>
            <a:stCxn id="19" idx="0"/>
          </p:cNvCxnSpPr>
          <p:nvPr/>
        </p:nvCxnSpPr>
        <p:spPr>
          <a:xfrm rot="16200000" flipV="1">
            <a:off x="5797622" y="3526168"/>
            <a:ext cx="591790" cy="1914569"/>
          </a:xfrm>
          <a:prstGeom prst="bentConnector2">
            <a:avLst/>
          </a:prstGeom>
          <a:ln>
            <a:prstDash val="dash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A1A7D6F9-897C-1047-A5E8-D2A75FB592A8}"/>
              </a:ext>
            </a:extLst>
          </p:cNvPr>
          <p:cNvSpPr txBox="1"/>
          <p:nvPr/>
        </p:nvSpPr>
        <p:spPr>
          <a:xfrm>
            <a:off x="8255000" y="1329777"/>
            <a:ext cx="15684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/>
              <a:t>Penyusunan</a:t>
            </a:r>
            <a:r>
              <a:rPr lang="en-US" sz="1600" dirty="0"/>
              <a:t> Program Audit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3A81A102-6493-724C-83A0-8082EC4CF3BF}"/>
              </a:ext>
            </a:extLst>
          </p:cNvPr>
          <p:cNvSpPr txBox="1"/>
          <p:nvPr/>
        </p:nvSpPr>
        <p:spPr>
          <a:xfrm>
            <a:off x="8250723" y="4682527"/>
            <a:ext cx="15684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/>
              <a:t>Pelaksanaan</a:t>
            </a:r>
            <a:r>
              <a:rPr lang="en-US" sz="1600" dirty="0"/>
              <a:t> Program Audit</a:t>
            </a:r>
          </a:p>
        </p:txBody>
      </p:sp>
      <p:cxnSp>
        <p:nvCxnSpPr>
          <p:cNvPr id="3" name="Elbow Connector 2">
            <a:extLst>
              <a:ext uri="{FF2B5EF4-FFF2-40B4-BE49-F238E27FC236}">
                <a16:creationId xmlns:a16="http://schemas.microsoft.com/office/drawing/2014/main" id="{B88207D4-5F66-1144-A204-1D8A3B1B1DDA}"/>
              </a:ext>
            </a:extLst>
          </p:cNvPr>
          <p:cNvCxnSpPr>
            <a:stCxn id="11" idx="2"/>
            <a:endCxn id="14" idx="0"/>
          </p:cNvCxnSpPr>
          <p:nvPr/>
        </p:nvCxnSpPr>
        <p:spPr>
          <a:xfrm rot="5400000">
            <a:off x="2391589" y="3045687"/>
            <a:ext cx="337280" cy="1870348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838FB26-1D86-49B1-B7A6-40C7DB5E3C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Audit integrasi ISO 9001 &amp; ISO 45001 1/rev 00© Copyright Sentral Sistem, Juni 2019</a:t>
            </a:r>
          </a:p>
        </p:txBody>
      </p:sp>
    </p:spTree>
    <p:extLst>
      <p:ext uri="{BB962C8B-B14F-4D97-AF65-F5344CB8AC3E}">
        <p14:creationId xmlns:p14="http://schemas.microsoft.com/office/powerpoint/2010/main" val="120589016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1A277A-EF8A-9F46-9285-031A5B4E05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0" y="1447800"/>
            <a:ext cx="8915400" cy="515249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950" dirty="0" err="1"/>
              <a:t>Penetapan</a:t>
            </a:r>
            <a:r>
              <a:rPr lang="en-US" sz="1950" dirty="0"/>
              <a:t> </a:t>
            </a:r>
            <a:r>
              <a:rPr lang="en-US" sz="1950" dirty="0" err="1"/>
              <a:t>Risiko</a:t>
            </a:r>
            <a:r>
              <a:rPr lang="en-US" sz="1950" dirty="0"/>
              <a:t> </a:t>
            </a:r>
            <a:r>
              <a:rPr lang="en-US" sz="1950" dirty="0" err="1"/>
              <a:t>dan</a:t>
            </a:r>
            <a:r>
              <a:rPr lang="en-US" sz="1950" dirty="0"/>
              <a:t> </a:t>
            </a:r>
            <a:r>
              <a:rPr lang="en-US" sz="1950" dirty="0" err="1"/>
              <a:t>Peluang</a:t>
            </a:r>
            <a:r>
              <a:rPr lang="en-US" sz="1950" dirty="0"/>
              <a:t> yang </a:t>
            </a:r>
            <a:r>
              <a:rPr lang="en-US" sz="1950" dirty="0" err="1"/>
              <a:t>bisa</a:t>
            </a:r>
            <a:r>
              <a:rPr lang="en-US" sz="1950" dirty="0"/>
              <a:t> </a:t>
            </a:r>
            <a:r>
              <a:rPr lang="en-US" sz="1950" dirty="0" err="1"/>
              <a:t>berdampak</a:t>
            </a:r>
            <a:r>
              <a:rPr lang="en-US" sz="1950" dirty="0"/>
              <a:t> </a:t>
            </a:r>
            <a:r>
              <a:rPr lang="en-US" sz="1950" dirty="0" err="1"/>
              <a:t>pada</a:t>
            </a:r>
            <a:r>
              <a:rPr lang="en-US" sz="1950" dirty="0"/>
              <a:t> </a:t>
            </a:r>
            <a:r>
              <a:rPr lang="en-US" sz="1950" dirty="0" err="1"/>
              <a:t>pencapaian</a:t>
            </a:r>
            <a:r>
              <a:rPr lang="en-US" sz="1950" dirty="0"/>
              <a:t> </a:t>
            </a:r>
            <a:r>
              <a:rPr lang="en-US" sz="1950" dirty="0" err="1"/>
              <a:t>sasaran</a:t>
            </a:r>
            <a:r>
              <a:rPr lang="en-US" sz="1950" dirty="0"/>
              <a:t> audit</a:t>
            </a:r>
          </a:p>
          <a:p>
            <a:pPr marL="0" indent="0">
              <a:buNone/>
            </a:pPr>
            <a:endParaRPr lang="en-US" sz="1950" dirty="0"/>
          </a:p>
          <a:p>
            <a:pPr>
              <a:buFont typeface="+mj-lt"/>
              <a:buAutoNum type="arabicPeriod"/>
            </a:pPr>
            <a:r>
              <a:rPr lang="en-US" sz="1950" dirty="0" err="1"/>
              <a:t>Risiko</a:t>
            </a:r>
            <a:r>
              <a:rPr lang="en-US" sz="1950" dirty="0"/>
              <a:t> </a:t>
            </a:r>
            <a:r>
              <a:rPr lang="en-US" sz="1950" dirty="0" err="1"/>
              <a:t>terkait</a:t>
            </a:r>
            <a:r>
              <a:rPr lang="en-US" sz="1950" dirty="0"/>
              <a:t> </a:t>
            </a:r>
            <a:r>
              <a:rPr lang="en-US" sz="1950" dirty="0" err="1"/>
              <a:t>dengan</a:t>
            </a:r>
            <a:r>
              <a:rPr lang="en-US" sz="1950" dirty="0"/>
              <a:t> </a:t>
            </a:r>
          </a:p>
          <a:p>
            <a:pPr marL="866748" lvl="1" indent="-371464">
              <a:buFont typeface="+mj-lt"/>
              <a:buAutoNum type="alphaLcParenR"/>
            </a:pPr>
            <a:r>
              <a:rPr lang="en-US" sz="1517" dirty="0" err="1"/>
              <a:t>Perencanaan</a:t>
            </a:r>
            <a:r>
              <a:rPr lang="en-US" sz="1517" dirty="0"/>
              <a:t>, </a:t>
            </a:r>
            <a:r>
              <a:rPr lang="en-US" sz="1517" dirty="0" err="1"/>
              <a:t>permasalahan</a:t>
            </a:r>
            <a:r>
              <a:rPr lang="en-US" sz="1517" dirty="0"/>
              <a:t> di </a:t>
            </a:r>
            <a:r>
              <a:rPr lang="en-US" sz="1517" dirty="0" err="1"/>
              <a:t>perencanaan</a:t>
            </a:r>
            <a:r>
              <a:rPr lang="en-US" sz="1517" dirty="0"/>
              <a:t>, scope, </a:t>
            </a:r>
            <a:r>
              <a:rPr lang="en-US" sz="1517" dirty="0" err="1"/>
              <a:t>jumlah</a:t>
            </a:r>
            <a:r>
              <a:rPr lang="en-US" sz="1517" dirty="0"/>
              <a:t>, </a:t>
            </a:r>
            <a:r>
              <a:rPr lang="en-US" sz="1517" dirty="0" err="1"/>
              <a:t>durasi</a:t>
            </a:r>
            <a:r>
              <a:rPr lang="en-US" sz="1517" dirty="0"/>
              <a:t>, </a:t>
            </a:r>
            <a:r>
              <a:rPr lang="en-US" sz="1517" dirty="0" err="1"/>
              <a:t>waktu</a:t>
            </a:r>
            <a:r>
              <a:rPr lang="en-US" sz="1517" dirty="0"/>
              <a:t>, </a:t>
            </a:r>
            <a:r>
              <a:rPr lang="en-US" sz="1517" dirty="0" err="1"/>
              <a:t>lokasi</a:t>
            </a:r>
            <a:r>
              <a:rPr lang="en-US" sz="1517" dirty="0"/>
              <a:t> schedule audit</a:t>
            </a:r>
          </a:p>
          <a:p>
            <a:pPr marL="866748" lvl="1" indent="-371464">
              <a:buFont typeface="+mj-lt"/>
              <a:buAutoNum type="alphaLcParenR"/>
            </a:pPr>
            <a:r>
              <a:rPr lang="en-US" sz="1517" dirty="0" err="1"/>
              <a:t>Sumber</a:t>
            </a:r>
            <a:r>
              <a:rPr lang="en-US" sz="1517" dirty="0"/>
              <a:t> </a:t>
            </a:r>
            <a:r>
              <a:rPr lang="en-US" sz="1517" dirty="0" err="1"/>
              <a:t>daya</a:t>
            </a:r>
            <a:r>
              <a:rPr lang="en-US" sz="1517" dirty="0"/>
              <a:t>, </a:t>
            </a:r>
            <a:r>
              <a:rPr lang="en-US" sz="1517" dirty="0" err="1"/>
              <a:t>waktu</a:t>
            </a:r>
            <a:r>
              <a:rPr lang="en-US" sz="1517" dirty="0"/>
              <a:t> yang </a:t>
            </a:r>
            <a:r>
              <a:rPr lang="en-US" sz="1517" dirty="0" err="1"/>
              <a:t>tidak</a:t>
            </a:r>
            <a:r>
              <a:rPr lang="en-US" sz="1517" dirty="0"/>
              <a:t> </a:t>
            </a:r>
            <a:r>
              <a:rPr lang="en-US" sz="1517" dirty="0" err="1"/>
              <a:t>cukup</a:t>
            </a:r>
            <a:r>
              <a:rPr lang="en-US" sz="1517" dirty="0"/>
              <a:t>, </a:t>
            </a:r>
            <a:r>
              <a:rPr lang="en-US" sz="1517" dirty="0" err="1"/>
              <a:t>peralatan</a:t>
            </a:r>
            <a:r>
              <a:rPr lang="en-US" sz="1517" dirty="0"/>
              <a:t> </a:t>
            </a:r>
            <a:r>
              <a:rPr lang="en-US" sz="1517" dirty="0" err="1"/>
              <a:t>dan</a:t>
            </a:r>
            <a:r>
              <a:rPr lang="en-US" sz="1517" dirty="0"/>
              <a:t>/ </a:t>
            </a:r>
            <a:r>
              <a:rPr lang="en-US" sz="1517" dirty="0" err="1"/>
              <a:t>atau</a:t>
            </a:r>
            <a:r>
              <a:rPr lang="en-US" sz="1517" dirty="0"/>
              <a:t> </a:t>
            </a:r>
            <a:r>
              <a:rPr lang="en-US" sz="1517" dirty="0" err="1"/>
              <a:t>pelatihan</a:t>
            </a:r>
            <a:r>
              <a:rPr lang="en-US" sz="1517" dirty="0"/>
              <a:t> </a:t>
            </a:r>
            <a:r>
              <a:rPr lang="en-US" sz="1517" dirty="0" err="1"/>
              <a:t>untuk</a:t>
            </a:r>
            <a:r>
              <a:rPr lang="en-US" sz="1517" dirty="0"/>
              <a:t> </a:t>
            </a:r>
            <a:r>
              <a:rPr lang="en-US" sz="1517" dirty="0" err="1"/>
              <a:t>pengembangan</a:t>
            </a:r>
            <a:r>
              <a:rPr lang="en-US" sz="1517" dirty="0"/>
              <a:t> </a:t>
            </a:r>
            <a:r>
              <a:rPr lang="en-US" sz="1517" dirty="0" err="1"/>
              <a:t>pogram</a:t>
            </a:r>
            <a:r>
              <a:rPr lang="en-US" sz="1517" dirty="0"/>
              <a:t> audit </a:t>
            </a:r>
            <a:r>
              <a:rPr lang="en-US" sz="1517" dirty="0" err="1"/>
              <a:t>atau</a:t>
            </a:r>
            <a:r>
              <a:rPr lang="en-US" sz="1517" dirty="0"/>
              <a:t> </a:t>
            </a:r>
            <a:r>
              <a:rPr lang="en-US" sz="1517" dirty="0" err="1"/>
              <a:t>pelaksanaan</a:t>
            </a:r>
            <a:r>
              <a:rPr lang="en-US" sz="1517" dirty="0"/>
              <a:t> audit</a:t>
            </a:r>
          </a:p>
          <a:p>
            <a:pPr marL="866748" lvl="1" indent="-371464">
              <a:buFont typeface="+mj-lt"/>
              <a:buAutoNum type="alphaLcParenR"/>
            </a:pPr>
            <a:r>
              <a:rPr lang="en-US" sz="1517" dirty="0" err="1"/>
              <a:t>Pemilihan</a:t>
            </a:r>
            <a:r>
              <a:rPr lang="en-US" sz="1517" dirty="0"/>
              <a:t> team audit, </a:t>
            </a:r>
            <a:r>
              <a:rPr lang="en-US" sz="1517" dirty="0" err="1"/>
              <a:t>ketidakcukupan</a:t>
            </a:r>
            <a:r>
              <a:rPr lang="en-US" sz="1517" dirty="0"/>
              <a:t> </a:t>
            </a:r>
            <a:r>
              <a:rPr lang="en-US" sz="1517" dirty="0" err="1"/>
              <a:t>kompetensi</a:t>
            </a:r>
            <a:r>
              <a:rPr lang="en-US" sz="1517" dirty="0"/>
              <a:t> </a:t>
            </a:r>
          </a:p>
          <a:p>
            <a:pPr marL="866748" lvl="1" indent="-371464">
              <a:buFont typeface="+mj-lt"/>
              <a:buAutoNum type="alphaLcParenR"/>
            </a:pPr>
            <a:r>
              <a:rPr lang="en-US" sz="1517" dirty="0" err="1"/>
              <a:t>Komunikasi</a:t>
            </a:r>
            <a:r>
              <a:rPr lang="en-US" sz="1517" dirty="0"/>
              <a:t>, </a:t>
            </a:r>
            <a:r>
              <a:rPr lang="en-US" sz="1517" dirty="0" err="1"/>
              <a:t>ketidakefektifan</a:t>
            </a:r>
            <a:r>
              <a:rPr lang="en-US" sz="1517" dirty="0"/>
              <a:t> </a:t>
            </a:r>
            <a:r>
              <a:rPr lang="en-US" sz="1517" dirty="0" err="1"/>
              <a:t>komunikasi</a:t>
            </a:r>
            <a:r>
              <a:rPr lang="en-US" sz="1517" dirty="0"/>
              <a:t> proses </a:t>
            </a:r>
            <a:r>
              <a:rPr lang="en-US" sz="1517" dirty="0" err="1"/>
              <a:t>komunikasi</a:t>
            </a:r>
            <a:endParaRPr lang="en-US" sz="1517" dirty="0"/>
          </a:p>
          <a:p>
            <a:pPr marL="866748" lvl="1" indent="-371464">
              <a:buFont typeface="+mj-lt"/>
              <a:buAutoNum type="alphaLcParenR"/>
            </a:pPr>
            <a:r>
              <a:rPr lang="en-US" sz="1517" dirty="0" err="1"/>
              <a:t>Pelaksanaan</a:t>
            </a:r>
            <a:r>
              <a:rPr lang="en-US" sz="1517" dirty="0"/>
              <a:t>, </a:t>
            </a:r>
            <a:r>
              <a:rPr lang="en-US" sz="1517" dirty="0" err="1"/>
              <a:t>ketidakefektifan</a:t>
            </a:r>
            <a:r>
              <a:rPr lang="en-US" sz="1517" dirty="0"/>
              <a:t> </a:t>
            </a:r>
            <a:r>
              <a:rPr lang="en-US" sz="1517" dirty="0" err="1"/>
              <a:t>koordinasi</a:t>
            </a:r>
            <a:r>
              <a:rPr lang="en-US" sz="1517" dirty="0"/>
              <a:t> </a:t>
            </a:r>
            <a:r>
              <a:rPr lang="en-US" sz="1517" dirty="0" err="1"/>
              <a:t>didalam</a:t>
            </a:r>
            <a:r>
              <a:rPr lang="en-US" sz="1517" dirty="0"/>
              <a:t> program audit, </a:t>
            </a:r>
            <a:r>
              <a:rPr lang="en-US" sz="1517" dirty="0" err="1"/>
              <a:t>kerahasiaan</a:t>
            </a:r>
            <a:endParaRPr lang="en-US" sz="1517" dirty="0"/>
          </a:p>
          <a:p>
            <a:pPr marL="866748" lvl="1" indent="-371464">
              <a:buFont typeface="+mj-lt"/>
              <a:buAutoNum type="alphaLcParenR"/>
            </a:pPr>
            <a:r>
              <a:rPr lang="en-US" sz="1517" dirty="0" err="1"/>
              <a:t>Pengendalian</a:t>
            </a:r>
            <a:r>
              <a:rPr lang="en-US" sz="1517" dirty="0"/>
              <a:t> </a:t>
            </a:r>
            <a:r>
              <a:rPr lang="en-US" sz="1517" dirty="0" err="1"/>
              <a:t>informasi</a:t>
            </a:r>
            <a:r>
              <a:rPr lang="en-US" sz="1517" dirty="0"/>
              <a:t> yang </a:t>
            </a:r>
            <a:r>
              <a:rPr lang="en-US" sz="1517" dirty="0" err="1"/>
              <a:t>terdokumentasi</a:t>
            </a:r>
            <a:r>
              <a:rPr lang="en-US" sz="1517" dirty="0"/>
              <a:t> (documented information), </a:t>
            </a:r>
            <a:r>
              <a:rPr lang="en-US" sz="1517" dirty="0" err="1"/>
              <a:t>kegagalan</a:t>
            </a:r>
            <a:r>
              <a:rPr lang="en-US" sz="1517" dirty="0"/>
              <a:t> </a:t>
            </a:r>
            <a:r>
              <a:rPr lang="en-US" sz="1517" dirty="0" err="1"/>
              <a:t>dalam</a:t>
            </a:r>
            <a:r>
              <a:rPr lang="en-US" sz="1517" dirty="0"/>
              <a:t> </a:t>
            </a:r>
            <a:r>
              <a:rPr lang="en-US" sz="1517" dirty="0" err="1"/>
              <a:t>memproteksi</a:t>
            </a:r>
            <a:r>
              <a:rPr lang="en-US" sz="1517" dirty="0"/>
              <a:t> </a:t>
            </a:r>
            <a:r>
              <a:rPr lang="en-US" sz="1517" dirty="0" err="1"/>
              <a:t>catatan</a:t>
            </a:r>
            <a:r>
              <a:rPr lang="en-US" sz="1517" dirty="0"/>
              <a:t> audit</a:t>
            </a:r>
          </a:p>
          <a:p>
            <a:pPr marL="866748" lvl="1" indent="-371464">
              <a:buFont typeface="+mj-lt"/>
              <a:buAutoNum type="alphaLcParenR"/>
            </a:pPr>
            <a:r>
              <a:rPr lang="en-US" sz="1517" dirty="0" err="1"/>
              <a:t>Memantau</a:t>
            </a:r>
            <a:r>
              <a:rPr lang="en-US" sz="1517" dirty="0"/>
              <a:t>, </a:t>
            </a:r>
            <a:r>
              <a:rPr lang="en-US" sz="1517" dirty="0" err="1"/>
              <a:t>mereview</a:t>
            </a:r>
            <a:r>
              <a:rPr lang="en-US" sz="1517" dirty="0"/>
              <a:t>, </a:t>
            </a:r>
            <a:r>
              <a:rPr lang="en-US" sz="1517" dirty="0" err="1"/>
              <a:t>dan</a:t>
            </a:r>
            <a:r>
              <a:rPr lang="en-US" sz="1517" dirty="0"/>
              <a:t> </a:t>
            </a:r>
            <a:r>
              <a:rPr lang="en-US" sz="1517" dirty="0" err="1"/>
              <a:t>peningkatan</a:t>
            </a:r>
            <a:r>
              <a:rPr lang="en-US" sz="1517" dirty="0"/>
              <a:t> program audit, </a:t>
            </a:r>
          </a:p>
          <a:p>
            <a:pPr marL="866748" lvl="1" indent="-371464">
              <a:buFont typeface="+mj-lt"/>
              <a:buAutoNum type="alphaLcParenR"/>
            </a:pPr>
            <a:r>
              <a:rPr lang="en-US" sz="1517" dirty="0" err="1"/>
              <a:t>Ketersediaan</a:t>
            </a:r>
            <a:r>
              <a:rPr lang="en-US" sz="1517" dirty="0"/>
              <a:t> </a:t>
            </a:r>
            <a:r>
              <a:rPr lang="en-US" sz="1517" dirty="0" err="1"/>
              <a:t>dan</a:t>
            </a:r>
            <a:r>
              <a:rPr lang="en-US" sz="1517" dirty="0"/>
              <a:t> </a:t>
            </a:r>
            <a:r>
              <a:rPr lang="en-US" sz="1517" dirty="0" err="1"/>
              <a:t>kerjasama</a:t>
            </a:r>
            <a:r>
              <a:rPr lang="en-US" sz="1517" dirty="0"/>
              <a:t> auditee, </a:t>
            </a:r>
            <a:r>
              <a:rPr lang="en-US" sz="1517" dirty="0" err="1"/>
              <a:t>ketersediaan</a:t>
            </a:r>
            <a:r>
              <a:rPr lang="en-US" sz="1517" dirty="0"/>
              <a:t> </a:t>
            </a:r>
            <a:r>
              <a:rPr lang="en-US" sz="1517" dirty="0" err="1"/>
              <a:t>bukti</a:t>
            </a:r>
            <a:r>
              <a:rPr lang="en-US" sz="1517" dirty="0"/>
              <a:t> </a:t>
            </a:r>
            <a:r>
              <a:rPr lang="en-US" sz="1517" dirty="0" err="1"/>
              <a:t>untuk</a:t>
            </a:r>
            <a:r>
              <a:rPr lang="en-US" sz="1517" dirty="0"/>
              <a:t> </a:t>
            </a:r>
            <a:r>
              <a:rPr lang="en-US" sz="1517" dirty="0" err="1"/>
              <a:t>diperiksa</a:t>
            </a:r>
            <a:endParaRPr lang="en-US" sz="1517" dirty="0"/>
          </a:p>
          <a:p>
            <a:pPr marL="866748" lvl="1" indent="-371464">
              <a:buFont typeface="+mj-lt"/>
              <a:buAutoNum type="alphaLcParenR"/>
            </a:pPr>
            <a:endParaRPr lang="en-US" sz="1517" dirty="0"/>
          </a:p>
          <a:p>
            <a:pPr marL="433374">
              <a:buFont typeface="+mj-lt"/>
              <a:buAutoNum type="arabicPeriod"/>
            </a:pPr>
            <a:r>
              <a:rPr lang="en-US" sz="1950" dirty="0" err="1"/>
              <a:t>Kesempatan</a:t>
            </a:r>
            <a:r>
              <a:rPr lang="en-US" sz="1950" dirty="0"/>
              <a:t> </a:t>
            </a:r>
            <a:r>
              <a:rPr lang="en-US" sz="1950" dirty="0" err="1"/>
              <a:t>untuk</a:t>
            </a:r>
            <a:r>
              <a:rPr lang="en-US" sz="1950" dirty="0"/>
              <a:t> </a:t>
            </a:r>
            <a:r>
              <a:rPr lang="en-US" sz="1950" dirty="0" err="1"/>
              <a:t>meningkatkan</a:t>
            </a:r>
            <a:r>
              <a:rPr lang="en-US" sz="1950" dirty="0"/>
              <a:t> program audit  </a:t>
            </a:r>
          </a:p>
          <a:p>
            <a:pPr marL="928659" lvl="1" indent="-371464">
              <a:buFont typeface="+mj-lt"/>
              <a:buAutoNum type="alphaLcParenR"/>
            </a:pPr>
            <a:r>
              <a:rPr lang="en-US" sz="1517" dirty="0" err="1"/>
              <a:t>Pelaksanaan</a:t>
            </a:r>
            <a:r>
              <a:rPr lang="en-US" sz="1517" dirty="0"/>
              <a:t> multiple audit</a:t>
            </a:r>
          </a:p>
          <a:p>
            <a:pPr marL="928659" lvl="1" indent="-371464">
              <a:buFont typeface="+mj-lt"/>
              <a:buAutoNum type="alphaLcParenR"/>
            </a:pPr>
            <a:r>
              <a:rPr lang="en-US" sz="1517" dirty="0" err="1"/>
              <a:t>Minimalisasi</a:t>
            </a:r>
            <a:r>
              <a:rPr lang="en-US" sz="1517" dirty="0"/>
              <a:t> </a:t>
            </a:r>
            <a:r>
              <a:rPr lang="en-US" sz="1517" dirty="0" err="1"/>
              <a:t>waktu</a:t>
            </a:r>
            <a:r>
              <a:rPr lang="en-US" sz="1517" dirty="0"/>
              <a:t> </a:t>
            </a:r>
            <a:r>
              <a:rPr lang="en-US" sz="1517" dirty="0" err="1"/>
              <a:t>dan</a:t>
            </a:r>
            <a:r>
              <a:rPr lang="en-US" sz="1517" dirty="0"/>
              <a:t> </a:t>
            </a:r>
            <a:r>
              <a:rPr lang="en-US" sz="1517" dirty="0" err="1"/>
              <a:t>perjalanan</a:t>
            </a:r>
            <a:endParaRPr lang="en-US" sz="1517" dirty="0"/>
          </a:p>
          <a:p>
            <a:pPr marL="928659" lvl="1" indent="-371464">
              <a:buFont typeface="+mj-lt"/>
              <a:buAutoNum type="alphaLcParenR"/>
            </a:pPr>
            <a:r>
              <a:rPr lang="en-US" sz="1517" dirty="0" err="1"/>
              <a:t>Penyesuaian</a:t>
            </a:r>
            <a:r>
              <a:rPr lang="en-US" sz="1517" dirty="0"/>
              <a:t> level </a:t>
            </a:r>
            <a:r>
              <a:rPr lang="en-US" sz="1517" dirty="0" err="1"/>
              <a:t>kompetensi</a:t>
            </a:r>
            <a:r>
              <a:rPr lang="en-US" sz="1517" dirty="0"/>
              <a:t> team audit </a:t>
            </a:r>
            <a:r>
              <a:rPr lang="en-US" sz="1517" dirty="0" err="1"/>
              <a:t>sesuai</a:t>
            </a:r>
            <a:r>
              <a:rPr lang="en-US" sz="1517" dirty="0"/>
              <a:t> level </a:t>
            </a:r>
            <a:r>
              <a:rPr lang="en-US" sz="1517" dirty="0" err="1"/>
              <a:t>sasaran</a:t>
            </a:r>
            <a:r>
              <a:rPr lang="en-US" sz="1517" dirty="0"/>
              <a:t> </a:t>
            </a:r>
            <a:r>
              <a:rPr lang="en-US" sz="1517" dirty="0" err="1"/>
              <a:t>dari</a:t>
            </a:r>
            <a:r>
              <a:rPr lang="en-US" sz="1517" dirty="0"/>
              <a:t> audit</a:t>
            </a:r>
          </a:p>
          <a:p>
            <a:pPr marL="928659" lvl="1" indent="-371464">
              <a:buFont typeface="+mj-lt"/>
              <a:buAutoNum type="alphaLcParenR"/>
            </a:pPr>
            <a:r>
              <a:rPr lang="en-US" sz="1517" dirty="0" err="1"/>
              <a:t>Penyesuaian</a:t>
            </a:r>
            <a:r>
              <a:rPr lang="en-US" sz="1517" dirty="0"/>
              <a:t> </a:t>
            </a:r>
            <a:r>
              <a:rPr lang="en-US" sz="1517" dirty="0" err="1"/>
              <a:t>tanggal</a:t>
            </a:r>
            <a:r>
              <a:rPr lang="en-US" sz="1517" dirty="0"/>
              <a:t> audit </a:t>
            </a:r>
            <a:r>
              <a:rPr lang="en-US" sz="1517" dirty="0" err="1"/>
              <a:t>dengan</a:t>
            </a:r>
            <a:r>
              <a:rPr lang="en-US" sz="1517" dirty="0"/>
              <a:t> </a:t>
            </a:r>
            <a:r>
              <a:rPr lang="en-US" sz="1517" dirty="0" err="1"/>
              <a:t>keberadaan</a:t>
            </a:r>
            <a:r>
              <a:rPr lang="en-US" sz="1517" dirty="0"/>
              <a:t> staff </a:t>
            </a:r>
            <a:r>
              <a:rPr lang="en-US" sz="1517" dirty="0" err="1"/>
              <a:t>kunci</a:t>
            </a:r>
            <a:r>
              <a:rPr lang="en-US" sz="1517" dirty="0"/>
              <a:t> auditee</a:t>
            </a:r>
          </a:p>
          <a:p>
            <a:pPr marL="928659" lvl="1" indent="-371464">
              <a:buFont typeface="+mj-lt"/>
              <a:buAutoNum type="alphaLcParenR"/>
            </a:pPr>
            <a:endParaRPr lang="en-US" sz="1517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10CA36-C831-4C4A-A756-2B2DD8C01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D0B267D-57CC-894C-A6F5-C71359D64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8" y="132904"/>
            <a:ext cx="8543925" cy="119371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normAutofit/>
          </a:bodyPr>
          <a:lstStyle/>
          <a:p>
            <a:pPr algn="ctr"/>
            <a:r>
              <a:rPr lang="en-US" sz="2600" dirty="0"/>
              <a:t>5.3 </a:t>
            </a:r>
            <a:r>
              <a:rPr lang="en-US" sz="2600" dirty="0" err="1"/>
              <a:t>Menetapkan</a:t>
            </a:r>
            <a:r>
              <a:rPr lang="en-US" sz="2600" dirty="0"/>
              <a:t> dan </a:t>
            </a:r>
            <a:r>
              <a:rPr lang="en-US" sz="2600" dirty="0" err="1"/>
              <a:t>Mengevaluasi</a:t>
            </a:r>
            <a:r>
              <a:rPr lang="en-US" sz="2600" dirty="0"/>
              <a:t> </a:t>
            </a:r>
            <a:r>
              <a:rPr lang="en-US" sz="2600" dirty="0" err="1"/>
              <a:t>Risiko</a:t>
            </a:r>
            <a:r>
              <a:rPr lang="en-US" sz="2600" dirty="0"/>
              <a:t> dan </a:t>
            </a:r>
            <a:r>
              <a:rPr lang="en-US" sz="2600" dirty="0" err="1"/>
              <a:t>Peluang</a:t>
            </a:r>
            <a:r>
              <a:rPr lang="en-US" sz="2600" dirty="0"/>
              <a:t> </a:t>
            </a:r>
            <a:br>
              <a:rPr lang="en-US" sz="2600" dirty="0"/>
            </a:br>
            <a:r>
              <a:rPr lang="en-US" sz="2600" dirty="0" err="1"/>
              <a:t>dari</a:t>
            </a:r>
            <a:r>
              <a:rPr lang="en-US" sz="2600" dirty="0"/>
              <a:t> Program Audit </a:t>
            </a:r>
            <a:r>
              <a:rPr lang="en-US" sz="2600" u="sng" dirty="0">
                <a:solidFill>
                  <a:srgbClr val="FF0000"/>
                </a:solidFill>
              </a:rPr>
              <a:t>(NEW, ISO 19011:2018)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1BA5B4-06F5-4BA0-9270-A8827D204D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Audit integrasi ISO 9001 &amp; ISO 45001 1/rev 00© Copyright Sentral Sistem, Juni 2019</a:t>
            </a:r>
          </a:p>
        </p:txBody>
      </p:sp>
    </p:spTree>
    <p:extLst>
      <p:ext uri="{BB962C8B-B14F-4D97-AF65-F5344CB8AC3E}">
        <p14:creationId xmlns:p14="http://schemas.microsoft.com/office/powerpoint/2010/main" val="115351190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1A277A-EF8A-9F46-9285-031A5B4E05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0" y="1447800"/>
            <a:ext cx="8915400" cy="515249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950" dirty="0" err="1"/>
              <a:t>Mengadopsi</a:t>
            </a:r>
            <a:r>
              <a:rPr lang="en-US" sz="1950" dirty="0"/>
              <a:t> </a:t>
            </a:r>
            <a:r>
              <a:rPr lang="en-US" sz="1950" dirty="0" err="1"/>
              <a:t>pendekatan</a:t>
            </a:r>
            <a:r>
              <a:rPr lang="en-US" sz="1950" dirty="0"/>
              <a:t> </a:t>
            </a:r>
            <a:r>
              <a:rPr lang="en-US" sz="1950" dirty="0" err="1"/>
              <a:t>berdasarkan</a:t>
            </a:r>
            <a:r>
              <a:rPr lang="en-US" sz="1950" dirty="0"/>
              <a:t> </a:t>
            </a:r>
            <a:r>
              <a:rPr lang="en-US" sz="1950" dirty="0" err="1"/>
              <a:t>Risiko</a:t>
            </a:r>
            <a:r>
              <a:rPr lang="en-US" sz="1950" dirty="0"/>
              <a:t> </a:t>
            </a:r>
            <a:r>
              <a:rPr lang="en-US" sz="1950" dirty="0" err="1"/>
              <a:t>berdasarkan</a:t>
            </a:r>
            <a:r>
              <a:rPr lang="en-US" sz="1950" dirty="0"/>
              <a:t> </a:t>
            </a:r>
            <a:r>
              <a:rPr lang="en-US" sz="1950" dirty="0" err="1"/>
              <a:t>informasi</a:t>
            </a:r>
            <a:r>
              <a:rPr lang="en-US" sz="1950" dirty="0"/>
              <a:t> </a:t>
            </a:r>
            <a:r>
              <a:rPr lang="en-US" sz="1950" dirty="0" err="1"/>
              <a:t>dari</a:t>
            </a:r>
            <a:r>
              <a:rPr lang="en-US" sz="1950" dirty="0"/>
              <a:t> program audit </a:t>
            </a:r>
            <a:r>
              <a:rPr lang="en-US" sz="1950" dirty="0" err="1"/>
              <a:t>dan</a:t>
            </a:r>
            <a:r>
              <a:rPr lang="en-US" sz="1950" dirty="0"/>
              <a:t> </a:t>
            </a:r>
            <a:r>
              <a:rPr lang="en-US" sz="1950" dirty="0" err="1"/>
              <a:t>dokumen</a:t>
            </a:r>
            <a:r>
              <a:rPr lang="en-US" sz="1950" dirty="0"/>
              <a:t> yang </a:t>
            </a:r>
            <a:r>
              <a:rPr lang="en-US" sz="1950" dirty="0" err="1"/>
              <a:t>diberikan</a:t>
            </a:r>
            <a:r>
              <a:rPr lang="en-US" sz="1950" dirty="0"/>
              <a:t> </a:t>
            </a:r>
            <a:r>
              <a:rPr lang="en-US" sz="1950" dirty="0" err="1"/>
              <a:t>dari</a:t>
            </a:r>
            <a:r>
              <a:rPr lang="en-US" sz="1950" dirty="0"/>
              <a:t> auditee</a:t>
            </a:r>
          </a:p>
          <a:p>
            <a:pPr marL="0" indent="0">
              <a:buNone/>
            </a:pPr>
            <a:endParaRPr lang="en-US" sz="1950" dirty="0"/>
          </a:p>
          <a:p>
            <a:pPr marL="0" indent="0">
              <a:buNone/>
            </a:pPr>
            <a:r>
              <a:rPr lang="en-US" sz="1950" dirty="0" err="1"/>
              <a:t>Perencanaan</a:t>
            </a:r>
            <a:r>
              <a:rPr lang="en-US" sz="1950" dirty="0"/>
              <a:t> audit </a:t>
            </a:r>
            <a:r>
              <a:rPr lang="en-US" sz="1950" dirty="0" err="1"/>
              <a:t>harus</a:t>
            </a:r>
            <a:r>
              <a:rPr lang="en-US" sz="1950" dirty="0"/>
              <a:t> </a:t>
            </a:r>
            <a:r>
              <a:rPr lang="en-US" sz="1950" dirty="0" err="1"/>
              <a:t>mempertimbangkan</a:t>
            </a:r>
            <a:r>
              <a:rPr lang="en-US" sz="1950" dirty="0"/>
              <a:t> </a:t>
            </a:r>
            <a:r>
              <a:rPr lang="en-US" sz="1950" dirty="0" err="1"/>
              <a:t>Risiko</a:t>
            </a:r>
            <a:r>
              <a:rPr lang="en-US" sz="1950" dirty="0"/>
              <a:t> </a:t>
            </a:r>
            <a:r>
              <a:rPr lang="en-US" sz="1950" dirty="0" err="1"/>
              <a:t>dari</a:t>
            </a:r>
            <a:r>
              <a:rPr lang="en-US" sz="1950" dirty="0"/>
              <a:t> </a:t>
            </a:r>
            <a:r>
              <a:rPr lang="en-US" sz="1950" dirty="0" err="1"/>
              <a:t>kegiatan</a:t>
            </a:r>
            <a:r>
              <a:rPr lang="en-US" sz="1950" dirty="0"/>
              <a:t> audit </a:t>
            </a:r>
            <a:r>
              <a:rPr lang="en-US" sz="1950" dirty="0" err="1"/>
              <a:t>terhadap</a:t>
            </a:r>
            <a:r>
              <a:rPr lang="en-US" sz="1950" dirty="0"/>
              <a:t> proses </a:t>
            </a:r>
            <a:r>
              <a:rPr lang="en-US" sz="1950" dirty="0" err="1"/>
              <a:t>dari</a:t>
            </a:r>
            <a:r>
              <a:rPr lang="en-US" sz="1950" dirty="0"/>
              <a:t> auditee, </a:t>
            </a:r>
            <a:r>
              <a:rPr lang="en-US" sz="1950" dirty="0" err="1"/>
              <a:t>dan</a:t>
            </a:r>
            <a:r>
              <a:rPr lang="en-US" sz="1950" dirty="0"/>
              <a:t> </a:t>
            </a:r>
            <a:r>
              <a:rPr lang="en-US" sz="1950" dirty="0" err="1"/>
              <a:t>menetapkan</a:t>
            </a:r>
            <a:r>
              <a:rPr lang="en-US" sz="1950" dirty="0"/>
              <a:t> </a:t>
            </a:r>
            <a:r>
              <a:rPr lang="en-US" sz="1950" dirty="0" err="1"/>
              <a:t>persetujuan</a:t>
            </a:r>
            <a:r>
              <a:rPr lang="en-US" sz="1950" dirty="0"/>
              <a:t> </a:t>
            </a:r>
            <a:r>
              <a:rPr lang="en-US" sz="1950" dirty="0" err="1"/>
              <a:t>klien</a:t>
            </a:r>
            <a:r>
              <a:rPr lang="en-US" sz="1950" dirty="0"/>
              <a:t> audit, team audit </a:t>
            </a:r>
            <a:r>
              <a:rPr lang="en-US" sz="1950" dirty="0" err="1"/>
              <a:t>dan</a:t>
            </a:r>
            <a:r>
              <a:rPr lang="en-US" sz="1950" dirty="0"/>
              <a:t> auditee </a:t>
            </a:r>
            <a:r>
              <a:rPr lang="en-US" sz="1950" dirty="0" err="1"/>
              <a:t>terkait</a:t>
            </a:r>
            <a:r>
              <a:rPr lang="en-US" sz="1950" dirty="0"/>
              <a:t> </a:t>
            </a:r>
            <a:r>
              <a:rPr lang="en-US" sz="1950" dirty="0" err="1"/>
              <a:t>dengan</a:t>
            </a:r>
            <a:r>
              <a:rPr lang="en-US" sz="1950" dirty="0"/>
              <a:t> </a:t>
            </a:r>
            <a:r>
              <a:rPr lang="en-US" sz="1950" dirty="0" err="1"/>
              <a:t>pelaksanaan</a:t>
            </a:r>
            <a:r>
              <a:rPr lang="en-US" sz="1950" dirty="0"/>
              <a:t> audit </a:t>
            </a:r>
          </a:p>
          <a:p>
            <a:pPr>
              <a:buFont typeface="+mj-lt"/>
              <a:buAutoNum type="arabicPeriod"/>
            </a:pPr>
            <a:r>
              <a:rPr lang="en-US" sz="1950" dirty="0" err="1"/>
              <a:t>Risiko</a:t>
            </a:r>
            <a:r>
              <a:rPr lang="en-US" sz="1950" dirty="0"/>
              <a:t> </a:t>
            </a:r>
            <a:r>
              <a:rPr lang="en-US" sz="1950" dirty="0" err="1"/>
              <a:t>terhadap</a:t>
            </a:r>
            <a:r>
              <a:rPr lang="en-US" sz="1950" dirty="0"/>
              <a:t> </a:t>
            </a:r>
            <a:r>
              <a:rPr lang="en-US" sz="1950" dirty="0" err="1"/>
              <a:t>pencapaian</a:t>
            </a:r>
            <a:r>
              <a:rPr lang="en-US" sz="1950" dirty="0"/>
              <a:t> </a:t>
            </a:r>
            <a:r>
              <a:rPr lang="en-US" sz="1950" dirty="0" err="1"/>
              <a:t>sasaran</a:t>
            </a:r>
            <a:r>
              <a:rPr lang="en-US" sz="1950" dirty="0"/>
              <a:t> audit </a:t>
            </a:r>
            <a:r>
              <a:rPr lang="en-US" sz="1950" dirty="0" err="1"/>
              <a:t>akibat</a:t>
            </a:r>
            <a:r>
              <a:rPr lang="en-US" sz="1950" dirty="0"/>
              <a:t> </a:t>
            </a:r>
            <a:r>
              <a:rPr lang="en-US" sz="1950" dirty="0" err="1"/>
              <a:t>dari</a:t>
            </a:r>
            <a:r>
              <a:rPr lang="en-US" sz="1950" dirty="0"/>
              <a:t> </a:t>
            </a:r>
            <a:r>
              <a:rPr lang="en-US" sz="1950" dirty="0" err="1"/>
              <a:t>perencanaan</a:t>
            </a:r>
            <a:r>
              <a:rPr lang="en-US" sz="1950" dirty="0"/>
              <a:t> yang </a:t>
            </a:r>
            <a:r>
              <a:rPr lang="en-US" sz="1950" dirty="0" err="1"/>
              <a:t>tidak</a:t>
            </a:r>
            <a:r>
              <a:rPr lang="en-US" sz="1950" dirty="0"/>
              <a:t> </a:t>
            </a:r>
            <a:r>
              <a:rPr lang="en-US" sz="1950" dirty="0" err="1"/>
              <a:t>efektif</a:t>
            </a:r>
            <a:endParaRPr lang="en-US" sz="1950" dirty="0"/>
          </a:p>
          <a:p>
            <a:pPr>
              <a:buFont typeface="+mj-lt"/>
              <a:buAutoNum type="arabicPeriod"/>
            </a:pPr>
            <a:r>
              <a:rPr lang="en-US" sz="1950" dirty="0" err="1"/>
              <a:t>Risiko</a:t>
            </a:r>
            <a:r>
              <a:rPr lang="en-US" sz="1950" dirty="0"/>
              <a:t> </a:t>
            </a:r>
            <a:r>
              <a:rPr lang="en-US" sz="1950" dirty="0" err="1"/>
              <a:t>kepada</a:t>
            </a:r>
            <a:r>
              <a:rPr lang="en-US" sz="1950" dirty="0"/>
              <a:t> auditee yang </a:t>
            </a:r>
            <a:r>
              <a:rPr lang="en-US" sz="1950" dirty="0" err="1"/>
              <a:t>terjadi</a:t>
            </a:r>
            <a:r>
              <a:rPr lang="en-US" sz="1950" dirty="0"/>
              <a:t> </a:t>
            </a:r>
            <a:r>
              <a:rPr lang="en-US" sz="1950" dirty="0" err="1"/>
              <a:t>selama</a:t>
            </a:r>
            <a:r>
              <a:rPr lang="en-US" sz="1950" dirty="0"/>
              <a:t> </a:t>
            </a:r>
            <a:r>
              <a:rPr lang="en-US" sz="1950" dirty="0" err="1"/>
              <a:t>pelaksanaan</a:t>
            </a:r>
            <a:r>
              <a:rPr lang="en-US" sz="1950" dirty="0"/>
              <a:t> audit </a:t>
            </a:r>
          </a:p>
          <a:p>
            <a:pPr marL="386942" lvl="1" indent="0">
              <a:buNone/>
            </a:pPr>
            <a:r>
              <a:rPr lang="en-US" sz="1733" dirty="0" err="1"/>
              <a:t>Risiko</a:t>
            </a:r>
            <a:r>
              <a:rPr lang="en-US" sz="1733" dirty="0"/>
              <a:t> </a:t>
            </a:r>
            <a:r>
              <a:rPr lang="en-US" sz="1733" dirty="0" err="1"/>
              <a:t>bisa</a:t>
            </a:r>
            <a:r>
              <a:rPr lang="en-US" sz="1733" dirty="0"/>
              <a:t> </a:t>
            </a:r>
            <a:r>
              <a:rPr lang="en-US" sz="1733" dirty="0" err="1"/>
              <a:t>terjadi</a:t>
            </a:r>
            <a:r>
              <a:rPr lang="en-US" sz="1733" dirty="0"/>
              <a:t> </a:t>
            </a:r>
            <a:r>
              <a:rPr lang="en-US" sz="1733" dirty="0" err="1"/>
              <a:t>sebagai</a:t>
            </a:r>
            <a:r>
              <a:rPr lang="en-US" sz="1733" dirty="0"/>
              <a:t> </a:t>
            </a:r>
            <a:r>
              <a:rPr lang="en-US" sz="1733" dirty="0" err="1"/>
              <a:t>akibat</a:t>
            </a:r>
            <a:r>
              <a:rPr lang="en-US" sz="1733" dirty="0"/>
              <a:t> </a:t>
            </a:r>
            <a:r>
              <a:rPr lang="en-US" sz="1733" dirty="0" err="1"/>
              <a:t>dari</a:t>
            </a:r>
            <a:r>
              <a:rPr lang="en-US" sz="1733" dirty="0"/>
              <a:t> </a:t>
            </a:r>
            <a:r>
              <a:rPr lang="en-US" sz="1733" dirty="0" err="1"/>
              <a:t>kehadiran</a:t>
            </a:r>
            <a:r>
              <a:rPr lang="en-US" sz="1733" dirty="0"/>
              <a:t> team audit yang </a:t>
            </a:r>
            <a:r>
              <a:rPr lang="en-US" sz="1733" dirty="0" err="1"/>
              <a:t>mempengaruhi</a:t>
            </a:r>
            <a:r>
              <a:rPr lang="en-US" sz="1733" dirty="0"/>
              <a:t> </a:t>
            </a:r>
            <a:r>
              <a:rPr lang="en-US" sz="1733" dirty="0" err="1"/>
              <a:t>pengaturan</a:t>
            </a:r>
            <a:r>
              <a:rPr lang="en-US" sz="1733" dirty="0"/>
              <a:t> di QHSE </a:t>
            </a:r>
            <a:r>
              <a:rPr lang="en-US" sz="1733" dirty="0" err="1"/>
              <a:t>dan</a:t>
            </a:r>
            <a:r>
              <a:rPr lang="en-US" sz="1733" dirty="0"/>
              <a:t> </a:t>
            </a:r>
            <a:r>
              <a:rPr lang="en-US" sz="1733" dirty="0" err="1"/>
              <a:t>terhadap</a:t>
            </a:r>
            <a:r>
              <a:rPr lang="en-US" sz="1733" dirty="0"/>
              <a:t> </a:t>
            </a:r>
            <a:r>
              <a:rPr lang="en-US" sz="1733" dirty="0" err="1"/>
              <a:t>produk</a:t>
            </a:r>
            <a:r>
              <a:rPr lang="en-US" sz="1733" dirty="0"/>
              <a:t>, </a:t>
            </a:r>
            <a:r>
              <a:rPr lang="en-US" sz="1733" dirty="0" err="1"/>
              <a:t>jasa</a:t>
            </a:r>
            <a:r>
              <a:rPr lang="en-US" sz="1733" dirty="0"/>
              <a:t>, personal </a:t>
            </a:r>
            <a:r>
              <a:rPr lang="en-US" sz="1733" dirty="0" err="1"/>
              <a:t>atau</a:t>
            </a:r>
            <a:r>
              <a:rPr lang="en-US" sz="1733" dirty="0"/>
              <a:t> </a:t>
            </a:r>
            <a:r>
              <a:rPr lang="en-US" sz="1733" dirty="0" err="1"/>
              <a:t>infrastruktur</a:t>
            </a:r>
            <a:r>
              <a:rPr lang="en-US" sz="1733" dirty="0"/>
              <a:t> (</a:t>
            </a:r>
            <a:r>
              <a:rPr lang="en-US" sz="1733" dirty="0" err="1"/>
              <a:t>misalnya</a:t>
            </a:r>
            <a:r>
              <a:rPr lang="en-US" sz="1733" dirty="0"/>
              <a:t> </a:t>
            </a:r>
            <a:r>
              <a:rPr lang="en-US" sz="1733" dirty="0" err="1"/>
              <a:t>kontaminasi</a:t>
            </a:r>
            <a:r>
              <a:rPr lang="en-US" sz="1733" dirty="0"/>
              <a:t> di clean room)</a:t>
            </a:r>
          </a:p>
          <a:p>
            <a:pPr marL="0" indent="0">
              <a:buNone/>
            </a:pPr>
            <a:endParaRPr lang="en-US" sz="1733" dirty="0"/>
          </a:p>
          <a:p>
            <a:pPr marL="928659" lvl="1" indent="-371464">
              <a:buFont typeface="+mj-lt"/>
              <a:buAutoNum type="alphaLcParenR"/>
            </a:pPr>
            <a:endParaRPr lang="en-US" sz="1517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10CA36-C831-4C4A-A756-2B2DD8C01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D0B267D-57CC-894C-A6F5-C71359D64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8" y="365128"/>
            <a:ext cx="8543925" cy="96149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normAutofit/>
          </a:bodyPr>
          <a:lstStyle/>
          <a:p>
            <a:pPr algn="ctr"/>
            <a:r>
              <a:rPr lang="en-US" sz="2600" dirty="0"/>
              <a:t>6.3.2.1. </a:t>
            </a:r>
            <a:r>
              <a:rPr lang="en-US" sz="2600" dirty="0" err="1"/>
              <a:t>Pendekatan</a:t>
            </a:r>
            <a:r>
              <a:rPr lang="en-US" sz="2600" dirty="0"/>
              <a:t> </a:t>
            </a:r>
            <a:r>
              <a:rPr lang="en-US" sz="2600" dirty="0" err="1"/>
              <a:t>berdasarkan</a:t>
            </a:r>
            <a:r>
              <a:rPr lang="en-US" sz="2600" dirty="0"/>
              <a:t> </a:t>
            </a:r>
            <a:r>
              <a:rPr lang="en-US" sz="2600" dirty="0" err="1"/>
              <a:t>risiko</a:t>
            </a:r>
            <a:r>
              <a:rPr lang="en-US" sz="2600" dirty="0"/>
              <a:t> </a:t>
            </a:r>
            <a:r>
              <a:rPr lang="en-US" sz="2600" dirty="0" err="1"/>
              <a:t>dalam</a:t>
            </a:r>
            <a:r>
              <a:rPr lang="en-US" sz="2600" dirty="0"/>
              <a:t> </a:t>
            </a:r>
            <a:r>
              <a:rPr lang="en-US" sz="2600" dirty="0" err="1"/>
              <a:t>perencanaan</a:t>
            </a:r>
            <a:r>
              <a:rPr lang="en-US" sz="2600" dirty="0"/>
              <a:t> </a:t>
            </a:r>
            <a:r>
              <a:rPr lang="en-US" sz="2600" u="sng" dirty="0">
                <a:solidFill>
                  <a:srgbClr val="FF0000"/>
                </a:solidFill>
              </a:rPr>
              <a:t>(NEW ISO 19011:2018 !!)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F4625FF-0860-460C-8C64-5D7932E0F2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Audit integrasi ISO 9001 &amp; ISO 45001 1/rev 00© Copyright Sentral Sistem, Juni 2019</a:t>
            </a:r>
          </a:p>
        </p:txBody>
      </p:sp>
    </p:spTree>
    <p:extLst>
      <p:ext uri="{BB962C8B-B14F-4D97-AF65-F5344CB8AC3E}">
        <p14:creationId xmlns:p14="http://schemas.microsoft.com/office/powerpoint/2010/main" val="24835953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title"/>
          </p:nvPr>
        </p:nvSpPr>
        <p:spPr>
          <a:xfrm>
            <a:off x="776536" y="214298"/>
            <a:ext cx="7698668" cy="1143000"/>
          </a:xfrm>
          <a:noFill/>
        </p:spPr>
        <p:txBody>
          <a:bodyPr/>
          <a:lstStyle/>
          <a:p>
            <a:pPr eaLnBrk="1" hangingPunct="1">
              <a:buFont typeface="Monotype Sorts" charset="2"/>
              <a:buNone/>
            </a:pPr>
            <a:r>
              <a:rPr lang="en-US" dirty="0" err="1"/>
              <a:t>Jadual</a:t>
            </a:r>
            <a:r>
              <a:rPr lang="en-US" dirty="0"/>
              <a:t> Audit </a:t>
            </a:r>
          </a:p>
        </p:txBody>
      </p:sp>
      <p:sp>
        <p:nvSpPr>
          <p:cNvPr id="624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23910" y="1674836"/>
            <a:ext cx="8427564" cy="4468808"/>
          </a:xfrm>
          <a:noFill/>
        </p:spPr>
        <p:txBody>
          <a:bodyPr>
            <a:normAutofit/>
          </a:bodyPr>
          <a:lstStyle/>
          <a:p>
            <a:pPr marL="0" indent="0" algn="just" eaLnBrk="1" hangingPunct="1">
              <a:lnSpc>
                <a:spcPct val="90000"/>
              </a:lnSpc>
              <a:spcAft>
                <a:spcPct val="50000"/>
              </a:spcAft>
              <a:buFont typeface="Wingdings" pitchFamily="2" charset="2"/>
              <a:buNone/>
            </a:pPr>
            <a:r>
              <a:rPr lang="en-US" sz="2000" dirty="0" err="1"/>
              <a:t>Jadual</a:t>
            </a:r>
            <a:r>
              <a:rPr lang="en-US" sz="2000" dirty="0"/>
              <a:t> Audit </a:t>
            </a:r>
            <a:r>
              <a:rPr lang="en-US" sz="2000" u="sng" dirty="0" err="1">
                <a:solidFill>
                  <a:srgbClr val="FF0000"/>
                </a:solidFill>
              </a:rPr>
              <a:t>berdasarkan</a:t>
            </a:r>
            <a:r>
              <a:rPr lang="en-US" sz="2000" u="sng" dirty="0">
                <a:solidFill>
                  <a:srgbClr val="FF0000"/>
                </a:solidFill>
              </a:rPr>
              <a:t> proses </a:t>
            </a:r>
            <a:r>
              <a:rPr lang="en-US" sz="2000" dirty="0">
                <a:solidFill>
                  <a:srgbClr val="FF0000"/>
                </a:solidFill>
              </a:rPr>
              <a:t>* </a:t>
            </a:r>
            <a:r>
              <a:rPr lang="en-US" sz="2000" dirty="0" err="1"/>
              <a:t>dengan</a:t>
            </a:r>
            <a:r>
              <a:rPr lang="en-US" sz="2000" dirty="0"/>
              <a:t> </a:t>
            </a:r>
            <a:r>
              <a:rPr lang="en-US" sz="2000" dirty="0" err="1"/>
              <a:t>mempertimbangkan</a:t>
            </a:r>
            <a:r>
              <a:rPr lang="en-US" sz="2000" dirty="0"/>
              <a:t> </a:t>
            </a:r>
            <a:r>
              <a:rPr lang="en-US" sz="2000" u="sng" dirty="0">
                <a:solidFill>
                  <a:srgbClr val="FF0000"/>
                </a:solidFill>
              </a:rPr>
              <a:t>r</a:t>
            </a:r>
            <a:r>
              <a:rPr lang="id-ID" sz="2000" u="sng" dirty="0">
                <a:solidFill>
                  <a:srgbClr val="FF0000"/>
                </a:solidFill>
              </a:rPr>
              <a:t>i</a:t>
            </a:r>
            <a:r>
              <a:rPr lang="en-US" sz="2000" u="sng" dirty="0" err="1">
                <a:solidFill>
                  <a:srgbClr val="FF0000"/>
                </a:solidFill>
              </a:rPr>
              <a:t>siko</a:t>
            </a:r>
            <a:r>
              <a:rPr lang="en-US" sz="2000" dirty="0"/>
              <a:t>,  trend </a:t>
            </a:r>
            <a:r>
              <a:rPr lang="en-US" sz="2000" dirty="0" err="1"/>
              <a:t>kinerja</a:t>
            </a:r>
            <a:r>
              <a:rPr lang="en-US" sz="2000" dirty="0"/>
              <a:t> internal dan external (</a:t>
            </a:r>
            <a:r>
              <a:rPr lang="en-US" sz="2000" dirty="0" err="1"/>
              <a:t>termasuk</a:t>
            </a:r>
            <a:r>
              <a:rPr lang="en-US" sz="2000" dirty="0"/>
              <a:t> </a:t>
            </a:r>
            <a:r>
              <a:rPr lang="en-US" sz="2000" dirty="0" err="1"/>
              <a:t>hasil</a:t>
            </a:r>
            <a:r>
              <a:rPr lang="en-US" sz="2000" dirty="0"/>
              <a:t> audit </a:t>
            </a:r>
            <a:r>
              <a:rPr lang="en-US" sz="2000" dirty="0" err="1"/>
              <a:t>sebelumnya</a:t>
            </a:r>
            <a:r>
              <a:rPr lang="en-US" sz="2000" dirty="0"/>
              <a:t>), </a:t>
            </a:r>
            <a:r>
              <a:rPr lang="en-US" sz="2000" dirty="0" err="1"/>
              <a:t>kritikal</a:t>
            </a:r>
            <a:r>
              <a:rPr lang="en-US" sz="2000" dirty="0"/>
              <a:t> proses  dan </a:t>
            </a:r>
            <a:r>
              <a:rPr lang="en-US" sz="2000" u="sng" dirty="0" err="1">
                <a:solidFill>
                  <a:srgbClr val="FF0000"/>
                </a:solidFill>
              </a:rPr>
              <a:t>perubahan</a:t>
            </a:r>
            <a:r>
              <a:rPr lang="en-US" sz="2000" u="sng" dirty="0">
                <a:solidFill>
                  <a:srgbClr val="FF0000"/>
                </a:solidFill>
              </a:rPr>
              <a:t> yang </a:t>
            </a:r>
            <a:r>
              <a:rPr lang="en-US" sz="2000" u="sng" dirty="0" err="1">
                <a:solidFill>
                  <a:srgbClr val="FF0000"/>
                </a:solidFill>
              </a:rPr>
              <a:t>mempengaruhi</a:t>
            </a:r>
            <a:r>
              <a:rPr lang="en-US" sz="2000" u="sng" dirty="0">
                <a:solidFill>
                  <a:srgbClr val="FF0000"/>
                </a:solidFill>
              </a:rPr>
              <a:t> </a:t>
            </a:r>
            <a:r>
              <a:rPr lang="en-US" sz="2000" u="sng" dirty="0" err="1">
                <a:solidFill>
                  <a:srgbClr val="FF0000"/>
                </a:solidFill>
              </a:rPr>
              <a:t>organisasi</a:t>
            </a:r>
            <a:r>
              <a:rPr lang="en-US" sz="2000" u="sng" dirty="0">
                <a:solidFill>
                  <a:srgbClr val="FF0000"/>
                </a:solidFill>
              </a:rPr>
              <a:t> *</a:t>
            </a:r>
            <a:r>
              <a:rPr lang="en-US" sz="2000" b="1" dirty="0"/>
              <a:t>,</a:t>
            </a:r>
            <a:r>
              <a:rPr lang="en-US" sz="2000" dirty="0"/>
              <a:t> </a:t>
            </a:r>
            <a:r>
              <a:rPr lang="en-US" sz="2000" dirty="0" err="1"/>
              <a:t>yaitu</a:t>
            </a:r>
            <a:r>
              <a:rPr lang="en-US" sz="2000" dirty="0"/>
              <a:t> </a:t>
            </a:r>
            <a:r>
              <a:rPr lang="en-US" sz="2000" dirty="0" err="1"/>
              <a:t>a.l</a:t>
            </a:r>
            <a:r>
              <a:rPr lang="en-US" sz="2000" dirty="0"/>
              <a:t>: </a:t>
            </a:r>
          </a:p>
          <a:p>
            <a:pPr marL="0" indent="0" algn="just" eaLnBrk="1" hangingPunct="1">
              <a:lnSpc>
                <a:spcPct val="90000"/>
              </a:lnSpc>
              <a:spcAft>
                <a:spcPct val="50000"/>
              </a:spcAft>
              <a:buFont typeface="Wingdings" pitchFamily="2" charset="2"/>
              <a:buNone/>
            </a:pPr>
            <a:r>
              <a:rPr lang="en-US" sz="2000" dirty="0"/>
              <a:t>Dasar </a:t>
            </a:r>
            <a:r>
              <a:rPr lang="en-US" sz="2000" dirty="0" err="1"/>
              <a:t>penetapan</a:t>
            </a:r>
            <a:r>
              <a:rPr lang="en-US" sz="2000" dirty="0"/>
              <a:t> </a:t>
            </a:r>
            <a:r>
              <a:rPr lang="en-US" sz="2000" dirty="0" err="1"/>
              <a:t>prioritas</a:t>
            </a:r>
            <a:r>
              <a:rPr lang="en-US" sz="2000" dirty="0"/>
              <a:t> </a:t>
            </a:r>
            <a:r>
              <a:rPr lang="id-ID" sz="2000" dirty="0"/>
              <a:t>jadwal</a:t>
            </a:r>
            <a:r>
              <a:rPr lang="en-US" sz="2000" dirty="0"/>
              <a:t> audit  </a:t>
            </a:r>
            <a:endParaRPr lang="en-US" sz="2000" u="sng" dirty="0"/>
          </a:p>
          <a:p>
            <a:pPr lvl="1" algn="just" eaLnBrk="1" hangingPunct="1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US" sz="2000" b="1" dirty="0" err="1"/>
              <a:t>Proses</a:t>
            </a:r>
            <a:r>
              <a:rPr lang="en-US" sz="2000" b="1" dirty="0"/>
              <a:t> </a:t>
            </a:r>
            <a:r>
              <a:rPr lang="en-US" sz="2000" b="1" dirty="0" err="1"/>
              <a:t>beresiko</a:t>
            </a:r>
            <a:r>
              <a:rPr lang="en-US" sz="2000" b="1" dirty="0"/>
              <a:t> </a:t>
            </a:r>
            <a:r>
              <a:rPr lang="en-US" sz="2000" b="1" dirty="0" err="1"/>
              <a:t>tinggi</a:t>
            </a:r>
            <a:r>
              <a:rPr lang="en-US" sz="2000" b="1" dirty="0"/>
              <a:t>  </a:t>
            </a:r>
          </a:p>
          <a:p>
            <a:pPr lvl="1" algn="just" eaLnBrk="1" hangingPunct="1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US" sz="2000" b="1" dirty="0" err="1"/>
              <a:t>Langsung</a:t>
            </a:r>
            <a:r>
              <a:rPr lang="en-US" sz="2000" b="1" dirty="0"/>
              <a:t> </a:t>
            </a:r>
            <a:r>
              <a:rPr lang="en-US" sz="2000" b="1" dirty="0" err="1"/>
              <a:t>berkaitan</a:t>
            </a:r>
            <a:r>
              <a:rPr lang="en-US" sz="2000" b="1" dirty="0"/>
              <a:t> </a:t>
            </a:r>
            <a:r>
              <a:rPr lang="en-US" sz="2000" b="1" dirty="0" err="1"/>
              <a:t>dengan</a:t>
            </a:r>
            <a:r>
              <a:rPr lang="en-US" sz="2000" b="1" dirty="0"/>
              <a:t> </a:t>
            </a:r>
            <a:r>
              <a:rPr lang="en-US" sz="2000" b="1" dirty="0" err="1"/>
              <a:t>pelanggan</a:t>
            </a:r>
            <a:r>
              <a:rPr lang="en-US" sz="2000" b="1" dirty="0"/>
              <a:t> (Customer Oriented Process)</a:t>
            </a:r>
          </a:p>
          <a:p>
            <a:pPr lvl="1" algn="just" eaLnBrk="1" hangingPunct="1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US" sz="2000" b="1" dirty="0" err="1"/>
              <a:t>Kritikal</a:t>
            </a:r>
            <a:r>
              <a:rPr lang="en-US" sz="2000" b="1" dirty="0"/>
              <a:t> </a:t>
            </a:r>
            <a:r>
              <a:rPr lang="en-US" sz="2000" b="1" dirty="0" err="1"/>
              <a:t>proses</a:t>
            </a:r>
            <a:r>
              <a:rPr lang="en-US" sz="2000" dirty="0"/>
              <a:t> (</a:t>
            </a:r>
            <a:r>
              <a:rPr lang="en-US" sz="2000" dirty="0" err="1"/>
              <a:t>Proses</a:t>
            </a:r>
            <a:r>
              <a:rPr lang="en-US" sz="2000" dirty="0"/>
              <a:t> </a:t>
            </a:r>
            <a:r>
              <a:rPr lang="en-US" sz="2000" dirty="0" err="1"/>
              <a:t>beresiko</a:t>
            </a:r>
            <a:r>
              <a:rPr lang="en-US" sz="2000" dirty="0"/>
              <a:t> </a:t>
            </a:r>
            <a:r>
              <a:rPr lang="en-US" sz="2000" dirty="0" err="1"/>
              <a:t>tinggi</a:t>
            </a:r>
            <a:r>
              <a:rPr lang="en-US" sz="2000" dirty="0"/>
              <a:t>, special </a:t>
            </a:r>
            <a:r>
              <a:rPr lang="en-US" sz="2000" dirty="0" err="1"/>
              <a:t>characteritic</a:t>
            </a:r>
            <a:r>
              <a:rPr lang="en-US" sz="2000" dirty="0"/>
              <a:t>, safety, </a:t>
            </a:r>
            <a:r>
              <a:rPr lang="en-US" sz="2000" dirty="0" err="1"/>
              <a:t>regulasi</a:t>
            </a:r>
            <a:r>
              <a:rPr lang="en-US" sz="2000" dirty="0"/>
              <a:t> </a:t>
            </a:r>
            <a:r>
              <a:rPr lang="en-US" sz="2000" dirty="0" err="1"/>
              <a:t>pemerintah</a:t>
            </a:r>
            <a:r>
              <a:rPr lang="en-US" sz="2000" dirty="0"/>
              <a:t>)  </a:t>
            </a:r>
          </a:p>
          <a:p>
            <a:pPr lvl="1" algn="just" eaLnBrk="1" hangingPunct="1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US" sz="2000" b="1" dirty="0"/>
              <a:t>Special proses</a:t>
            </a:r>
            <a:r>
              <a:rPr lang="en-US" sz="2000" dirty="0"/>
              <a:t>, (proses </a:t>
            </a:r>
            <a:r>
              <a:rPr lang="en-US" sz="2000" dirty="0" err="1"/>
              <a:t>dimana</a:t>
            </a:r>
            <a:r>
              <a:rPr lang="en-US" sz="2000" dirty="0"/>
              <a:t> </a:t>
            </a:r>
            <a:r>
              <a:rPr lang="en-US" sz="2000" dirty="0" err="1"/>
              <a:t>ketidaksesuaian</a:t>
            </a:r>
            <a:r>
              <a:rPr lang="en-US" sz="2000" dirty="0"/>
              <a:t> yang </a:t>
            </a:r>
            <a:r>
              <a:rPr lang="en-US" sz="2000" dirty="0" err="1"/>
              <a:t>timbul</a:t>
            </a:r>
            <a:r>
              <a:rPr lang="en-US" sz="2000" dirty="0"/>
              <a:t> </a:t>
            </a:r>
            <a:r>
              <a:rPr lang="en-US" sz="2000" dirty="0" err="1"/>
              <a:t>tidak</a:t>
            </a:r>
            <a:r>
              <a:rPr lang="en-US" sz="2000" dirty="0"/>
              <a:t> </a:t>
            </a:r>
            <a:r>
              <a:rPr lang="en-US" sz="2000" dirty="0" err="1"/>
              <a:t>dapat</a:t>
            </a:r>
            <a:r>
              <a:rPr lang="en-US" sz="2000" dirty="0"/>
              <a:t> </a:t>
            </a:r>
            <a:r>
              <a:rPr lang="en-US" sz="2000" dirty="0" err="1"/>
              <a:t>diverifikasi</a:t>
            </a:r>
            <a:r>
              <a:rPr lang="en-US" sz="2000" dirty="0"/>
              <a:t> </a:t>
            </a:r>
            <a:r>
              <a:rPr lang="en-US" sz="2000" dirty="0" err="1"/>
              <a:t>pada</a:t>
            </a:r>
            <a:r>
              <a:rPr lang="en-US" sz="2000" dirty="0"/>
              <a:t> </a:t>
            </a:r>
            <a:r>
              <a:rPr lang="en-US" sz="2000" dirty="0" err="1"/>
              <a:t>saat</a:t>
            </a:r>
            <a:r>
              <a:rPr lang="en-US" sz="2000" dirty="0"/>
              <a:t> </a:t>
            </a:r>
            <a:r>
              <a:rPr lang="en-US" sz="2000" dirty="0" err="1"/>
              <a:t>inspeksi</a:t>
            </a:r>
            <a:r>
              <a:rPr lang="en-US" sz="2000" dirty="0"/>
              <a:t>) audit </a:t>
            </a:r>
            <a:r>
              <a:rPr lang="en-US" sz="2000" dirty="0" err="1"/>
              <a:t>harus</a:t>
            </a:r>
            <a:r>
              <a:rPr lang="en-US" sz="2000" dirty="0"/>
              <a:t> </a:t>
            </a:r>
            <a:r>
              <a:rPr lang="en-US" sz="2000" dirty="0" err="1"/>
              <a:t>lebih</a:t>
            </a:r>
            <a:r>
              <a:rPr lang="en-US" sz="2000" dirty="0"/>
              <a:t> </a:t>
            </a:r>
            <a:r>
              <a:rPr lang="en-US" sz="2000" dirty="0" err="1"/>
              <a:t>ditekankan</a:t>
            </a:r>
            <a:r>
              <a:rPr lang="en-US" sz="2000" dirty="0"/>
              <a:t> </a:t>
            </a:r>
            <a:r>
              <a:rPr lang="en-US" sz="2000" dirty="0" err="1"/>
              <a:t>kepada</a:t>
            </a:r>
            <a:r>
              <a:rPr lang="en-US" sz="2000" dirty="0"/>
              <a:t> </a:t>
            </a:r>
            <a:r>
              <a:rPr lang="en-US" sz="2000" dirty="0" err="1"/>
              <a:t>sistem</a:t>
            </a:r>
            <a:r>
              <a:rPr lang="en-US" sz="2000" dirty="0"/>
              <a:t> </a:t>
            </a:r>
            <a:r>
              <a:rPr lang="en-US" sz="2000" dirty="0" err="1"/>
              <a:t>pengontrolan</a:t>
            </a:r>
            <a:r>
              <a:rPr lang="en-US" sz="2000" dirty="0"/>
              <a:t> </a:t>
            </a:r>
            <a:r>
              <a:rPr lang="en-US" sz="2000" dirty="0" err="1"/>
              <a:t>pada</a:t>
            </a:r>
            <a:r>
              <a:rPr lang="en-US" sz="2000" dirty="0"/>
              <a:t> proses.</a:t>
            </a:r>
          </a:p>
          <a:p>
            <a:pPr lvl="1" algn="just" eaLnBrk="1" hangingPunct="1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US" sz="2000" b="1" dirty="0" err="1"/>
              <a:t>Kinerja</a:t>
            </a:r>
            <a:r>
              <a:rPr lang="en-US" sz="2000" b="1" dirty="0"/>
              <a:t> Proses </a:t>
            </a:r>
            <a:r>
              <a:rPr lang="en-US" sz="2000" dirty="0"/>
              <a:t>(trend </a:t>
            </a:r>
            <a:r>
              <a:rPr lang="en-US" sz="2000" dirty="0" err="1"/>
              <a:t>kinerja</a:t>
            </a:r>
            <a:r>
              <a:rPr lang="en-US" sz="2000" dirty="0"/>
              <a:t> internal, external, </a:t>
            </a:r>
            <a:r>
              <a:rPr lang="en-US" sz="2000" dirty="0" err="1"/>
              <a:t>hasil</a:t>
            </a:r>
            <a:r>
              <a:rPr lang="en-US" sz="2000" dirty="0"/>
              <a:t> audit </a:t>
            </a:r>
            <a:r>
              <a:rPr lang="en-US" sz="2000" dirty="0" err="1"/>
              <a:t>sebelumnya</a:t>
            </a:r>
            <a:r>
              <a:rPr lang="en-US" sz="2000" dirty="0"/>
              <a:t>.</a:t>
            </a:r>
          </a:p>
          <a:p>
            <a:pPr lvl="1" algn="just" eaLnBrk="1" hangingPunct="1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US" sz="2000" b="1" dirty="0">
                <a:solidFill>
                  <a:srgbClr val="FF0000"/>
                </a:solidFill>
              </a:rPr>
              <a:t>Hasil Audit </a:t>
            </a:r>
            <a:r>
              <a:rPr lang="en-US" sz="2000" b="1" dirty="0" err="1">
                <a:solidFill>
                  <a:srgbClr val="FF0000"/>
                </a:solidFill>
              </a:rPr>
              <a:t>sebelumnya</a:t>
            </a:r>
            <a:r>
              <a:rPr lang="en-US" sz="2000" b="1" dirty="0">
                <a:solidFill>
                  <a:srgbClr val="FF0000"/>
                </a:solidFill>
              </a:rPr>
              <a:t> </a:t>
            </a:r>
            <a:r>
              <a:rPr lang="en-US" sz="2000" dirty="0">
                <a:solidFill>
                  <a:srgbClr val="FF0000"/>
                </a:solidFill>
              </a:rPr>
              <a:t>(</a:t>
            </a:r>
            <a:r>
              <a:rPr lang="en-US" sz="2000" dirty="0" err="1">
                <a:solidFill>
                  <a:srgbClr val="FF0000"/>
                </a:solidFill>
              </a:rPr>
              <a:t>temuan</a:t>
            </a:r>
            <a:r>
              <a:rPr lang="en-US" sz="2000" dirty="0">
                <a:solidFill>
                  <a:srgbClr val="FF0000"/>
                </a:solidFill>
              </a:rPr>
              <a:t> audit yang </a:t>
            </a:r>
            <a:r>
              <a:rPr lang="en-US" sz="2000" dirty="0" err="1">
                <a:solidFill>
                  <a:srgbClr val="FF0000"/>
                </a:solidFill>
              </a:rPr>
              <a:t>belum</a:t>
            </a:r>
            <a:r>
              <a:rPr lang="en-US" sz="2000" dirty="0">
                <a:solidFill>
                  <a:srgbClr val="FF0000"/>
                </a:solidFill>
              </a:rPr>
              <a:t> close </a:t>
            </a:r>
            <a:r>
              <a:rPr lang="en-US" sz="2000" dirty="0" err="1">
                <a:solidFill>
                  <a:srgbClr val="FF0000"/>
                </a:solidFill>
              </a:rPr>
              <a:t>perbaikannya</a:t>
            </a:r>
            <a:r>
              <a:rPr lang="en-US" sz="2000" dirty="0">
                <a:solidFill>
                  <a:srgbClr val="FF0000"/>
                </a:solidFill>
              </a:rPr>
              <a:t>).</a:t>
            </a:r>
            <a:endParaRPr lang="en-US" sz="2000" b="1" dirty="0">
              <a:solidFill>
                <a:srgbClr val="FF0000"/>
              </a:solidFill>
            </a:endParaRPr>
          </a:p>
          <a:p>
            <a:pPr lvl="1" algn="just" eaLnBrk="1" hangingPunct="1">
              <a:lnSpc>
                <a:spcPct val="90000"/>
              </a:lnSpc>
            </a:pPr>
            <a:endParaRPr lang="en-US" sz="2000" dirty="0"/>
          </a:p>
        </p:txBody>
      </p:sp>
      <p:sp>
        <p:nvSpPr>
          <p:cNvPr id="7" name="Rectangle 6"/>
          <p:cNvSpPr/>
          <p:nvPr/>
        </p:nvSpPr>
        <p:spPr>
          <a:xfrm>
            <a:off x="3024174" y="1311579"/>
            <a:ext cx="6881826" cy="4571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79658B-7F9C-4333-9499-869B8642C574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8F58A60-509B-4373-8B98-9F5EC1175C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Audit integrasi ISO 9001 &amp; ISO 45001 1/rev 00© Copyright Sentral Sistem, Juni 2019</a:t>
            </a:r>
          </a:p>
        </p:txBody>
      </p:sp>
    </p:spTree>
    <p:extLst>
      <p:ext uri="{BB962C8B-B14F-4D97-AF65-F5344CB8AC3E}">
        <p14:creationId xmlns:p14="http://schemas.microsoft.com/office/powerpoint/2010/main" val="187520206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92898"/>
            <a:ext cx="9906000" cy="365101"/>
          </a:xfrm>
          <a:prstGeom prst="rect">
            <a:avLst/>
          </a:prstGeom>
          <a:solidFill>
            <a:srgbClr val="008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491" name="Rectangle 5"/>
          <p:cNvSpPr>
            <a:spLocks noGrp="1" noChangeArrowheads="1"/>
          </p:cNvSpPr>
          <p:nvPr>
            <p:ph type="title"/>
          </p:nvPr>
        </p:nvSpPr>
        <p:spPr>
          <a:xfrm>
            <a:off x="0" y="142852"/>
            <a:ext cx="9906000" cy="1476375"/>
          </a:xfrm>
          <a:noFill/>
          <a:ln>
            <a:noFill/>
          </a:ln>
        </p:spPr>
        <p:txBody>
          <a:bodyPr/>
          <a:lstStyle/>
          <a:p>
            <a:pPr eaLnBrk="1" hangingPunct="1">
              <a:buFont typeface="Monotype Sorts" charset="2"/>
              <a:buNone/>
            </a:pPr>
            <a:r>
              <a:rPr lang="en-US" b="1" dirty="0" err="1"/>
              <a:t>Jadual</a:t>
            </a:r>
            <a:r>
              <a:rPr lang="en-US" b="1" dirty="0"/>
              <a:t> Audit (</a:t>
            </a:r>
            <a:r>
              <a:rPr lang="en-US" b="1" dirty="0" err="1"/>
              <a:t>lanjutan</a:t>
            </a:r>
            <a:r>
              <a:rPr lang="en-US" b="1" dirty="0"/>
              <a:t>)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7099300" y="6492899"/>
            <a:ext cx="2311400" cy="365125"/>
          </a:xfrm>
        </p:spPr>
        <p:txBody>
          <a:bodyPr/>
          <a:lstStyle/>
          <a:p>
            <a:pPr>
              <a:defRPr/>
            </a:pPr>
            <a:fld id="{6479658B-7F9C-4333-9499-869B8642C574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pic>
        <p:nvPicPr>
          <p:cNvPr id="32772" name="Picture 4" descr="http://phitagoras.com/wp-content/uploads/2011/12/99306822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98"/>
          <a:stretch/>
        </p:blipFill>
        <p:spPr bwMode="auto">
          <a:xfrm>
            <a:off x="272480" y="1628800"/>
            <a:ext cx="3537512" cy="4224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49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381232" y="1414486"/>
            <a:ext cx="6286544" cy="1728762"/>
          </a:xfrm>
          <a:noFill/>
        </p:spPr>
        <p:txBody>
          <a:bodyPr>
            <a:normAutofit lnSpcReduction="10000"/>
          </a:bodyPr>
          <a:lstStyle/>
          <a:p>
            <a:pPr marL="0" indent="0" eaLnBrk="1" hangingPunct="1">
              <a:lnSpc>
                <a:spcPct val="90000"/>
              </a:lnSpc>
              <a:buNone/>
            </a:pPr>
            <a:r>
              <a:rPr lang="en-US" sz="2200" dirty="0" err="1">
                <a:solidFill>
                  <a:srgbClr val="FF0000"/>
                </a:solidFill>
              </a:rPr>
              <a:t>Frekuensi</a:t>
            </a:r>
            <a:r>
              <a:rPr lang="en-US" sz="2200" dirty="0">
                <a:solidFill>
                  <a:srgbClr val="FF0000"/>
                </a:solidFill>
              </a:rPr>
              <a:t> audit </a:t>
            </a:r>
            <a:r>
              <a:rPr lang="en-US" sz="2200" dirty="0" err="1">
                <a:solidFill>
                  <a:srgbClr val="FF0000"/>
                </a:solidFill>
              </a:rPr>
              <a:t>harus</a:t>
            </a:r>
            <a:r>
              <a:rPr lang="en-US" sz="2200" dirty="0">
                <a:solidFill>
                  <a:srgbClr val="FF0000"/>
                </a:solidFill>
              </a:rPr>
              <a:t> </a:t>
            </a:r>
            <a:r>
              <a:rPr lang="en-US" sz="2200" dirty="0" err="1">
                <a:solidFill>
                  <a:srgbClr val="FF0000"/>
                </a:solidFill>
              </a:rPr>
              <a:t>direview</a:t>
            </a:r>
            <a:r>
              <a:rPr lang="en-US" sz="2200" dirty="0">
                <a:solidFill>
                  <a:srgbClr val="FF0000"/>
                </a:solidFill>
              </a:rPr>
              <a:t>, </a:t>
            </a:r>
            <a:r>
              <a:rPr lang="en-US" sz="2200" dirty="0" err="1">
                <a:solidFill>
                  <a:srgbClr val="FF0000"/>
                </a:solidFill>
              </a:rPr>
              <a:t>bila</a:t>
            </a:r>
            <a:r>
              <a:rPr lang="en-US" sz="2200" dirty="0">
                <a:solidFill>
                  <a:srgbClr val="FF0000"/>
                </a:solidFill>
              </a:rPr>
              <a:t> </a:t>
            </a:r>
            <a:r>
              <a:rPr lang="en-US" sz="2200" dirty="0" err="1">
                <a:solidFill>
                  <a:srgbClr val="FF0000"/>
                </a:solidFill>
              </a:rPr>
              <a:t>perlu</a:t>
            </a:r>
            <a:r>
              <a:rPr lang="en-US" sz="2200" dirty="0">
                <a:solidFill>
                  <a:srgbClr val="FF0000"/>
                </a:solidFill>
              </a:rPr>
              <a:t> </a:t>
            </a:r>
            <a:r>
              <a:rPr lang="en-US" sz="2200" dirty="0" err="1">
                <a:solidFill>
                  <a:srgbClr val="FF0000"/>
                </a:solidFill>
              </a:rPr>
              <a:t>disesuaikan</a:t>
            </a:r>
            <a:r>
              <a:rPr lang="en-US" sz="2200" dirty="0">
                <a:solidFill>
                  <a:srgbClr val="FF0000"/>
                </a:solidFill>
              </a:rPr>
              <a:t> </a:t>
            </a:r>
            <a:r>
              <a:rPr lang="en-US" sz="2200" dirty="0" err="1">
                <a:solidFill>
                  <a:srgbClr val="FF0000"/>
                </a:solidFill>
              </a:rPr>
              <a:t>berdasarkan</a:t>
            </a:r>
            <a:r>
              <a:rPr lang="en-US" sz="2200" dirty="0">
                <a:solidFill>
                  <a:srgbClr val="FF0000"/>
                </a:solidFill>
              </a:rPr>
              <a:t> </a:t>
            </a:r>
            <a:r>
              <a:rPr lang="en-US" sz="2200" dirty="0" err="1">
                <a:solidFill>
                  <a:srgbClr val="FF0000"/>
                </a:solidFill>
              </a:rPr>
              <a:t>kejadian</a:t>
            </a:r>
            <a:r>
              <a:rPr lang="en-US" sz="2200" dirty="0">
                <a:solidFill>
                  <a:srgbClr val="FF0000"/>
                </a:solidFill>
              </a:rPr>
              <a:t> </a:t>
            </a:r>
          </a:p>
          <a:p>
            <a:pPr marL="742950" lvl="2" indent="-342900" eaLnBrk="1" hangingPunct="1">
              <a:lnSpc>
                <a:spcPct val="90000"/>
              </a:lnSpc>
            </a:pPr>
            <a:r>
              <a:rPr lang="en-US" sz="2200" dirty="0" err="1">
                <a:solidFill>
                  <a:srgbClr val="FF0000"/>
                </a:solidFill>
              </a:rPr>
              <a:t>Perubahan</a:t>
            </a:r>
            <a:r>
              <a:rPr lang="en-US" sz="2200" dirty="0">
                <a:solidFill>
                  <a:srgbClr val="FF0000"/>
                </a:solidFill>
              </a:rPr>
              <a:t> </a:t>
            </a:r>
            <a:r>
              <a:rPr lang="en-US" sz="2200" dirty="0" err="1">
                <a:solidFill>
                  <a:srgbClr val="FF0000"/>
                </a:solidFill>
              </a:rPr>
              <a:t>proses</a:t>
            </a:r>
            <a:r>
              <a:rPr lang="en-US" sz="2200" dirty="0">
                <a:solidFill>
                  <a:srgbClr val="FF0000"/>
                </a:solidFill>
              </a:rPr>
              <a:t> </a:t>
            </a:r>
          </a:p>
          <a:p>
            <a:pPr marL="742950" lvl="2" indent="-342900" eaLnBrk="1" hangingPunct="1">
              <a:lnSpc>
                <a:spcPct val="90000"/>
              </a:lnSpc>
            </a:pPr>
            <a:r>
              <a:rPr lang="en-US" sz="2200" dirty="0" err="1">
                <a:solidFill>
                  <a:srgbClr val="FF0000"/>
                </a:solidFill>
              </a:rPr>
              <a:t>Ketidaksesuaian</a:t>
            </a:r>
            <a:r>
              <a:rPr lang="en-US" sz="2200" dirty="0">
                <a:solidFill>
                  <a:srgbClr val="FF0000"/>
                </a:solidFill>
              </a:rPr>
              <a:t> internal </a:t>
            </a:r>
            <a:r>
              <a:rPr lang="en-US" sz="2200" dirty="0" err="1">
                <a:solidFill>
                  <a:srgbClr val="FF0000"/>
                </a:solidFill>
              </a:rPr>
              <a:t>dan</a:t>
            </a:r>
            <a:r>
              <a:rPr lang="en-US" sz="2200" dirty="0">
                <a:solidFill>
                  <a:srgbClr val="FF0000"/>
                </a:solidFill>
              </a:rPr>
              <a:t> </a:t>
            </a:r>
            <a:r>
              <a:rPr lang="en-US" sz="2200" dirty="0" err="1">
                <a:solidFill>
                  <a:srgbClr val="FF0000"/>
                </a:solidFill>
              </a:rPr>
              <a:t>eksternal</a:t>
            </a:r>
            <a:r>
              <a:rPr lang="en-US" sz="2200" dirty="0">
                <a:solidFill>
                  <a:srgbClr val="FF0000"/>
                </a:solidFill>
              </a:rPr>
              <a:t> </a:t>
            </a:r>
          </a:p>
          <a:p>
            <a:pPr marL="742950" lvl="2" indent="-342900" eaLnBrk="1" hangingPunct="1">
              <a:lnSpc>
                <a:spcPct val="90000"/>
              </a:lnSpc>
            </a:pPr>
            <a:r>
              <a:rPr lang="en-US" sz="2200" dirty="0" err="1">
                <a:solidFill>
                  <a:srgbClr val="FF0000"/>
                </a:solidFill>
              </a:rPr>
              <a:t>Keluhan</a:t>
            </a:r>
            <a:r>
              <a:rPr lang="en-US" sz="2200" dirty="0">
                <a:solidFill>
                  <a:srgbClr val="FF0000"/>
                </a:solidFill>
              </a:rPr>
              <a:t> </a:t>
            </a:r>
            <a:r>
              <a:rPr lang="en-US" sz="2200" dirty="0" err="1">
                <a:solidFill>
                  <a:srgbClr val="FF0000"/>
                </a:solidFill>
              </a:rPr>
              <a:t>pelanggan</a:t>
            </a:r>
            <a:r>
              <a:rPr lang="en-US" sz="2200" dirty="0">
                <a:solidFill>
                  <a:srgbClr val="FF0000"/>
                </a:solidFill>
              </a:rPr>
              <a:t> </a:t>
            </a:r>
          </a:p>
          <a:p>
            <a:pPr eaLnBrk="1" hangingPunct="1">
              <a:lnSpc>
                <a:spcPct val="90000"/>
              </a:lnSpc>
              <a:buNone/>
            </a:pPr>
            <a:endParaRPr lang="en-US" sz="2200" b="1" dirty="0"/>
          </a:p>
          <a:p>
            <a:pPr eaLnBrk="1" hangingPunct="1">
              <a:lnSpc>
                <a:spcPct val="90000"/>
              </a:lnSpc>
              <a:buNone/>
            </a:pPr>
            <a:endParaRPr lang="en-US" sz="2200" dirty="0"/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3809992" y="3393194"/>
            <a:ext cx="5833628" cy="296476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Catatan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 Sentral Sistem </a:t>
            </a:r>
          </a:p>
          <a:p>
            <a:pPr marL="285750" lvl="1" indent="-285750">
              <a:lnSpc>
                <a:spcPct val="9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kumimoji="0" lang="en-US" b="0" i="0" u="sng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Perubahan</a:t>
            </a:r>
            <a:r>
              <a:rPr kumimoji="0" lang="en-US" b="0" i="0" u="sng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b="0" i="0" u="sng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sistem</a:t>
            </a:r>
            <a:r>
              <a:rPr kumimoji="0" lang="en-US" b="0" i="0" u="sng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b="0" i="0" u="sng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berdampak</a:t>
            </a:r>
            <a:r>
              <a:rPr kumimoji="0" lang="en-US" b="0" i="0" u="sng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b="0" i="0" u="sng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pada</a:t>
            </a:r>
            <a:r>
              <a:rPr kumimoji="0" lang="en-US" b="0" i="0" u="sng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b="0" i="0" u="sng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perubahan</a:t>
            </a:r>
            <a:r>
              <a:rPr kumimoji="0" lang="en-US" b="0" i="0" u="sng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b="0" i="0" u="sng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kebiasaan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.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Perubahan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kebiasaan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memerlukan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kontrol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 yang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ketat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sampai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perubahan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tersebut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sudah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menjadi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kebiasaan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.</a:t>
            </a:r>
          </a:p>
          <a:p>
            <a:pPr marL="285750" lvl="1" indent="-285750">
              <a:lnSpc>
                <a:spcPct val="9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Audit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perlu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dilakukan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untuk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memastikan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b="0" i="0" u="sng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perubahan</a:t>
            </a:r>
            <a:r>
              <a:rPr kumimoji="0" lang="en-US" b="0" i="0" u="sng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b="0" i="0" u="sng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tidak</a:t>
            </a:r>
            <a:r>
              <a:rPr kumimoji="0" lang="en-US" b="0" i="0" u="sng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b="0" i="0" u="sng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berdampak</a:t>
            </a:r>
            <a:r>
              <a:rPr kumimoji="0" lang="en-US" b="0" i="0" u="sng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b="0" i="0" u="sng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negatif</a:t>
            </a:r>
            <a:r>
              <a:rPr kumimoji="0" lang="en-US" b="0" i="0" u="sng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b="0" i="0" u="sng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dan</a:t>
            </a:r>
            <a:r>
              <a:rPr kumimoji="0" lang="en-US" b="0" i="0" u="sng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b="0" i="0" u="sng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kebiasaan</a:t>
            </a:r>
            <a:r>
              <a:rPr kumimoji="0" lang="en-US" b="0" i="0" u="sng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 personal </a:t>
            </a:r>
            <a:r>
              <a:rPr kumimoji="0" lang="en-US" b="0" i="0" u="sng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sudah</a:t>
            </a:r>
            <a:r>
              <a:rPr kumimoji="0" lang="en-US" b="0" i="0" u="sng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b="0" i="0" u="sng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berubah</a:t>
            </a:r>
            <a:r>
              <a:rPr kumimoji="0" lang="en-US" b="0" i="0" u="sng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b="0" i="0" u="sng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mengikuti</a:t>
            </a:r>
            <a:r>
              <a:rPr kumimoji="0" lang="en-US" b="0" i="0" u="sng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b="0" i="0" u="sng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sistem</a:t>
            </a:r>
            <a:r>
              <a:rPr kumimoji="0" lang="en-US" b="0" i="0" u="sng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b="0" i="0" u="sng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baru</a:t>
            </a:r>
            <a:r>
              <a:rPr kumimoji="0" lang="en-US" b="0" i="0" u="sng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</a:p>
          <a:p>
            <a:pPr marL="285750" lvl="1" indent="-285750">
              <a:lnSpc>
                <a:spcPct val="9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kumimoji="0" lang="en-US" b="0" i="0" u="sng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Perusahaan</a:t>
            </a:r>
            <a:r>
              <a:rPr kumimoji="0" lang="en-US" b="0" i="0" u="sng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b="0" i="0" u="sng" strike="noStrike" kern="1200" cap="none" spc="0" normalizeH="0" noProof="0" dirty="0" err="1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dapat</a:t>
            </a:r>
            <a:r>
              <a:rPr kumimoji="0" lang="en-US" b="0" i="0" u="sng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b="0" i="0" u="sng" strike="noStrike" kern="1200" cap="none" spc="0" normalizeH="0" noProof="0" dirty="0" err="1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melakukan</a:t>
            </a:r>
            <a:r>
              <a:rPr kumimoji="0" lang="en-US" b="0" i="0" u="sng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 audit </a:t>
            </a:r>
            <a:r>
              <a:rPr kumimoji="0" lang="en-US" b="0" i="0" u="sng" strike="noStrike" kern="1200" cap="none" spc="0" normalizeH="0" noProof="0" dirty="0" err="1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tambahan</a:t>
            </a:r>
            <a:r>
              <a:rPr kumimoji="0" lang="en-US" b="0" i="0" u="sng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  </a:t>
            </a:r>
            <a:r>
              <a:rPr kumimoji="0" lang="en-US" b="0" i="0" u="sng" strike="noStrike" kern="1200" cap="none" spc="0" normalizeH="0" noProof="0" dirty="0" err="1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ketika</a:t>
            </a:r>
            <a:r>
              <a:rPr kumimoji="0" lang="en-US" b="0" i="0" u="sng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b="0" i="0" u="sng" strike="noStrike" kern="1200" cap="none" spc="0" normalizeH="0" noProof="0" dirty="0" err="1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terjadi</a:t>
            </a:r>
            <a:r>
              <a:rPr kumimoji="0" lang="en-US" b="0" i="0" u="sng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b="0" i="0" u="sng" strike="noStrike" kern="1200" cap="none" spc="0" normalizeH="0" noProof="0" dirty="0" err="1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ketidaksesuain</a:t>
            </a:r>
            <a:r>
              <a:rPr kumimoji="0" lang="en-US" b="0" i="0" u="sng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 internal, </a:t>
            </a:r>
            <a:r>
              <a:rPr kumimoji="0" lang="en-US" b="0" i="0" u="sng" strike="noStrike" kern="1200" cap="none" spc="0" normalizeH="0" noProof="0" dirty="0" err="1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eksternal</a:t>
            </a:r>
            <a:r>
              <a:rPr kumimoji="0" lang="en-US" b="0" i="0" u="sng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, </a:t>
            </a:r>
            <a:r>
              <a:rPr kumimoji="0" lang="en-US" b="0" i="0" u="sng" strike="noStrike" kern="1200" cap="none" spc="0" normalizeH="0" noProof="0" dirty="0" err="1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keluhan</a:t>
            </a:r>
            <a:r>
              <a:rPr kumimoji="0" lang="en-US" b="0" i="0" u="sng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b="0" i="0" u="sng" strike="noStrike" kern="1200" cap="none" spc="0" normalizeH="0" noProof="0" dirty="0" err="1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pelanggan</a:t>
            </a:r>
            <a:r>
              <a:rPr kumimoji="0" lang="en-US" b="0" i="0" u="sng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endParaRPr kumimoji="0" lang="en-US" b="0" i="0" u="sng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EFD1490-B29E-4AD7-8C83-20F6B6ADD3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Audit integrasi ISO 9001 &amp; ISO 45001 1/rev 00© Copyright Sentral Sistem, Juni 2019</a:t>
            </a:r>
          </a:p>
        </p:txBody>
      </p:sp>
    </p:spTree>
    <p:extLst>
      <p:ext uri="{BB962C8B-B14F-4D97-AF65-F5344CB8AC3E}">
        <p14:creationId xmlns:p14="http://schemas.microsoft.com/office/powerpoint/2010/main" val="139034028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>
          <a:xfrm>
            <a:off x="2936776" y="188640"/>
            <a:ext cx="5961112" cy="1143000"/>
          </a:xfrm>
        </p:spPr>
        <p:txBody>
          <a:bodyPr/>
          <a:lstStyle/>
          <a:p>
            <a:pPr algn="l" eaLnBrk="1" hangingPunct="1"/>
            <a:r>
              <a:rPr lang="en-US" b="1" dirty="0" err="1"/>
              <a:t>Penjelasan</a:t>
            </a:r>
            <a:r>
              <a:rPr lang="en-US" b="1" dirty="0"/>
              <a:t> Training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idx="1"/>
          </p:nvPr>
        </p:nvSpPr>
        <p:spPr>
          <a:xfrm>
            <a:off x="2260476" y="1285860"/>
            <a:ext cx="6969224" cy="4929222"/>
          </a:xfrm>
          <a:noFill/>
        </p:spPr>
        <p:txBody>
          <a:bodyPr>
            <a:normAutofit/>
          </a:bodyPr>
          <a:lstStyle/>
          <a:p>
            <a:pPr marL="1079500" indent="-360363" eaLnBrk="1" hangingPunct="1">
              <a:lnSpc>
                <a:spcPct val="90000"/>
              </a:lnSpc>
            </a:pPr>
            <a:endParaRPr lang="en-US" sz="2000" dirty="0"/>
          </a:p>
          <a:p>
            <a:pPr marL="1079500" indent="-360363" eaLnBrk="1" hangingPunct="1">
              <a:lnSpc>
                <a:spcPct val="90000"/>
              </a:lnSpc>
            </a:pPr>
            <a:r>
              <a:rPr lang="en-US" sz="2000" dirty="0">
                <a:solidFill>
                  <a:schemeClr val="accent3">
                    <a:lumMod val="50000"/>
                  </a:schemeClr>
                </a:solidFill>
              </a:rPr>
              <a:t>Training Internal Audit ISO 9001, ISO 14001 dan ISO 45001 </a:t>
            </a:r>
            <a:r>
              <a:rPr lang="en-US" sz="2000" dirty="0" err="1">
                <a:solidFill>
                  <a:schemeClr val="accent3">
                    <a:lumMod val="50000"/>
                  </a:schemeClr>
                </a:solidFill>
              </a:rPr>
              <a:t>dibuat</a:t>
            </a:r>
            <a:r>
              <a:rPr lang="en-US" sz="2000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accent3">
                    <a:lumMod val="50000"/>
                  </a:schemeClr>
                </a:solidFill>
              </a:rPr>
              <a:t>berdasarkan</a:t>
            </a:r>
            <a:r>
              <a:rPr lang="en-US" sz="2000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accent3">
                    <a:lumMod val="50000"/>
                  </a:schemeClr>
                </a:solidFill>
              </a:rPr>
              <a:t>referensi</a:t>
            </a:r>
            <a:r>
              <a:rPr lang="en-US" sz="2000" dirty="0">
                <a:solidFill>
                  <a:schemeClr val="accent3">
                    <a:lumMod val="50000"/>
                  </a:schemeClr>
                </a:solidFill>
              </a:rPr>
              <a:t> </a:t>
            </a:r>
          </a:p>
          <a:p>
            <a:pPr marL="1438275" lvl="1" indent="-360363"/>
            <a:r>
              <a:rPr lang="en-US" sz="2000" dirty="0">
                <a:solidFill>
                  <a:schemeClr val="accent3">
                    <a:lumMod val="50000"/>
                  </a:schemeClr>
                </a:solidFill>
              </a:rPr>
              <a:t>ISO 9001 dan ISO 45001 </a:t>
            </a:r>
            <a:r>
              <a:rPr lang="en-US" sz="2000" dirty="0" err="1">
                <a:solidFill>
                  <a:schemeClr val="accent3">
                    <a:lumMod val="50000"/>
                  </a:schemeClr>
                </a:solidFill>
              </a:rPr>
              <a:t>pasal</a:t>
            </a:r>
            <a:r>
              <a:rPr lang="en-US" sz="2000" dirty="0">
                <a:solidFill>
                  <a:schemeClr val="accent3">
                    <a:lumMod val="50000"/>
                  </a:schemeClr>
                </a:solidFill>
              </a:rPr>
              <a:t> 9.2 internal audit </a:t>
            </a:r>
          </a:p>
          <a:p>
            <a:pPr marL="1438275" lvl="1" indent="-360363" eaLnBrk="1" hangingPunct="1">
              <a:lnSpc>
                <a:spcPct val="90000"/>
              </a:lnSpc>
            </a:pPr>
            <a:r>
              <a:rPr lang="en-US" sz="2000" dirty="0">
                <a:solidFill>
                  <a:schemeClr val="accent3">
                    <a:lumMod val="50000"/>
                  </a:schemeClr>
                </a:solidFill>
              </a:rPr>
              <a:t>ISO 19011:2011 </a:t>
            </a:r>
            <a:r>
              <a:rPr lang="en-US" sz="2000" dirty="0" err="1">
                <a:solidFill>
                  <a:schemeClr val="accent3">
                    <a:lumMod val="50000"/>
                  </a:schemeClr>
                </a:solidFill>
              </a:rPr>
              <a:t>pedoman</a:t>
            </a:r>
            <a:r>
              <a:rPr lang="en-US" sz="2000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accent3">
                    <a:lumMod val="50000"/>
                  </a:schemeClr>
                </a:solidFill>
              </a:rPr>
              <a:t>pelaksanaan</a:t>
            </a:r>
            <a:r>
              <a:rPr lang="en-US" sz="2000" dirty="0">
                <a:solidFill>
                  <a:schemeClr val="accent3">
                    <a:lumMod val="50000"/>
                  </a:schemeClr>
                </a:solidFill>
              </a:rPr>
              <a:t> Internal Audit</a:t>
            </a:r>
          </a:p>
          <a:p>
            <a:pPr marL="1079500" indent="-360363" eaLnBrk="1" hangingPunct="1">
              <a:lnSpc>
                <a:spcPct val="90000"/>
              </a:lnSpc>
            </a:pPr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Program training</a:t>
            </a:r>
          </a:p>
          <a:p>
            <a:pPr marL="1438275" lvl="1" indent="-358775" eaLnBrk="1" hangingPunct="1">
              <a:lnSpc>
                <a:spcPct val="90000"/>
              </a:lnSpc>
            </a:pPr>
            <a:r>
              <a:rPr lang="en-US" sz="2000" dirty="0" err="1">
                <a:solidFill>
                  <a:schemeClr val="accent1">
                    <a:lumMod val="50000"/>
                  </a:schemeClr>
                </a:solidFill>
              </a:rPr>
              <a:t>Teori</a:t>
            </a:r>
            <a:endParaRPr lang="en-US" sz="2000" dirty="0">
              <a:solidFill>
                <a:schemeClr val="accent1">
                  <a:lumMod val="50000"/>
                </a:schemeClr>
              </a:solidFill>
            </a:endParaRPr>
          </a:p>
          <a:p>
            <a:pPr marL="1438275" lvl="1" indent="-358775" eaLnBrk="1" hangingPunct="1">
              <a:lnSpc>
                <a:spcPct val="90000"/>
              </a:lnSpc>
            </a:pPr>
            <a:r>
              <a:rPr lang="en-US" sz="2000" dirty="0" err="1">
                <a:solidFill>
                  <a:schemeClr val="accent1">
                    <a:lumMod val="50000"/>
                  </a:schemeClr>
                </a:solidFill>
              </a:rPr>
              <a:t>Studi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accent1">
                    <a:lumMod val="50000"/>
                  </a:schemeClr>
                </a:solidFill>
              </a:rPr>
              <a:t>kasus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 </a:t>
            </a:r>
          </a:p>
          <a:p>
            <a:pPr marL="1438275" lvl="1" indent="-358775" eaLnBrk="1" hangingPunct="1">
              <a:lnSpc>
                <a:spcPct val="90000"/>
              </a:lnSpc>
            </a:pPr>
            <a:r>
              <a:rPr lang="en-US" sz="2000" dirty="0" err="1">
                <a:solidFill>
                  <a:schemeClr val="accent1">
                    <a:lumMod val="50000"/>
                  </a:schemeClr>
                </a:solidFill>
              </a:rPr>
              <a:t>Ujian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, </a:t>
            </a:r>
            <a:r>
              <a:rPr lang="en-US" sz="2000" dirty="0" err="1">
                <a:solidFill>
                  <a:schemeClr val="accent1">
                    <a:lumMod val="50000"/>
                  </a:schemeClr>
                </a:solidFill>
              </a:rPr>
              <a:t>dengan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accent1">
                    <a:lumMod val="50000"/>
                  </a:schemeClr>
                </a:solidFill>
              </a:rPr>
              <a:t>nilai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accent1">
                    <a:lumMod val="50000"/>
                  </a:schemeClr>
                </a:solidFill>
              </a:rPr>
              <a:t>kelulusan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 ≥ 70</a:t>
            </a:r>
          </a:p>
          <a:p>
            <a:pPr marL="1079500" indent="-360363" eaLnBrk="1" hangingPunct="1">
              <a:lnSpc>
                <a:spcPct val="90000"/>
              </a:lnSpc>
            </a:pPr>
            <a:r>
              <a:rPr lang="en-US" sz="2000" dirty="0" err="1">
                <a:solidFill>
                  <a:schemeClr val="accent6">
                    <a:lumMod val="50000"/>
                  </a:schemeClr>
                </a:solidFill>
              </a:rPr>
              <a:t>Hasil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 training</a:t>
            </a:r>
          </a:p>
          <a:p>
            <a:pPr marL="1438275" lvl="1" indent="-358775" eaLnBrk="1" hangingPunct="1">
              <a:lnSpc>
                <a:spcPct val="90000"/>
              </a:lnSpc>
            </a:pPr>
            <a:r>
              <a:rPr lang="en-US" sz="2000" dirty="0" err="1">
                <a:solidFill>
                  <a:schemeClr val="accent6">
                    <a:lumMod val="50000"/>
                  </a:schemeClr>
                </a:solidFill>
              </a:rPr>
              <a:t>Jika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accent6">
                    <a:lumMod val="50000"/>
                  </a:schemeClr>
                </a:solidFill>
              </a:rPr>
              <a:t>peserta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 lulus </a:t>
            </a:r>
            <a:r>
              <a:rPr lang="en-US" sz="2000" dirty="0" err="1">
                <a:solidFill>
                  <a:schemeClr val="accent6">
                    <a:lumMod val="50000"/>
                  </a:schemeClr>
                </a:solidFill>
              </a:rPr>
              <a:t>ujian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accent6">
                    <a:lumMod val="50000"/>
                  </a:schemeClr>
                </a:solidFill>
              </a:rPr>
              <a:t>maka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accent6">
                    <a:lumMod val="50000"/>
                  </a:schemeClr>
                </a:solidFill>
              </a:rPr>
              <a:t>akan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accent6">
                    <a:lumMod val="50000"/>
                  </a:schemeClr>
                </a:solidFill>
              </a:rPr>
              <a:t>mendapatkan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accent6">
                    <a:lumMod val="50000"/>
                  </a:schemeClr>
                </a:solidFill>
              </a:rPr>
              <a:t>sertifikat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 “Successful”</a:t>
            </a:r>
          </a:p>
          <a:p>
            <a:pPr marL="1438275" lvl="1" indent="-358775" eaLnBrk="1" hangingPunct="1">
              <a:lnSpc>
                <a:spcPct val="90000"/>
              </a:lnSpc>
            </a:pPr>
            <a:r>
              <a:rPr lang="en-US" sz="2000" dirty="0" err="1">
                <a:solidFill>
                  <a:schemeClr val="accent6">
                    <a:lumMod val="50000"/>
                  </a:schemeClr>
                </a:solidFill>
              </a:rPr>
              <a:t>Jika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accent6">
                    <a:lumMod val="50000"/>
                  </a:schemeClr>
                </a:solidFill>
              </a:rPr>
              <a:t>peserta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accent6">
                    <a:lumMod val="50000"/>
                  </a:schemeClr>
                </a:solidFill>
              </a:rPr>
              <a:t>tidak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 lulus </a:t>
            </a:r>
            <a:r>
              <a:rPr lang="en-US" sz="2000" dirty="0" err="1">
                <a:solidFill>
                  <a:schemeClr val="accent6">
                    <a:lumMod val="50000"/>
                  </a:schemeClr>
                </a:solidFill>
              </a:rPr>
              <a:t>ujian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accent6">
                    <a:lumMod val="50000"/>
                  </a:schemeClr>
                </a:solidFill>
              </a:rPr>
              <a:t>maka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accent6">
                    <a:lumMod val="50000"/>
                  </a:schemeClr>
                </a:solidFill>
              </a:rPr>
              <a:t>akan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accent6">
                    <a:lumMod val="50000"/>
                  </a:schemeClr>
                </a:solidFill>
              </a:rPr>
              <a:t>mendapatkan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accent6">
                    <a:lumMod val="50000"/>
                  </a:schemeClr>
                </a:solidFill>
              </a:rPr>
              <a:t>sertifikat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 “Attendance”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BE3467-4DEC-4ED9-8930-4191F145F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57656" y="6555213"/>
            <a:ext cx="6195544" cy="319722"/>
          </a:xfrm>
        </p:spPr>
        <p:txBody>
          <a:bodyPr/>
          <a:lstStyle/>
          <a:p>
            <a:pPr algn="l"/>
            <a:r>
              <a:rPr lang="pt-BR" sz="1200"/>
              <a:t>Audit integrasi ISO 9001 &amp; ISO 45001 1/rev 00© Copyright Sentral Sistem, Juni 2019</a:t>
            </a:r>
            <a:endParaRPr lang="en-US" sz="12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79658B-7F9C-4333-9499-869B8642C574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  <p:sp>
        <p:nvSpPr>
          <p:cNvPr id="2" name="Bent Arrow 1"/>
          <p:cNvSpPr/>
          <p:nvPr/>
        </p:nvSpPr>
        <p:spPr>
          <a:xfrm rot="10800000" flipH="1">
            <a:off x="1789187" y="404663"/>
            <a:ext cx="1196008" cy="1656183"/>
          </a:xfrm>
          <a:prstGeom prst="bentArrow">
            <a:avLst>
              <a:gd name="adj1" fmla="val 19009"/>
              <a:gd name="adj2" fmla="val 21553"/>
              <a:gd name="adj3" fmla="val 41439"/>
              <a:gd name="adj4" fmla="val 41058"/>
            </a:avLst>
          </a:prstGeom>
          <a:solidFill>
            <a:schemeClr val="accent3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Bent Arrow 6"/>
          <p:cNvSpPr/>
          <p:nvPr/>
        </p:nvSpPr>
        <p:spPr>
          <a:xfrm rot="10800000" flipH="1">
            <a:off x="1323456" y="-3"/>
            <a:ext cx="1635299" cy="4077074"/>
          </a:xfrm>
          <a:prstGeom prst="bentArrow">
            <a:avLst>
              <a:gd name="adj1" fmla="val 14231"/>
              <a:gd name="adj2" fmla="val 17372"/>
              <a:gd name="adj3" fmla="val 29582"/>
              <a:gd name="adj4" fmla="val 41058"/>
            </a:avLst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Bent Arrow 7"/>
          <p:cNvSpPr/>
          <p:nvPr/>
        </p:nvSpPr>
        <p:spPr>
          <a:xfrm rot="10800000" flipH="1">
            <a:off x="789953" y="404662"/>
            <a:ext cx="2146823" cy="4910288"/>
          </a:xfrm>
          <a:prstGeom prst="bentArrow">
            <a:avLst>
              <a:gd name="adj1" fmla="val 12234"/>
              <a:gd name="adj2" fmla="val 13046"/>
              <a:gd name="adj3" fmla="val 24258"/>
              <a:gd name="adj4" fmla="val 41058"/>
            </a:avLst>
          </a:prstGeom>
          <a:solidFill>
            <a:schemeClr val="accent6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Oval 2"/>
          <p:cNvSpPr/>
          <p:nvPr/>
        </p:nvSpPr>
        <p:spPr>
          <a:xfrm>
            <a:off x="679315" y="-22824"/>
            <a:ext cx="1393365" cy="1331640"/>
          </a:xfrm>
          <a:prstGeom prst="ellipse">
            <a:avLst/>
          </a:prstGeom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INTERNAL AUDITOR</a:t>
            </a:r>
          </a:p>
        </p:txBody>
      </p:sp>
      <p:sp>
        <p:nvSpPr>
          <p:cNvPr id="4" name="Rectangle 3"/>
          <p:cNvSpPr/>
          <p:nvPr/>
        </p:nvSpPr>
        <p:spPr>
          <a:xfrm>
            <a:off x="-1" y="-22824"/>
            <a:ext cx="501921" cy="6880824"/>
          </a:xfrm>
          <a:prstGeom prst="rect">
            <a:avLst/>
          </a:prstGeom>
          <a:solidFill>
            <a:schemeClr val="accent5">
              <a:lumMod val="50000"/>
            </a:schemeClr>
          </a:solidFill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5745088" y="1308816"/>
            <a:ext cx="4160912" cy="228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736207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86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86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86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86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86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86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86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86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86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86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50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000"/>
                            </p:stCondLst>
                            <p:childTnLst>
                              <p:par>
                                <p:cTn id="4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867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2867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2867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674" grpId="0"/>
      <p:bldP spid="2" grpId="0" animBg="1"/>
      <p:bldP spid="7" grpId="0" animBg="1"/>
      <p:bldP spid="8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29396"/>
            <a:ext cx="9906000" cy="428604"/>
          </a:xfrm>
          <a:prstGeom prst="rect">
            <a:avLst/>
          </a:prstGeom>
          <a:solidFill>
            <a:srgbClr val="008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1034" y="1500174"/>
            <a:ext cx="8859503" cy="4525963"/>
          </a:xfrm>
          <a:noFill/>
        </p:spPr>
        <p:txBody>
          <a:bodyPr>
            <a:normAutofit/>
          </a:bodyPr>
          <a:lstStyle/>
          <a:p>
            <a:pPr marL="266700" indent="-266700"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sz="2000" dirty="0" err="1"/>
              <a:t>Faktor-faktor</a:t>
            </a:r>
            <a:r>
              <a:rPr lang="en-US" sz="2000" dirty="0"/>
              <a:t> yang </a:t>
            </a:r>
            <a:r>
              <a:rPr lang="en-US" sz="2000" dirty="0" err="1"/>
              <a:t>harus</a:t>
            </a:r>
            <a:r>
              <a:rPr lang="en-US" sz="2000" dirty="0"/>
              <a:t> </a:t>
            </a:r>
            <a:r>
              <a:rPr lang="en-US" sz="2000" dirty="0" err="1"/>
              <a:t>diperhatikan</a:t>
            </a:r>
            <a:r>
              <a:rPr lang="en-US" sz="2000" dirty="0"/>
              <a:t> </a:t>
            </a:r>
            <a:r>
              <a:rPr lang="en-US" sz="2000" dirty="0" err="1"/>
              <a:t>dalam</a:t>
            </a:r>
            <a:r>
              <a:rPr lang="en-US" sz="2000" dirty="0"/>
              <a:t> </a:t>
            </a:r>
            <a:r>
              <a:rPr lang="en-US" sz="2000" dirty="0" err="1"/>
              <a:t>menyusun</a:t>
            </a:r>
            <a:r>
              <a:rPr lang="en-US" sz="2000" dirty="0"/>
              <a:t> </a:t>
            </a:r>
            <a:r>
              <a:rPr lang="en-US" sz="2000" dirty="0" err="1"/>
              <a:t>jadwal</a:t>
            </a:r>
            <a:r>
              <a:rPr lang="en-US" sz="2000" dirty="0"/>
              <a:t> audit:</a:t>
            </a:r>
          </a:p>
          <a:p>
            <a:pPr marL="266700" indent="-266700" eaLnBrk="1" hangingPunct="1">
              <a:lnSpc>
                <a:spcPct val="80000"/>
              </a:lnSpc>
            </a:pPr>
            <a:r>
              <a:rPr lang="en-US" sz="2000" dirty="0" err="1"/>
              <a:t>Ruang</a:t>
            </a:r>
            <a:r>
              <a:rPr lang="en-US" sz="2000" dirty="0"/>
              <a:t> </a:t>
            </a:r>
            <a:r>
              <a:rPr lang="en-US" sz="2000" dirty="0" err="1"/>
              <a:t>Lingkup</a:t>
            </a:r>
            <a:r>
              <a:rPr lang="en-US" sz="2000" dirty="0"/>
              <a:t> Audit</a:t>
            </a:r>
          </a:p>
          <a:p>
            <a:pPr marL="901700" lvl="1" indent="-368300" eaLnBrk="1" hangingPunct="1">
              <a:lnSpc>
                <a:spcPct val="80000"/>
              </a:lnSpc>
            </a:pPr>
            <a:r>
              <a:rPr lang="en-US" sz="2000" dirty="0" err="1"/>
              <a:t>Lokasi</a:t>
            </a:r>
            <a:r>
              <a:rPr lang="en-US" sz="2000" dirty="0"/>
              <a:t> </a:t>
            </a:r>
          </a:p>
          <a:p>
            <a:pPr marL="901700" lvl="1" indent="-368300" eaLnBrk="1" hangingPunct="1">
              <a:lnSpc>
                <a:spcPct val="80000"/>
              </a:lnSpc>
            </a:pPr>
            <a:r>
              <a:rPr lang="en-US" sz="2000" dirty="0"/>
              <a:t>Unit </a:t>
            </a:r>
            <a:r>
              <a:rPr lang="en-US" sz="2000" dirty="0" err="1"/>
              <a:t>dalam</a:t>
            </a:r>
            <a:r>
              <a:rPr lang="en-US" sz="2000" dirty="0"/>
              <a:t> </a:t>
            </a:r>
            <a:r>
              <a:rPr lang="en-US" sz="2000" dirty="0" err="1"/>
              <a:t>organisasi</a:t>
            </a:r>
            <a:endParaRPr lang="en-US" sz="2000" dirty="0"/>
          </a:p>
          <a:p>
            <a:pPr marL="901700" lvl="1" indent="-368300" eaLnBrk="1" hangingPunct="1">
              <a:lnSpc>
                <a:spcPct val="80000"/>
              </a:lnSpc>
            </a:pPr>
            <a:r>
              <a:rPr lang="en-US" sz="2000" dirty="0" err="1"/>
              <a:t>Proses</a:t>
            </a:r>
            <a:r>
              <a:rPr lang="en-US" sz="2000" dirty="0"/>
              <a:t> </a:t>
            </a:r>
            <a:r>
              <a:rPr lang="en-US" sz="2000" dirty="0" err="1"/>
              <a:t>dan</a:t>
            </a:r>
            <a:r>
              <a:rPr lang="en-US" sz="2000" dirty="0"/>
              <a:t> </a:t>
            </a:r>
            <a:r>
              <a:rPr lang="en-US" sz="2000" dirty="0" err="1"/>
              <a:t>aktivitas</a:t>
            </a:r>
            <a:r>
              <a:rPr lang="en-US" sz="2000" dirty="0"/>
              <a:t> yang </a:t>
            </a:r>
            <a:r>
              <a:rPr lang="en-US" sz="2000" dirty="0" err="1"/>
              <a:t>akan</a:t>
            </a:r>
            <a:r>
              <a:rPr lang="en-US" sz="2000" dirty="0"/>
              <a:t> </a:t>
            </a:r>
            <a:r>
              <a:rPr lang="en-US" sz="2000" dirty="0" err="1"/>
              <a:t>diaudit</a:t>
            </a:r>
            <a:r>
              <a:rPr lang="en-US" sz="2000" dirty="0"/>
              <a:t> </a:t>
            </a:r>
          </a:p>
          <a:p>
            <a:pPr marL="901700" lvl="1" indent="-368300" eaLnBrk="1" hangingPunct="1">
              <a:lnSpc>
                <a:spcPct val="80000"/>
              </a:lnSpc>
            </a:pPr>
            <a:r>
              <a:rPr lang="en-US" sz="2000" dirty="0"/>
              <a:t>Lama </a:t>
            </a:r>
            <a:r>
              <a:rPr lang="en-US" sz="2000" dirty="0" err="1"/>
              <a:t>pelaksanaan</a:t>
            </a:r>
            <a:r>
              <a:rPr lang="en-US" sz="2000" dirty="0"/>
              <a:t> audit</a:t>
            </a:r>
          </a:p>
          <a:p>
            <a:pPr marL="901700" lvl="1" indent="-368300" eaLnBrk="1" hangingPunct="1">
              <a:lnSpc>
                <a:spcPct val="80000"/>
              </a:lnSpc>
            </a:pPr>
            <a:r>
              <a:rPr lang="en-US" sz="2000" dirty="0"/>
              <a:t>Loading </a:t>
            </a:r>
            <a:r>
              <a:rPr lang="en-US" sz="2000" dirty="0" err="1"/>
              <a:t>kerja</a:t>
            </a:r>
            <a:r>
              <a:rPr lang="en-US" sz="2000" dirty="0"/>
              <a:t> </a:t>
            </a:r>
            <a:r>
              <a:rPr lang="en-US" sz="2000" dirty="0" err="1"/>
              <a:t>Auditee</a:t>
            </a:r>
            <a:r>
              <a:rPr lang="en-US" sz="2000" dirty="0"/>
              <a:t> </a:t>
            </a:r>
          </a:p>
          <a:p>
            <a:pPr marL="901700" lvl="1" indent="-368300" eaLnBrk="1" hangingPunct="1">
              <a:lnSpc>
                <a:spcPct val="80000"/>
              </a:lnSpc>
            </a:pPr>
            <a:r>
              <a:rPr lang="en-US" sz="2000" dirty="0"/>
              <a:t>Jam </a:t>
            </a:r>
            <a:r>
              <a:rPr lang="en-US" sz="2000" dirty="0" err="1"/>
              <a:t>Kerja</a:t>
            </a:r>
            <a:r>
              <a:rPr lang="en-US" sz="2000" dirty="0"/>
              <a:t> </a:t>
            </a:r>
            <a:r>
              <a:rPr lang="en-US" sz="2000" dirty="0" err="1"/>
              <a:t>dan</a:t>
            </a:r>
            <a:r>
              <a:rPr lang="en-US" sz="2000" dirty="0"/>
              <a:t> </a:t>
            </a:r>
            <a:r>
              <a:rPr lang="en-US" sz="2000" dirty="0" err="1"/>
              <a:t>Jumlah</a:t>
            </a:r>
            <a:r>
              <a:rPr lang="en-US" sz="2000" dirty="0"/>
              <a:t> shift</a:t>
            </a:r>
          </a:p>
          <a:p>
            <a:pPr marL="901700" lvl="1" indent="-368300" eaLnBrk="1" hangingPunct="1">
              <a:lnSpc>
                <a:spcPct val="80000"/>
              </a:lnSpc>
            </a:pPr>
            <a:r>
              <a:rPr lang="en-US" sz="2000" dirty="0"/>
              <a:t>Jam </a:t>
            </a:r>
            <a:r>
              <a:rPr lang="en-US" sz="2000" dirty="0" err="1"/>
              <a:t>makan</a:t>
            </a:r>
            <a:r>
              <a:rPr lang="en-US" sz="2000" dirty="0"/>
              <a:t> </a:t>
            </a:r>
            <a:r>
              <a:rPr lang="en-US" sz="2000" dirty="0" err="1"/>
              <a:t>siang</a:t>
            </a:r>
            <a:r>
              <a:rPr lang="en-US" sz="2000" dirty="0"/>
              <a:t> / </a:t>
            </a:r>
            <a:r>
              <a:rPr lang="en-US" sz="2000" dirty="0" err="1"/>
              <a:t>istirahat</a:t>
            </a:r>
            <a:endParaRPr lang="en-US" sz="2000" dirty="0"/>
          </a:p>
          <a:p>
            <a:pPr marL="266700" indent="-266700" eaLnBrk="1" hangingPunct="1">
              <a:lnSpc>
                <a:spcPct val="80000"/>
              </a:lnSpc>
            </a:pPr>
            <a:r>
              <a:rPr lang="en-US" sz="2000" dirty="0" err="1"/>
              <a:t>Jumlah</a:t>
            </a:r>
            <a:r>
              <a:rPr lang="en-US" sz="2000" dirty="0"/>
              <a:t> </a:t>
            </a:r>
            <a:r>
              <a:rPr lang="en-US" sz="2000" dirty="0" err="1"/>
              <a:t>personel</a:t>
            </a:r>
            <a:r>
              <a:rPr lang="en-US" sz="2000" dirty="0"/>
              <a:t> yang </a:t>
            </a:r>
            <a:r>
              <a:rPr lang="en-US" sz="2000" dirty="0" err="1"/>
              <a:t>menjalankan</a:t>
            </a:r>
            <a:r>
              <a:rPr lang="en-US" sz="2000" dirty="0"/>
              <a:t> </a:t>
            </a:r>
          </a:p>
          <a:p>
            <a:pPr marL="266700" indent="-266700"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sz="2000" dirty="0"/>
              <a:t>	</a:t>
            </a:r>
            <a:r>
              <a:rPr lang="en-US" sz="2000" dirty="0" err="1"/>
              <a:t>kegiatan</a:t>
            </a:r>
            <a:r>
              <a:rPr lang="en-US" sz="2000" dirty="0"/>
              <a:t> yang </a:t>
            </a:r>
            <a:r>
              <a:rPr lang="en-US" sz="2000" dirty="0" err="1"/>
              <a:t>bersangkutan</a:t>
            </a:r>
            <a:r>
              <a:rPr lang="en-US" sz="2000" dirty="0"/>
              <a:t>.</a:t>
            </a:r>
          </a:p>
          <a:p>
            <a:pPr marL="266700" indent="-266700" eaLnBrk="1" hangingPunct="1">
              <a:lnSpc>
                <a:spcPct val="80000"/>
              </a:lnSpc>
            </a:pPr>
            <a:r>
              <a:rPr lang="en-US" sz="2000" dirty="0" err="1"/>
              <a:t>Kerumitan</a:t>
            </a:r>
            <a:r>
              <a:rPr lang="en-US" sz="2000" dirty="0"/>
              <a:t> (</a:t>
            </a:r>
            <a:r>
              <a:rPr lang="en-US" sz="2000" i="1" dirty="0"/>
              <a:t>complexity</a:t>
            </a:r>
            <a:r>
              <a:rPr lang="en-US" sz="2000" dirty="0"/>
              <a:t>) </a:t>
            </a:r>
            <a:r>
              <a:rPr lang="en-US" sz="2000" dirty="0" err="1"/>
              <a:t>proses</a:t>
            </a:r>
            <a:endParaRPr lang="en-US" sz="2000" dirty="0"/>
          </a:p>
          <a:p>
            <a:pPr marL="266700" indent="-266700" eaLnBrk="1" hangingPunct="1">
              <a:lnSpc>
                <a:spcPct val="80000"/>
              </a:lnSpc>
            </a:pPr>
            <a:r>
              <a:rPr lang="en-US" sz="2000" dirty="0" err="1"/>
              <a:t>Pentingnya</a:t>
            </a:r>
            <a:r>
              <a:rPr lang="en-US" sz="2000" dirty="0"/>
              <a:t> (</a:t>
            </a:r>
            <a:r>
              <a:rPr lang="en-US" sz="2000" i="1" dirty="0"/>
              <a:t>criticality</a:t>
            </a:r>
            <a:r>
              <a:rPr lang="en-US" sz="2000" dirty="0"/>
              <a:t>) </a:t>
            </a:r>
            <a:r>
              <a:rPr lang="en-US" sz="2000" dirty="0" err="1"/>
              <a:t>proses</a:t>
            </a:r>
            <a:endParaRPr lang="en-US" sz="2000" dirty="0"/>
          </a:p>
          <a:p>
            <a:pPr marL="266700" indent="-266700" eaLnBrk="1" hangingPunct="1">
              <a:lnSpc>
                <a:spcPct val="80000"/>
              </a:lnSpc>
            </a:pPr>
            <a:r>
              <a:rPr lang="en-US" sz="2000" dirty="0">
                <a:solidFill>
                  <a:srgbClr val="FF0000"/>
                </a:solidFill>
              </a:rPr>
              <a:t>PERUBAHAN YANG TERJADI PADA PERUSAHAAN *</a:t>
            </a:r>
          </a:p>
          <a:p>
            <a:pPr marL="266700" indent="-266700" eaLnBrk="1" hangingPunct="1">
              <a:lnSpc>
                <a:spcPct val="80000"/>
              </a:lnSpc>
              <a:buFont typeface="Wingdings" pitchFamily="2" charset="2"/>
              <a:buNone/>
            </a:pPr>
            <a:endParaRPr lang="en-US" sz="2000" dirty="0"/>
          </a:p>
        </p:txBody>
      </p:sp>
      <p:sp>
        <p:nvSpPr>
          <p:cNvPr id="2052" name="Rectangle 11"/>
          <p:cNvSpPr>
            <a:spLocks noGrp="1" noChangeArrowheads="1"/>
          </p:cNvSpPr>
          <p:nvPr>
            <p:ph type="title"/>
          </p:nvPr>
        </p:nvSpPr>
        <p:spPr>
          <a:xfrm>
            <a:off x="0" y="285752"/>
            <a:ext cx="9906000" cy="1214422"/>
          </a:xfrm>
          <a:noFill/>
          <a:ln>
            <a:noFill/>
          </a:ln>
        </p:spPr>
        <p:txBody>
          <a:bodyPr/>
          <a:lstStyle/>
          <a:p>
            <a:pPr eaLnBrk="1" hangingPunct="1">
              <a:buFont typeface="Monotype Sorts" charset="2"/>
              <a:buNone/>
            </a:pPr>
            <a:r>
              <a:rPr lang="en-US" b="1" dirty="0" err="1"/>
              <a:t>Penetapan</a:t>
            </a:r>
            <a:r>
              <a:rPr lang="en-US" b="1" dirty="0"/>
              <a:t> </a:t>
            </a:r>
            <a:r>
              <a:rPr lang="en-US" b="1" dirty="0" err="1"/>
              <a:t>Jadual</a:t>
            </a:r>
            <a:r>
              <a:rPr lang="en-US" b="1" dirty="0"/>
              <a:t> Audit </a:t>
            </a:r>
          </a:p>
        </p:txBody>
      </p:sp>
      <p:graphicFrame>
        <p:nvGraphicFramePr>
          <p:cNvPr id="2050" name="Object 14"/>
          <p:cNvGraphicFramePr>
            <a:graphicFrameLocks noChangeAspect="1"/>
          </p:cNvGraphicFramePr>
          <p:nvPr/>
        </p:nvGraphicFramePr>
        <p:xfrm>
          <a:off x="6177136" y="2996952"/>
          <a:ext cx="3198250" cy="2446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589" name="Clip" r:id="rId3" imgW="23538240" imgH="21023640" progId="">
                  <p:embed/>
                </p:oleObj>
              </mc:Choice>
              <mc:Fallback>
                <p:oleObj name="Clip" r:id="rId3" imgW="23538240" imgH="21023640" progId="">
                  <p:embed/>
                  <p:pic>
                    <p:nvPicPr>
                      <p:cNvPr id="205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7136" y="2996952"/>
                        <a:ext cx="3198250" cy="24463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7099300" y="6492899"/>
            <a:ext cx="2311400" cy="365125"/>
          </a:xfrm>
        </p:spPr>
        <p:txBody>
          <a:bodyPr/>
          <a:lstStyle/>
          <a:p>
            <a:pPr>
              <a:defRPr/>
            </a:pPr>
            <a:fld id="{6479658B-7F9C-4333-9499-869B8642C574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C926C1C-C807-4E05-8385-BE441BB10D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Audit integrasi ISO 9001 &amp; ISO 45001 1/rev 00© Copyright Sentral Sistem, Juni 2019</a:t>
            </a:r>
          </a:p>
        </p:txBody>
      </p:sp>
    </p:spTree>
    <p:extLst>
      <p:ext uri="{BB962C8B-B14F-4D97-AF65-F5344CB8AC3E}">
        <p14:creationId xmlns:p14="http://schemas.microsoft.com/office/powerpoint/2010/main" val="72168716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FF2CF7-EE2E-924C-80B5-2B3C1605CD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Workshop 1 : </a:t>
            </a:r>
            <a:r>
              <a:rPr lang="en-US" b="1" dirty="0" err="1"/>
              <a:t>Menyusun</a:t>
            </a:r>
            <a:r>
              <a:rPr lang="en-US" b="1" dirty="0"/>
              <a:t> Program Audit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85AE3E-C3E1-7E41-8271-31AA77148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117D27-6CD3-4425-86E8-C81BAC3A6F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95300" y="6583362"/>
            <a:ext cx="6026150" cy="274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975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Audit integrasi ISO 9001 &amp; ISO 45001 1/rev 00© Copyright Sentral Sistem, Juni 2019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FE9906-DC5F-44B4-8703-B6ADAC7C71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7298" y="1956275"/>
            <a:ext cx="9982200" cy="4906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25730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9906001" cy="6858000"/>
          </a:xfrm>
          <a:prstGeom prst="rect">
            <a:avLst/>
          </a:prstGeom>
        </p:spPr>
      </p:pic>
      <p:pic>
        <p:nvPicPr>
          <p:cNvPr id="52229" name="Picture 15" descr="D:\H_Miscelleneous\File dari shared doc\logo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38092" y="6072206"/>
            <a:ext cx="1373628" cy="474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Rectangle 1"/>
          <p:cNvSpPr/>
          <p:nvPr/>
        </p:nvSpPr>
        <p:spPr>
          <a:xfrm>
            <a:off x="5093965" y="0"/>
            <a:ext cx="4808984" cy="6858000"/>
          </a:xfrm>
          <a:prstGeom prst="rect">
            <a:avLst/>
          </a:prstGeom>
          <a:solidFill>
            <a:schemeClr val="tx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2226" name="Text Box 2"/>
          <p:cNvSpPr txBox="1">
            <a:spLocks noChangeArrowheads="1"/>
          </p:cNvSpPr>
          <p:nvPr/>
        </p:nvSpPr>
        <p:spPr bwMode="auto">
          <a:xfrm>
            <a:off x="5114701" y="-27384"/>
            <a:ext cx="4024015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/>
            <a:r>
              <a:rPr lang="en-US" sz="3600" b="0" dirty="0">
                <a:solidFill>
                  <a:srgbClr val="FFC000"/>
                </a:solidFill>
                <a:latin typeface="+mn-lt"/>
              </a:rPr>
              <a:t>ISO 9001:2015</a:t>
            </a:r>
          </a:p>
          <a:p>
            <a:pPr algn="ctr" eaLnBrk="0" hangingPunct="0"/>
            <a:r>
              <a:rPr lang="en-US" sz="3600" b="0" dirty="0">
                <a:solidFill>
                  <a:srgbClr val="FFC000"/>
                </a:solidFill>
                <a:latin typeface="+mn-lt"/>
              </a:rPr>
              <a:t>ISO 45001:2018</a:t>
            </a:r>
            <a:endParaRPr lang="en-US" sz="2400" b="0" dirty="0">
              <a:solidFill>
                <a:srgbClr val="FFC000"/>
              </a:solidFill>
              <a:latin typeface="+mn-lt"/>
            </a:endParaRPr>
          </a:p>
          <a:p>
            <a:pPr algn="ctr" eaLnBrk="0" hangingPunct="0"/>
            <a:endParaRPr lang="en-US" sz="2400" b="0" dirty="0">
              <a:solidFill>
                <a:srgbClr val="FFC000"/>
              </a:solidFill>
              <a:latin typeface="+mn-lt"/>
            </a:endParaRPr>
          </a:p>
        </p:txBody>
      </p:sp>
      <p:sp>
        <p:nvSpPr>
          <p:cNvPr id="52227" name="Text Box 3"/>
          <p:cNvSpPr txBox="1">
            <a:spLocks noChangeArrowheads="1"/>
          </p:cNvSpPr>
          <p:nvPr/>
        </p:nvSpPr>
        <p:spPr bwMode="auto">
          <a:xfrm>
            <a:off x="5673080" y="1916832"/>
            <a:ext cx="4016896" cy="45550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457200" indent="-457200" eaLnBrk="0" hangingPunct="0">
              <a:spcBef>
                <a:spcPct val="50000"/>
              </a:spcBef>
            </a:pPr>
            <a:r>
              <a:rPr lang="en-US" sz="2000" b="0" dirty="0">
                <a:solidFill>
                  <a:schemeClr val="bg1"/>
                </a:solidFill>
                <a:latin typeface="+mn-lt"/>
              </a:rPr>
              <a:t>1. 	</a:t>
            </a:r>
            <a:r>
              <a:rPr lang="en-US" sz="2000" b="0" dirty="0" err="1">
                <a:solidFill>
                  <a:schemeClr val="bg1"/>
                </a:solidFill>
                <a:latin typeface="+mn-lt"/>
              </a:rPr>
              <a:t>Ruang</a:t>
            </a:r>
            <a:r>
              <a:rPr lang="en-US" sz="2000" b="0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2000" b="0" dirty="0" err="1">
                <a:solidFill>
                  <a:schemeClr val="bg1"/>
                </a:solidFill>
                <a:latin typeface="+mn-lt"/>
              </a:rPr>
              <a:t>Lingkup</a:t>
            </a:r>
            <a:endParaRPr lang="en-US" sz="2000" b="0" dirty="0">
              <a:solidFill>
                <a:schemeClr val="bg1"/>
              </a:solidFill>
              <a:latin typeface="+mn-lt"/>
            </a:endParaRPr>
          </a:p>
          <a:p>
            <a:pPr marL="457200" indent="-457200" eaLnBrk="0" hangingPunct="0">
              <a:spcBef>
                <a:spcPct val="50000"/>
              </a:spcBef>
            </a:pPr>
            <a:r>
              <a:rPr lang="en-US" sz="2000" b="0" dirty="0">
                <a:solidFill>
                  <a:schemeClr val="bg1"/>
                </a:solidFill>
                <a:latin typeface="+mn-lt"/>
              </a:rPr>
              <a:t>2. 	</a:t>
            </a:r>
            <a:r>
              <a:rPr lang="en-US" sz="2000" b="0" dirty="0" err="1">
                <a:solidFill>
                  <a:schemeClr val="bg1"/>
                </a:solidFill>
                <a:latin typeface="+mn-lt"/>
              </a:rPr>
              <a:t>Referensi</a:t>
            </a:r>
            <a:r>
              <a:rPr lang="en-US" sz="2000" b="0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2000" b="0" dirty="0" err="1">
                <a:solidFill>
                  <a:schemeClr val="bg1"/>
                </a:solidFill>
                <a:latin typeface="+mn-lt"/>
              </a:rPr>
              <a:t>Normatif</a:t>
            </a:r>
            <a:endParaRPr lang="en-US" sz="2000" b="0" dirty="0">
              <a:solidFill>
                <a:schemeClr val="bg1"/>
              </a:solidFill>
              <a:latin typeface="+mn-lt"/>
            </a:endParaRPr>
          </a:p>
          <a:p>
            <a:pPr marL="457200" indent="-457200" eaLnBrk="0" hangingPunct="0">
              <a:spcBef>
                <a:spcPct val="50000"/>
              </a:spcBef>
            </a:pPr>
            <a:r>
              <a:rPr lang="en-US" sz="2000" b="0" dirty="0">
                <a:solidFill>
                  <a:schemeClr val="bg1"/>
                </a:solidFill>
                <a:latin typeface="+mn-lt"/>
              </a:rPr>
              <a:t>3. 	</a:t>
            </a:r>
            <a:r>
              <a:rPr lang="en-US" sz="2000" b="0" dirty="0" err="1">
                <a:solidFill>
                  <a:schemeClr val="bg1"/>
                </a:solidFill>
                <a:latin typeface="+mn-lt"/>
              </a:rPr>
              <a:t>Istilah</a:t>
            </a:r>
            <a:r>
              <a:rPr lang="en-US" sz="2000" b="0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2000" b="0" dirty="0" err="1">
                <a:solidFill>
                  <a:schemeClr val="bg1"/>
                </a:solidFill>
                <a:latin typeface="+mn-lt"/>
              </a:rPr>
              <a:t>dan</a:t>
            </a:r>
            <a:r>
              <a:rPr lang="en-US" sz="2000" b="0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2000" b="0" dirty="0" err="1">
                <a:solidFill>
                  <a:schemeClr val="bg1"/>
                </a:solidFill>
                <a:latin typeface="+mn-lt"/>
              </a:rPr>
              <a:t>Definisi</a:t>
            </a:r>
            <a:endParaRPr lang="en-US" sz="2000" b="0" dirty="0">
              <a:solidFill>
                <a:schemeClr val="bg1"/>
              </a:solidFill>
              <a:latin typeface="+mn-lt"/>
            </a:endParaRPr>
          </a:p>
          <a:p>
            <a:pPr marL="457200" indent="-457200" eaLnBrk="0" hangingPunct="0">
              <a:spcBef>
                <a:spcPct val="50000"/>
              </a:spcBef>
            </a:pPr>
            <a:r>
              <a:rPr lang="en-US" sz="2000" b="0" dirty="0">
                <a:solidFill>
                  <a:schemeClr val="bg1"/>
                </a:solidFill>
                <a:latin typeface="+mn-lt"/>
              </a:rPr>
              <a:t>4. 	</a:t>
            </a:r>
            <a:r>
              <a:rPr lang="en-US" sz="2000" b="0" dirty="0" err="1">
                <a:solidFill>
                  <a:schemeClr val="bg1"/>
                </a:solidFill>
                <a:latin typeface="+mn-lt"/>
              </a:rPr>
              <a:t>Konteks</a:t>
            </a:r>
            <a:r>
              <a:rPr lang="en-US" sz="2000" b="0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2000" b="0" dirty="0" err="1">
                <a:solidFill>
                  <a:schemeClr val="bg1"/>
                </a:solidFill>
                <a:latin typeface="+mn-lt"/>
              </a:rPr>
              <a:t>Organisasi</a:t>
            </a:r>
            <a:endParaRPr lang="en-US" sz="2000" b="0" dirty="0">
              <a:solidFill>
                <a:schemeClr val="bg1"/>
              </a:solidFill>
              <a:latin typeface="+mn-lt"/>
            </a:endParaRPr>
          </a:p>
          <a:p>
            <a:pPr marL="457200" indent="-457200" eaLnBrk="0" hangingPunct="0">
              <a:spcBef>
                <a:spcPct val="50000"/>
              </a:spcBef>
            </a:pPr>
            <a:r>
              <a:rPr lang="en-US" sz="2000" b="0" dirty="0">
                <a:solidFill>
                  <a:schemeClr val="bg1"/>
                </a:solidFill>
                <a:latin typeface="+mn-lt"/>
              </a:rPr>
              <a:t>5. 	Leadership</a:t>
            </a:r>
          </a:p>
          <a:p>
            <a:pPr marL="457200" indent="-457200" eaLnBrk="0" hangingPunct="0">
              <a:spcBef>
                <a:spcPct val="50000"/>
              </a:spcBef>
            </a:pPr>
            <a:r>
              <a:rPr lang="en-US" sz="2000" b="0" dirty="0">
                <a:solidFill>
                  <a:schemeClr val="bg1"/>
                </a:solidFill>
                <a:latin typeface="+mn-lt"/>
              </a:rPr>
              <a:t>6.	</a:t>
            </a:r>
            <a:r>
              <a:rPr lang="en-US" sz="2000" b="0" dirty="0" err="1">
                <a:solidFill>
                  <a:schemeClr val="bg1"/>
                </a:solidFill>
                <a:latin typeface="+mn-lt"/>
              </a:rPr>
              <a:t>Perencanaan</a:t>
            </a:r>
            <a:endParaRPr lang="en-US" sz="2000" b="0" dirty="0">
              <a:solidFill>
                <a:schemeClr val="bg1"/>
              </a:solidFill>
              <a:latin typeface="+mn-lt"/>
            </a:endParaRPr>
          </a:p>
          <a:p>
            <a:pPr marL="457200" indent="-457200" eaLnBrk="0" hangingPunct="0">
              <a:spcBef>
                <a:spcPct val="50000"/>
              </a:spcBef>
            </a:pPr>
            <a:r>
              <a:rPr lang="en-US" sz="2000" b="0" dirty="0">
                <a:solidFill>
                  <a:schemeClr val="bg1"/>
                </a:solidFill>
                <a:latin typeface="+mn-lt"/>
              </a:rPr>
              <a:t>7.	</a:t>
            </a:r>
            <a:r>
              <a:rPr lang="en-US" sz="2000" b="0" dirty="0" err="1">
                <a:solidFill>
                  <a:schemeClr val="bg1"/>
                </a:solidFill>
                <a:latin typeface="+mn-lt"/>
              </a:rPr>
              <a:t>Sarana</a:t>
            </a:r>
            <a:r>
              <a:rPr lang="en-US" sz="2000" b="0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2000" b="0" dirty="0" err="1">
                <a:solidFill>
                  <a:schemeClr val="bg1"/>
                </a:solidFill>
                <a:latin typeface="+mn-lt"/>
              </a:rPr>
              <a:t>Pendukung</a:t>
            </a:r>
            <a:r>
              <a:rPr lang="en-US" sz="2000" b="0" dirty="0">
                <a:solidFill>
                  <a:schemeClr val="bg1"/>
                </a:solidFill>
                <a:latin typeface="+mn-lt"/>
              </a:rPr>
              <a:t> (Support)</a:t>
            </a:r>
          </a:p>
          <a:p>
            <a:pPr marL="457200" indent="-457200" eaLnBrk="0" hangingPunct="0">
              <a:spcBef>
                <a:spcPct val="50000"/>
              </a:spcBef>
              <a:buAutoNum type="arabicPeriod" startAt="8"/>
            </a:pPr>
            <a:r>
              <a:rPr lang="en-US" sz="2000" dirty="0" err="1">
                <a:solidFill>
                  <a:schemeClr val="bg1"/>
                </a:solidFill>
                <a:latin typeface="+mn-lt"/>
              </a:rPr>
              <a:t>Operasional</a:t>
            </a:r>
            <a:endParaRPr lang="en-US" sz="2000" dirty="0">
              <a:solidFill>
                <a:schemeClr val="bg1"/>
              </a:solidFill>
              <a:latin typeface="+mn-lt"/>
            </a:endParaRPr>
          </a:p>
          <a:p>
            <a:pPr marL="457200" indent="-457200" eaLnBrk="0" hangingPunct="0">
              <a:spcBef>
                <a:spcPct val="50000"/>
              </a:spcBef>
              <a:buAutoNum type="arabicPeriod" startAt="8"/>
            </a:pPr>
            <a:r>
              <a:rPr lang="en-US" sz="2000" b="0" dirty="0" err="1">
                <a:solidFill>
                  <a:schemeClr val="bg1"/>
                </a:solidFill>
                <a:latin typeface="+mn-lt"/>
              </a:rPr>
              <a:t>Evaluasi</a:t>
            </a:r>
            <a:r>
              <a:rPr lang="en-US" sz="2000" b="0" dirty="0">
                <a:solidFill>
                  <a:schemeClr val="bg1"/>
                </a:solidFill>
                <a:latin typeface="+mn-lt"/>
              </a:rPr>
              <a:t> Performance</a:t>
            </a:r>
          </a:p>
          <a:p>
            <a:pPr marL="457200" indent="-457200" eaLnBrk="0" hangingPunct="0">
              <a:spcBef>
                <a:spcPct val="50000"/>
              </a:spcBef>
              <a:buAutoNum type="arabicPeriod" startAt="8"/>
            </a:pPr>
            <a:r>
              <a:rPr lang="en-US" sz="2000" dirty="0" err="1">
                <a:solidFill>
                  <a:schemeClr val="bg1"/>
                </a:solidFill>
                <a:latin typeface="+mn-lt"/>
              </a:rPr>
              <a:t>Peningkatan</a:t>
            </a:r>
            <a:r>
              <a:rPr lang="en-US" sz="2000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+mn-lt"/>
              </a:rPr>
              <a:t>Berkelanjutan</a:t>
            </a:r>
            <a:endParaRPr lang="en-US" sz="2000" b="0" dirty="0">
              <a:solidFill>
                <a:schemeClr val="bg1"/>
              </a:solidFill>
              <a:latin typeface="+mn-lt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5760640" y="1772816"/>
            <a:ext cx="4160912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8612C9-DF91-449A-BB50-C769F71E0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1ECF00-6640-4B42-A490-1528FA283F84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B368F7-9025-44BE-AEAB-C2524AC966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Audit integrasi ISO 9001 &amp; ISO 45001 1/rev 00© Copyright Sentral Sistem, Juni 2019</a:t>
            </a:r>
          </a:p>
        </p:txBody>
      </p:sp>
    </p:spTree>
    <p:extLst>
      <p:ext uri="{BB962C8B-B14F-4D97-AF65-F5344CB8AC3E}">
        <p14:creationId xmlns:p14="http://schemas.microsoft.com/office/powerpoint/2010/main" val="306705652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2074762" y="38201"/>
            <a:ext cx="557716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200" dirty="0">
                <a:solidFill>
                  <a:srgbClr val="0000FF"/>
                </a:solidFill>
                <a:latin typeface="Impact" panose="020B0806030902050204" pitchFamily="34" charset="0"/>
              </a:rPr>
              <a:t>ISO 9001:2015 </a:t>
            </a:r>
            <a:r>
              <a:rPr lang="en-US" sz="3200" dirty="0">
                <a:latin typeface="Impact" panose="020B0806030902050204" pitchFamily="34" charset="0"/>
              </a:rPr>
              <a:t>&amp; </a:t>
            </a:r>
            <a:r>
              <a:rPr lang="en-US" sz="3200" dirty="0">
                <a:solidFill>
                  <a:srgbClr val="FF0000"/>
                </a:solidFill>
                <a:latin typeface="Impact" panose="020B0806030902050204" pitchFamily="34" charset="0"/>
              </a:rPr>
              <a:t>ISO 45001 : 2018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2451846" y="1073339"/>
            <a:ext cx="4988860" cy="4773825"/>
          </a:xfrm>
          <a:prstGeom prst="roundRect">
            <a:avLst>
              <a:gd name="adj" fmla="val 8808"/>
            </a:avLst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2493884" y="1053229"/>
            <a:ext cx="48388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Scope of the OH&amp;S&amp;E management system (4.3/4.4)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488504" y="796276"/>
            <a:ext cx="17475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Internal and External Issues (4.1)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7741929" y="531257"/>
            <a:ext cx="174757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Needs and expectation of </a:t>
            </a:r>
            <a:r>
              <a:rPr lang="en-US" sz="1400" b="1" u="sng" dirty="0">
                <a:solidFill>
                  <a:srgbClr val="FF0000"/>
                </a:solidFill>
              </a:rPr>
              <a:t>workers</a:t>
            </a:r>
            <a:r>
              <a:rPr lang="en-US" sz="1400" dirty="0"/>
              <a:t> and other interested parties (4.2)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3634909" y="5835543"/>
            <a:ext cx="25780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Intended Outcomes of the OH&amp;S&amp;E management system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2022135" y="1052736"/>
            <a:ext cx="5793872" cy="4635796"/>
            <a:chOff x="1641135" y="1370876"/>
            <a:chExt cx="5793872" cy="4635796"/>
          </a:xfrm>
        </p:grpSpPr>
        <p:grpSp>
          <p:nvGrpSpPr>
            <p:cNvPr id="8" name="Group 7"/>
            <p:cNvGrpSpPr/>
            <p:nvPr/>
          </p:nvGrpSpPr>
          <p:grpSpPr>
            <a:xfrm>
              <a:off x="2817157" y="1984156"/>
              <a:ext cx="3488923" cy="3650162"/>
              <a:chOff x="3146611" y="2326341"/>
              <a:chExt cx="2803712" cy="2933284"/>
            </a:xfrm>
            <a:noFill/>
          </p:grpSpPr>
          <p:sp>
            <p:nvSpPr>
              <p:cNvPr id="18" name="Oval 17"/>
              <p:cNvSpPr/>
              <p:nvPr/>
            </p:nvSpPr>
            <p:spPr>
              <a:xfrm>
                <a:off x="3866027" y="3119717"/>
                <a:ext cx="1385048" cy="138504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Oval 5"/>
              <p:cNvSpPr/>
              <p:nvPr/>
            </p:nvSpPr>
            <p:spPr>
              <a:xfrm>
                <a:off x="4094627" y="2326341"/>
                <a:ext cx="927848" cy="92784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Oval 19"/>
              <p:cNvSpPr/>
              <p:nvPr/>
            </p:nvSpPr>
            <p:spPr>
              <a:xfrm>
                <a:off x="4094627" y="4331777"/>
                <a:ext cx="927848" cy="92784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Oval 20"/>
              <p:cNvSpPr/>
              <p:nvPr/>
            </p:nvSpPr>
            <p:spPr>
              <a:xfrm>
                <a:off x="5022475" y="3348317"/>
                <a:ext cx="927848" cy="92784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Oval 21"/>
              <p:cNvSpPr/>
              <p:nvPr/>
            </p:nvSpPr>
            <p:spPr>
              <a:xfrm>
                <a:off x="3146611" y="3348317"/>
                <a:ext cx="927848" cy="92784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3" name="TextBox 22"/>
            <p:cNvSpPr txBox="1"/>
            <p:nvPr/>
          </p:nvSpPr>
          <p:spPr>
            <a:xfrm>
              <a:off x="4414097" y="1584046"/>
              <a:ext cx="32014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P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6442139" y="3633146"/>
              <a:ext cx="32014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D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2360957" y="3633146"/>
              <a:ext cx="32014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A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414097" y="5606562"/>
              <a:ext cx="32014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C</a:t>
              </a:r>
            </a:p>
          </p:txBody>
        </p:sp>
        <p:sp>
          <p:nvSpPr>
            <p:cNvPr id="9" name="Arc 8"/>
            <p:cNvSpPr/>
            <p:nvPr/>
          </p:nvSpPr>
          <p:spPr>
            <a:xfrm rot="16200000">
              <a:off x="2558304" y="1711135"/>
              <a:ext cx="4038752" cy="4076548"/>
            </a:xfrm>
            <a:prstGeom prst="arc">
              <a:avLst>
                <a:gd name="adj1" fmla="val 16543597"/>
                <a:gd name="adj2" fmla="val 21256118"/>
              </a:avLst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Arc 26"/>
            <p:cNvSpPr/>
            <p:nvPr/>
          </p:nvSpPr>
          <p:spPr>
            <a:xfrm>
              <a:off x="2577202" y="1730033"/>
              <a:ext cx="4038752" cy="4076548"/>
            </a:xfrm>
            <a:prstGeom prst="arc">
              <a:avLst>
                <a:gd name="adj1" fmla="val 16543597"/>
                <a:gd name="adj2" fmla="val 21301944"/>
              </a:avLst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Arc 27"/>
            <p:cNvSpPr/>
            <p:nvPr/>
          </p:nvSpPr>
          <p:spPr>
            <a:xfrm rot="5400000">
              <a:off x="2577202" y="1794927"/>
              <a:ext cx="4038752" cy="4076548"/>
            </a:xfrm>
            <a:prstGeom prst="arc">
              <a:avLst>
                <a:gd name="adj1" fmla="val 16543597"/>
                <a:gd name="adj2" fmla="val 21347873"/>
              </a:avLst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Arc 28"/>
            <p:cNvSpPr/>
            <p:nvPr/>
          </p:nvSpPr>
          <p:spPr>
            <a:xfrm rot="10800000">
              <a:off x="2550509" y="1769285"/>
              <a:ext cx="4038752" cy="4076548"/>
            </a:xfrm>
            <a:prstGeom prst="arc">
              <a:avLst>
                <a:gd name="adj1" fmla="val 16543597"/>
                <a:gd name="adj2" fmla="val 21187616"/>
              </a:avLst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4009417" y="2268624"/>
              <a:ext cx="114985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Planning</a:t>
              </a:r>
            </a:p>
            <a:p>
              <a:pPr algn="ctr"/>
              <a:r>
                <a:rPr lang="en-US" sz="1600" dirty="0"/>
                <a:t>(6)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5190557" y="3443706"/>
              <a:ext cx="1154254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Support (7) and Operation (8)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007215" y="3423233"/>
              <a:ext cx="1154254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Leadership and</a:t>
              </a:r>
              <a:r>
                <a:rPr lang="en-US" sz="1400" b="1" dirty="0"/>
                <a:t> </a:t>
              </a:r>
              <a:r>
                <a:rPr lang="en-US" sz="1400" b="1" u="sng" dirty="0">
                  <a:solidFill>
                    <a:srgbClr val="FF0000"/>
                  </a:solidFill>
                </a:rPr>
                <a:t>worker participation </a:t>
              </a:r>
              <a:r>
                <a:rPr lang="en-US" sz="1400" dirty="0"/>
                <a:t>(5)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007144" y="4724618"/>
              <a:ext cx="1154254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Performance Evaluation (8)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2779297" y="3571591"/>
              <a:ext cx="125793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Improvement (10)</a:t>
              </a:r>
            </a:p>
          </p:txBody>
        </p:sp>
        <p:cxnSp>
          <p:nvCxnSpPr>
            <p:cNvPr id="40" name="Straight Arrow Connector 39"/>
            <p:cNvCxnSpPr/>
            <p:nvPr/>
          </p:nvCxnSpPr>
          <p:spPr>
            <a:xfrm>
              <a:off x="1641135" y="1370876"/>
              <a:ext cx="719822" cy="398409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/>
            <p:nvPr/>
          </p:nvCxnSpPr>
          <p:spPr>
            <a:xfrm flipH="1">
              <a:off x="6873730" y="1463242"/>
              <a:ext cx="561277" cy="26679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45" name="Straight Arrow Connector 44"/>
          <p:cNvCxnSpPr>
            <a:endCxn id="39" idx="3"/>
          </p:cNvCxnSpPr>
          <p:nvPr/>
        </p:nvCxnSpPr>
        <p:spPr>
          <a:xfrm rot="5400000">
            <a:off x="6079804" y="5499996"/>
            <a:ext cx="730302" cy="464015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44"/>
          <p:cNvCxnSpPr>
            <a:endCxn id="39" idx="1"/>
          </p:cNvCxnSpPr>
          <p:nvPr/>
        </p:nvCxnSpPr>
        <p:spPr>
          <a:xfrm rot="16200000" flipH="1">
            <a:off x="3037752" y="5499996"/>
            <a:ext cx="730300" cy="464014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020542-0543-4CFD-839C-4F749B384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96113" y="6038211"/>
            <a:ext cx="2228850" cy="365125"/>
          </a:xfrm>
        </p:spPr>
        <p:txBody>
          <a:bodyPr/>
          <a:lstStyle/>
          <a:p>
            <a:fld id="{D1B71AAA-B9E7-4449-836C-07686E34B3E0}" type="slidenum">
              <a:rPr lang="en-US" smtClean="0"/>
              <a:t>23</a:t>
            </a:fld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7110A0D-9265-41EE-9AFE-E45D456342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Audit integrasi ISO 9001 &amp; ISO 45001 1/rev 00© Copyright Sentral Sistem, Juni 2019</a:t>
            </a:r>
          </a:p>
        </p:txBody>
      </p:sp>
    </p:spTree>
    <p:extLst>
      <p:ext uri="{BB962C8B-B14F-4D97-AF65-F5344CB8AC3E}">
        <p14:creationId xmlns:p14="http://schemas.microsoft.com/office/powerpoint/2010/main" val="151974951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896041-8EBD-4C0B-B500-24CA26E18B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79658B-7F9C-4333-9499-869B8642C574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8A9054B-5E7F-47F4-AD87-89BBB1C87F7F}"/>
              </a:ext>
            </a:extLst>
          </p:cNvPr>
          <p:cNvSpPr/>
          <p:nvPr/>
        </p:nvSpPr>
        <p:spPr>
          <a:xfrm>
            <a:off x="204712" y="642937"/>
            <a:ext cx="715840" cy="557212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Refreshing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Persyaratan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ISO 9001:2015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20A1D8C-5149-428A-8EBC-D6A2D05D53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618"/>
          <a:stretch/>
        </p:blipFill>
        <p:spPr bwMode="auto">
          <a:xfrm>
            <a:off x="1012859" y="642937"/>
            <a:ext cx="8212104" cy="544395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89286122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9558BF-58AA-4CAA-BA66-7C89968285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79658B-7F9C-4333-9499-869B8642C574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10C46DD-7BBC-4C68-9D68-7ED911041945}"/>
              </a:ext>
            </a:extLst>
          </p:cNvPr>
          <p:cNvSpPr/>
          <p:nvPr/>
        </p:nvSpPr>
        <p:spPr>
          <a:xfrm>
            <a:off x="204712" y="642937"/>
            <a:ext cx="715840" cy="557212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Refreshing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Persyaratan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ISO 9001:2015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09B4CAA-D97D-473D-85F6-C8A22008C8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40827"/>
          <a:stretch/>
        </p:blipFill>
        <p:spPr bwMode="auto">
          <a:xfrm>
            <a:off x="1064568" y="642937"/>
            <a:ext cx="8636719" cy="55721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58353233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5372A5-85DA-40F1-9B96-D102E1E27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79658B-7F9C-4333-9499-869B8642C574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F83D7EB-945E-4192-9C3E-571E2060837D}"/>
              </a:ext>
            </a:extLst>
          </p:cNvPr>
          <p:cNvSpPr/>
          <p:nvPr/>
        </p:nvSpPr>
        <p:spPr>
          <a:xfrm>
            <a:off x="204712" y="642937"/>
            <a:ext cx="715840" cy="557212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Refreshing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Persyaratan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ISO 9001:2015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C1C2D38-505A-4023-9C2D-E2CFE38F9F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033"/>
          <a:stretch/>
        </p:blipFill>
        <p:spPr bwMode="auto">
          <a:xfrm>
            <a:off x="1050349" y="332656"/>
            <a:ext cx="8295139" cy="610754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231992210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5372A5-85DA-40F1-9B96-D102E1E27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79658B-7F9C-4333-9499-869B8642C574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F83D7EB-945E-4192-9C3E-571E2060837D}"/>
              </a:ext>
            </a:extLst>
          </p:cNvPr>
          <p:cNvSpPr/>
          <p:nvPr/>
        </p:nvSpPr>
        <p:spPr>
          <a:xfrm>
            <a:off x="204712" y="642937"/>
            <a:ext cx="715840" cy="557212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Refreshing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Persyaratan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ISO 9001:2015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6C53F8-CA50-4F4F-997C-62BC04AE0C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432"/>
          <a:stretch/>
        </p:blipFill>
        <p:spPr bwMode="auto">
          <a:xfrm>
            <a:off x="1064567" y="908720"/>
            <a:ext cx="8160395" cy="46435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32382202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68A59A-C988-4DF0-AA8A-A88CDE4C9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79658B-7F9C-4333-9499-869B8642C574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3A3434-56CF-4C58-8B14-9781E48D7532}"/>
              </a:ext>
            </a:extLst>
          </p:cNvPr>
          <p:cNvSpPr/>
          <p:nvPr/>
        </p:nvSpPr>
        <p:spPr>
          <a:xfrm>
            <a:off x="204712" y="642937"/>
            <a:ext cx="715840" cy="557212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Refreshing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Persyaratan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ISO 45001:2018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95AA474-125F-4B91-8543-EF22C07717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342"/>
          <a:stretch/>
        </p:blipFill>
        <p:spPr bwMode="auto">
          <a:xfrm>
            <a:off x="1041077" y="613758"/>
            <a:ext cx="8183885" cy="57203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161226C-D0FD-4E63-8509-02084DA6A3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Audit integrasi ISO 9001 &amp; ISO 45001 1/rev 00© Copyright Sentral Sistem, Juni 2019</a:t>
            </a:r>
          </a:p>
        </p:txBody>
      </p:sp>
    </p:spTree>
    <p:extLst>
      <p:ext uri="{BB962C8B-B14F-4D97-AF65-F5344CB8AC3E}">
        <p14:creationId xmlns:p14="http://schemas.microsoft.com/office/powerpoint/2010/main" val="397857234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1FFC45-F3C1-4C69-B2C4-6891D943A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79658B-7F9C-4333-9499-869B8642C574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A7ECAF7-1810-4158-A592-9D134C9E9B53}"/>
              </a:ext>
            </a:extLst>
          </p:cNvPr>
          <p:cNvSpPr/>
          <p:nvPr/>
        </p:nvSpPr>
        <p:spPr>
          <a:xfrm>
            <a:off x="204712" y="642937"/>
            <a:ext cx="715840" cy="557212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Refreshing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Persyaratan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ISO 45001:2018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741506D-0535-4DFE-A983-6573E63AB2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321"/>
          <a:stretch/>
        </p:blipFill>
        <p:spPr bwMode="auto">
          <a:xfrm>
            <a:off x="1064567" y="623059"/>
            <a:ext cx="8160395" cy="559200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471AF14-425C-4697-8982-EDE4BF2AC6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Audit integrasi ISO 9001 &amp; ISO 45001 1/rev 00© Copyright Sentral Sistem, Juni 2019</a:t>
            </a:r>
          </a:p>
        </p:txBody>
      </p:sp>
    </p:spTree>
    <p:extLst>
      <p:ext uri="{BB962C8B-B14F-4D97-AF65-F5344CB8AC3E}">
        <p14:creationId xmlns:p14="http://schemas.microsoft.com/office/powerpoint/2010/main" val="329466395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2"/>
          <p:cNvSpPr>
            <a:spLocks noGrp="1" noChangeArrowheads="1"/>
          </p:cNvSpPr>
          <p:nvPr>
            <p:ph type="title"/>
          </p:nvPr>
        </p:nvSpPr>
        <p:spPr>
          <a:xfrm>
            <a:off x="2720752" y="297403"/>
            <a:ext cx="6459173" cy="1357298"/>
          </a:xfrm>
          <a:noFill/>
        </p:spPr>
        <p:txBody>
          <a:bodyPr anchorCtr="1"/>
          <a:lstStyle/>
          <a:p>
            <a:pPr algn="ctr" eaLnBrk="1" hangingPunct="1">
              <a:defRPr/>
            </a:pPr>
            <a:r>
              <a:rPr lang="en-US" b="1" dirty="0" err="1">
                <a:solidFill>
                  <a:schemeClr val="accent6">
                    <a:lumMod val="50000"/>
                  </a:schemeClr>
                </a:solidFill>
              </a:rPr>
              <a:t>Tujuan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 Quality Audit</a:t>
            </a:r>
            <a:endParaRPr lang="en-GB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DF9503-BE98-4099-9F7D-0FC86C563A3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5AFAB11-F620-41BB-9FD1-51BD9D46CF74}" type="slidenum">
              <a:rPr lang="id-ID" smtClean="0"/>
              <a:pPr>
                <a:defRPr/>
              </a:pPr>
              <a:t>3</a:t>
            </a:fld>
            <a:endParaRPr lang="id-ID"/>
          </a:p>
        </p:txBody>
      </p:sp>
      <p:cxnSp>
        <p:nvCxnSpPr>
          <p:cNvPr id="3" name="Straight Connector 2"/>
          <p:cNvCxnSpPr/>
          <p:nvPr/>
        </p:nvCxnSpPr>
        <p:spPr>
          <a:xfrm>
            <a:off x="5385048" y="1654701"/>
            <a:ext cx="452095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650" name="Picture 2" descr="https://wapenk.files.wordpress.com/2012/11/pergi.jpg?w=809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37272"/>
          <a:stretch/>
        </p:blipFill>
        <p:spPr bwMode="auto">
          <a:xfrm>
            <a:off x="-10687" y="-19169"/>
            <a:ext cx="3235495" cy="687716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/>
          <p:cNvCxnSpPr/>
          <p:nvPr/>
        </p:nvCxnSpPr>
        <p:spPr>
          <a:xfrm>
            <a:off x="3136175" y="0"/>
            <a:ext cx="0" cy="685800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Box 3">
            <a:extLst>
              <a:ext uri="{FF2B5EF4-FFF2-40B4-BE49-F238E27FC236}">
                <a16:creationId xmlns:a16="http://schemas.microsoft.com/office/drawing/2014/main" id="{F673C651-D5C4-430E-8F24-3DF5D1330CCA}"/>
              </a:ext>
            </a:extLst>
          </p:cNvPr>
          <p:cNvSpPr txBox="1">
            <a:spLocks noChangeArrowheads="1"/>
          </p:cNvSpPr>
          <p:nvPr/>
        </p:nvSpPr>
        <p:spPr>
          <a:xfrm>
            <a:off x="3505119" y="2015295"/>
            <a:ext cx="5963873" cy="4193000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spcBef>
                <a:spcPct val="50000"/>
              </a:spcBef>
              <a:buClr>
                <a:schemeClr val="tx1"/>
              </a:buClr>
            </a:pPr>
            <a:r>
              <a:rPr lang="en-US" sz="2000" dirty="0" err="1"/>
              <a:t>Untuk</a:t>
            </a:r>
            <a:r>
              <a:rPr lang="en-US" sz="2000" dirty="0"/>
              <a:t> </a:t>
            </a:r>
            <a:r>
              <a:rPr lang="en-US" sz="2000" dirty="0" err="1"/>
              <a:t>menentukan</a:t>
            </a:r>
            <a:r>
              <a:rPr lang="en-US" sz="2000" dirty="0"/>
              <a:t> </a:t>
            </a:r>
            <a:r>
              <a:rPr lang="en-US" sz="2000" dirty="0" err="1"/>
              <a:t>apakah</a:t>
            </a:r>
            <a:r>
              <a:rPr lang="en-US" sz="2000" dirty="0"/>
              <a:t> </a:t>
            </a:r>
            <a:r>
              <a:rPr lang="en-US" sz="2000" b="1" dirty="0"/>
              <a:t>Quality, Environment, Health &amp; Safety </a:t>
            </a:r>
            <a:r>
              <a:rPr lang="en-US" sz="2000" b="1" dirty="0" err="1"/>
              <a:t>sistem</a:t>
            </a:r>
            <a:r>
              <a:rPr lang="en-US" sz="2000" dirty="0"/>
              <a:t> </a:t>
            </a:r>
            <a:r>
              <a:rPr lang="en-US" sz="2000" dirty="0" err="1"/>
              <a:t>telah</a:t>
            </a:r>
            <a:r>
              <a:rPr lang="en-US" sz="2000" dirty="0"/>
              <a:t> </a:t>
            </a:r>
            <a:r>
              <a:rPr lang="en-US" sz="2000" b="1" dirty="0" err="1"/>
              <a:t>sesuai</a:t>
            </a:r>
            <a:r>
              <a:rPr lang="en-US" sz="2000" b="1" dirty="0"/>
              <a:t> </a:t>
            </a:r>
            <a:r>
              <a:rPr lang="en-US" sz="2000" b="1" dirty="0" err="1"/>
              <a:t>dengan</a:t>
            </a:r>
            <a:r>
              <a:rPr lang="en-US" sz="2000" b="1" dirty="0"/>
              <a:t> standard  ISO 9001:2015; ISO 45001:2018</a:t>
            </a:r>
          </a:p>
          <a:p>
            <a:pPr algn="just">
              <a:spcBef>
                <a:spcPct val="50000"/>
              </a:spcBef>
              <a:buClr>
                <a:schemeClr val="tx1"/>
              </a:buClr>
            </a:pPr>
            <a:r>
              <a:rPr lang="en-US" sz="2000" dirty="0" err="1"/>
              <a:t>Untuk</a:t>
            </a:r>
            <a:r>
              <a:rPr lang="en-US" sz="2000" dirty="0"/>
              <a:t> </a:t>
            </a:r>
            <a:r>
              <a:rPr lang="en-US" sz="2000" dirty="0" err="1"/>
              <a:t>memverifikasi</a:t>
            </a:r>
            <a:r>
              <a:rPr lang="en-US" sz="2000" dirty="0"/>
              <a:t> </a:t>
            </a:r>
            <a:r>
              <a:rPr lang="en-US" sz="2000" dirty="0" err="1"/>
              <a:t>apakah</a:t>
            </a:r>
            <a:r>
              <a:rPr lang="en-US" sz="2000" dirty="0"/>
              <a:t> </a:t>
            </a:r>
            <a:r>
              <a:rPr lang="en-US" sz="2000" b="1" dirty="0"/>
              <a:t>Quality, Environment, </a:t>
            </a:r>
            <a:r>
              <a:rPr lang="en-US" sz="2000" b="1" dirty="0" err="1"/>
              <a:t>Helth</a:t>
            </a:r>
            <a:r>
              <a:rPr lang="en-US" sz="2000" b="1" dirty="0"/>
              <a:t> &amp; Safety </a:t>
            </a:r>
            <a:r>
              <a:rPr lang="en-US" sz="2000" b="1" dirty="0" err="1"/>
              <a:t>sistem</a:t>
            </a:r>
            <a:r>
              <a:rPr lang="en-US" sz="2000" b="1" dirty="0"/>
              <a:t> </a:t>
            </a:r>
            <a:r>
              <a:rPr lang="en-US" sz="2000" dirty="0" err="1"/>
              <a:t>telah</a:t>
            </a:r>
            <a:r>
              <a:rPr lang="en-US" sz="2000" dirty="0"/>
              <a:t> </a:t>
            </a:r>
            <a:r>
              <a:rPr lang="en-US" sz="2000" b="1" dirty="0" err="1"/>
              <a:t>dilaksanakan</a:t>
            </a:r>
            <a:r>
              <a:rPr lang="en-US" sz="2000" b="1" dirty="0"/>
              <a:t> oleh </a:t>
            </a:r>
            <a:r>
              <a:rPr lang="en-US" sz="2000" b="1" dirty="0" err="1"/>
              <a:t>semua</a:t>
            </a:r>
            <a:r>
              <a:rPr lang="en-US" sz="2000" b="1" dirty="0"/>
              <a:t> </a:t>
            </a:r>
            <a:r>
              <a:rPr lang="en-US" sz="2000" b="1" dirty="0" err="1"/>
              <a:t>lapisan</a:t>
            </a:r>
            <a:r>
              <a:rPr lang="en-US" sz="2000" b="1" dirty="0"/>
              <a:t> </a:t>
            </a:r>
            <a:r>
              <a:rPr lang="en-US" sz="2000" b="1" dirty="0" err="1"/>
              <a:t>organisasi</a:t>
            </a:r>
            <a:r>
              <a:rPr lang="en-US" sz="2000" dirty="0"/>
              <a:t> </a:t>
            </a:r>
            <a:r>
              <a:rPr lang="en-US" sz="2000" dirty="0" err="1"/>
              <a:t>sesuai</a:t>
            </a:r>
            <a:r>
              <a:rPr lang="en-US" sz="2000" dirty="0"/>
              <a:t> </a:t>
            </a:r>
            <a:r>
              <a:rPr lang="en-US" sz="2000" dirty="0" err="1"/>
              <a:t>dengan</a:t>
            </a:r>
            <a:r>
              <a:rPr lang="en-US" sz="2000" dirty="0"/>
              <a:t> </a:t>
            </a:r>
            <a:r>
              <a:rPr lang="en-US" sz="2000" dirty="0" err="1"/>
              <a:t>kebijakan</a:t>
            </a:r>
            <a:r>
              <a:rPr lang="en-US" sz="2000" dirty="0"/>
              <a:t> yang </a:t>
            </a:r>
            <a:r>
              <a:rPr lang="en-US" sz="2000" dirty="0" err="1"/>
              <a:t>telah</a:t>
            </a:r>
            <a:r>
              <a:rPr lang="en-US" sz="2000" dirty="0"/>
              <a:t> </a:t>
            </a:r>
            <a:r>
              <a:rPr lang="en-US" sz="2000" dirty="0" err="1"/>
              <a:t>ditetapkan</a:t>
            </a:r>
            <a:r>
              <a:rPr lang="en-US" sz="2000" dirty="0"/>
              <a:t>.</a:t>
            </a:r>
          </a:p>
          <a:p>
            <a:pPr algn="just">
              <a:spcBef>
                <a:spcPct val="50000"/>
              </a:spcBef>
              <a:buClr>
                <a:schemeClr val="tx1"/>
              </a:buClr>
            </a:pPr>
            <a:r>
              <a:rPr lang="en-US" sz="2000" dirty="0" err="1"/>
              <a:t>Untuk</a:t>
            </a:r>
            <a:r>
              <a:rPr lang="en-US" sz="2000" dirty="0"/>
              <a:t> </a:t>
            </a:r>
            <a:r>
              <a:rPr lang="en-US" sz="2000" dirty="0" err="1"/>
              <a:t>mengevaluasi</a:t>
            </a:r>
            <a:r>
              <a:rPr lang="en-US" sz="2000" dirty="0"/>
              <a:t> </a:t>
            </a:r>
            <a:r>
              <a:rPr lang="en-US" sz="2000" b="1" dirty="0" err="1"/>
              <a:t>keefektifan</a:t>
            </a:r>
            <a:r>
              <a:rPr lang="en-US" sz="2000" b="1" dirty="0"/>
              <a:t> </a:t>
            </a:r>
            <a:r>
              <a:rPr lang="en-US" sz="2000" b="1" dirty="0" err="1"/>
              <a:t>dari</a:t>
            </a:r>
            <a:r>
              <a:rPr lang="en-US" sz="2000" b="1" dirty="0"/>
              <a:t> Quality, Environment, </a:t>
            </a:r>
            <a:r>
              <a:rPr lang="en-US" sz="2000" b="1" dirty="0" err="1"/>
              <a:t>Helth</a:t>
            </a:r>
            <a:r>
              <a:rPr lang="en-US" sz="2000" b="1" dirty="0"/>
              <a:t> &amp; Safety </a:t>
            </a:r>
            <a:r>
              <a:rPr lang="en-US" sz="2000" b="1" dirty="0" err="1"/>
              <a:t>sistem</a:t>
            </a:r>
            <a:r>
              <a:rPr lang="en-US" sz="2000" b="1" dirty="0"/>
              <a:t> </a:t>
            </a:r>
            <a:r>
              <a:rPr lang="en-US" sz="2000" dirty="0" err="1"/>
              <a:t>dalam</a:t>
            </a:r>
            <a:r>
              <a:rPr lang="en-US" sz="2000" dirty="0"/>
              <a:t> </a:t>
            </a:r>
            <a:r>
              <a:rPr lang="en-US" sz="2000" dirty="0" err="1"/>
              <a:t>rangka</a:t>
            </a:r>
            <a:r>
              <a:rPr lang="en-US" sz="2000" dirty="0"/>
              <a:t> </a:t>
            </a:r>
            <a:r>
              <a:rPr lang="en-US" sz="2000" dirty="0" err="1"/>
              <a:t>memenuhi</a:t>
            </a:r>
            <a:r>
              <a:rPr lang="en-US" sz="2000" dirty="0"/>
              <a:t> </a:t>
            </a:r>
            <a:r>
              <a:rPr lang="en-US" sz="2000" dirty="0" err="1"/>
              <a:t>persyaratan</a:t>
            </a:r>
            <a:r>
              <a:rPr lang="en-US" sz="2000" dirty="0"/>
              <a:t> </a:t>
            </a:r>
            <a:r>
              <a:rPr lang="en-US" sz="2000" dirty="0" err="1"/>
              <a:t>mutu</a:t>
            </a:r>
            <a:r>
              <a:rPr lang="en-US" sz="2000" dirty="0"/>
              <a:t> – K3  dan </a:t>
            </a:r>
            <a:r>
              <a:rPr lang="en-US" sz="2000" dirty="0" err="1"/>
              <a:t>pencapaian</a:t>
            </a:r>
            <a:r>
              <a:rPr lang="en-US" sz="2000" dirty="0"/>
              <a:t> target </a:t>
            </a:r>
            <a:r>
              <a:rPr lang="en-US" sz="2000" dirty="0" err="1"/>
              <a:t>manajemen</a:t>
            </a:r>
            <a:r>
              <a:rPr lang="en-US" sz="2000" dirty="0"/>
              <a:t>.</a:t>
            </a:r>
          </a:p>
          <a:p>
            <a:pPr algn="just">
              <a:spcBef>
                <a:spcPct val="50000"/>
              </a:spcBef>
              <a:buClr>
                <a:schemeClr val="tx1"/>
              </a:buClr>
            </a:pPr>
            <a:r>
              <a:rPr lang="en-US" sz="2000" dirty="0" err="1"/>
              <a:t>Untuk</a:t>
            </a:r>
            <a:r>
              <a:rPr lang="en-US" sz="2000" dirty="0"/>
              <a:t> </a:t>
            </a:r>
            <a:r>
              <a:rPr lang="en-US" sz="2000" dirty="0" err="1"/>
              <a:t>mengidentifikasi</a:t>
            </a:r>
            <a:r>
              <a:rPr lang="en-US" sz="2000" dirty="0"/>
              <a:t> </a:t>
            </a:r>
            <a:r>
              <a:rPr lang="en-US" sz="2000" b="1" dirty="0"/>
              <a:t>nonconformity dan conformity</a:t>
            </a:r>
            <a:r>
              <a:rPr lang="en-US" sz="2000" dirty="0"/>
              <a:t> </a:t>
            </a:r>
            <a:r>
              <a:rPr lang="en-US" sz="2000" dirty="0" err="1"/>
              <a:t>terhadap</a:t>
            </a:r>
            <a:r>
              <a:rPr lang="en-US" sz="2000" dirty="0"/>
              <a:t> </a:t>
            </a:r>
            <a:r>
              <a:rPr lang="en-US" sz="2000" dirty="0" err="1"/>
              <a:t>persyaratan</a:t>
            </a:r>
            <a:r>
              <a:rPr lang="en-US" sz="2000" dirty="0"/>
              <a:t> quality system</a:t>
            </a:r>
          </a:p>
          <a:p>
            <a:pPr algn="just">
              <a:spcBef>
                <a:spcPct val="50000"/>
              </a:spcBef>
              <a:buClr>
                <a:schemeClr val="tx1"/>
              </a:buClr>
            </a:pPr>
            <a:r>
              <a:rPr lang="en-US" sz="2000" dirty="0" err="1"/>
              <a:t>Untuk</a:t>
            </a:r>
            <a:r>
              <a:rPr lang="en-US" sz="2000" dirty="0"/>
              <a:t> </a:t>
            </a:r>
            <a:r>
              <a:rPr lang="en-US" sz="2000" dirty="0" err="1"/>
              <a:t>mengidentifikasi</a:t>
            </a:r>
            <a:r>
              <a:rPr lang="en-US" sz="2000" dirty="0"/>
              <a:t> </a:t>
            </a:r>
            <a:r>
              <a:rPr lang="en-US" sz="2000" b="1" dirty="0"/>
              <a:t>Improvement dan </a:t>
            </a:r>
            <a:r>
              <a:rPr lang="en-US" sz="2000" b="1" dirty="0" err="1"/>
              <a:t>perbaikan</a:t>
            </a:r>
            <a:r>
              <a:rPr lang="en-US" sz="2000" dirty="0"/>
              <a:t> yang </a:t>
            </a:r>
            <a:r>
              <a:rPr lang="en-US" sz="2000" dirty="0" err="1"/>
              <a:t>diperlukan</a:t>
            </a:r>
            <a:r>
              <a:rPr lang="en-US" sz="2000" dirty="0"/>
              <a:t>.</a:t>
            </a:r>
          </a:p>
          <a:p>
            <a:pPr algn="just">
              <a:spcBef>
                <a:spcPct val="50000"/>
              </a:spcBef>
              <a:buClr>
                <a:schemeClr val="tx1"/>
              </a:buClr>
            </a:pPr>
            <a:endParaRPr lang="en-US" sz="2000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551E7C7B-CA03-4C7E-B186-3B1A780B2DEF}"/>
              </a:ext>
            </a:extLst>
          </p:cNvPr>
          <p:cNvSpPr txBox="1">
            <a:spLocks/>
          </p:cNvSpPr>
          <p:nvPr/>
        </p:nvSpPr>
        <p:spPr>
          <a:xfrm>
            <a:off x="22590" y="6669360"/>
            <a:ext cx="6195544" cy="187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75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sz="1200" dirty="0"/>
              <a:t>Audit integrasi ISO 9001 ; ISO 14001 &amp; ISO 45001 Rev 01 - © Copyright Sentral Sistem,  2019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59920570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EB8BA94-36DF-46D8-8E1C-E487B53697DF}"/>
              </a:ext>
            </a:extLst>
          </p:cNvPr>
          <p:cNvSpPr/>
          <p:nvPr/>
        </p:nvSpPr>
        <p:spPr>
          <a:xfrm>
            <a:off x="0" y="0"/>
            <a:ext cx="2962628" cy="6846225"/>
          </a:xfrm>
          <a:prstGeom prst="rect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17" dirty="0">
              <a:solidFill>
                <a:srgbClr val="006600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DA90DF-4E20-D942-878E-3E924FC6E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3828" y="381000"/>
            <a:ext cx="6515100" cy="1143000"/>
          </a:xfrm>
        </p:spPr>
        <p:txBody>
          <a:bodyPr>
            <a:normAutofit/>
          </a:bodyPr>
          <a:lstStyle/>
          <a:p>
            <a:r>
              <a:rPr lang="en-US" dirty="0"/>
              <a:t>Management System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DCDCE7-D524-D14D-BED2-D192990228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8500" y="1304883"/>
            <a:ext cx="6565900" cy="5347492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400" dirty="0" err="1"/>
              <a:t>Seperangkat</a:t>
            </a:r>
            <a:r>
              <a:rPr lang="en-US" sz="2400" dirty="0"/>
              <a:t> </a:t>
            </a:r>
            <a:r>
              <a:rPr lang="en-US" sz="2400" dirty="0" err="1"/>
              <a:t>elemen</a:t>
            </a:r>
            <a:r>
              <a:rPr lang="en-US" sz="2400" dirty="0"/>
              <a:t> </a:t>
            </a:r>
            <a:r>
              <a:rPr lang="en-US" sz="2400" dirty="0" err="1"/>
              <a:t>dari</a:t>
            </a:r>
            <a:r>
              <a:rPr lang="en-US" sz="2400" dirty="0"/>
              <a:t> </a:t>
            </a:r>
            <a:r>
              <a:rPr lang="en-US" sz="2400" dirty="0" err="1"/>
              <a:t>suatu</a:t>
            </a:r>
            <a:r>
              <a:rPr lang="en-US" sz="2400" dirty="0"/>
              <a:t> </a:t>
            </a:r>
            <a:r>
              <a:rPr lang="en-US" sz="2400" dirty="0" err="1"/>
              <a:t>organisasi</a:t>
            </a:r>
            <a:r>
              <a:rPr lang="en-US" sz="2400" dirty="0"/>
              <a:t> yang </a:t>
            </a:r>
            <a:r>
              <a:rPr lang="en-US" sz="2400" dirty="0" err="1"/>
              <a:t>saling</a:t>
            </a:r>
            <a:r>
              <a:rPr lang="en-US" sz="2400" dirty="0"/>
              <a:t> </a:t>
            </a:r>
            <a:r>
              <a:rPr lang="en-US" sz="2400" dirty="0" err="1"/>
              <a:t>terkait</a:t>
            </a:r>
            <a:r>
              <a:rPr lang="en-US" sz="2400" dirty="0"/>
              <a:t> </a:t>
            </a:r>
            <a:r>
              <a:rPr lang="en-US" sz="2400" dirty="0" err="1"/>
              <a:t>atau</a:t>
            </a:r>
            <a:r>
              <a:rPr lang="en-US" sz="2400" dirty="0"/>
              <a:t> </a:t>
            </a:r>
            <a:r>
              <a:rPr lang="en-US" sz="2400" dirty="0" err="1"/>
              <a:t>berinteraksi</a:t>
            </a:r>
            <a:r>
              <a:rPr lang="en-US" sz="2400" dirty="0"/>
              <a:t> </a:t>
            </a:r>
            <a:r>
              <a:rPr lang="en-US" sz="2400" b="1" dirty="0" err="1"/>
              <a:t>untuk</a:t>
            </a:r>
            <a:r>
              <a:rPr lang="en-US" sz="2400" b="1" dirty="0"/>
              <a:t> </a:t>
            </a:r>
            <a:r>
              <a:rPr lang="en-US" sz="2400" b="1" dirty="0" err="1"/>
              <a:t>menetapkan</a:t>
            </a:r>
            <a:r>
              <a:rPr lang="en-US" sz="2400" b="1" dirty="0"/>
              <a:t> </a:t>
            </a:r>
            <a:r>
              <a:rPr lang="en-US" sz="2400" b="1" dirty="0" err="1"/>
              <a:t>kebijakan</a:t>
            </a:r>
            <a:r>
              <a:rPr lang="en-US" sz="2400" b="1" dirty="0"/>
              <a:t> </a:t>
            </a:r>
            <a:r>
              <a:rPr lang="en-US" sz="2400" b="1" dirty="0" err="1"/>
              <a:t>dan</a:t>
            </a:r>
            <a:r>
              <a:rPr lang="en-US" sz="2400" b="1" dirty="0"/>
              <a:t> </a:t>
            </a:r>
            <a:r>
              <a:rPr lang="en-US" sz="2400" b="1" dirty="0" err="1"/>
              <a:t>tujuan</a:t>
            </a:r>
            <a:r>
              <a:rPr lang="en-US" sz="2400" b="1" dirty="0"/>
              <a:t>, </a:t>
            </a:r>
            <a:r>
              <a:rPr lang="en-US" sz="2400" b="1" dirty="0" err="1"/>
              <a:t>dan</a:t>
            </a:r>
            <a:r>
              <a:rPr lang="en-US" sz="2400" b="1" dirty="0"/>
              <a:t> proses </a:t>
            </a:r>
            <a:r>
              <a:rPr lang="en-US" sz="2400" b="1" dirty="0" err="1"/>
              <a:t>untuk</a:t>
            </a:r>
            <a:r>
              <a:rPr lang="en-US" sz="2400" b="1" dirty="0"/>
              <a:t> </a:t>
            </a:r>
            <a:r>
              <a:rPr lang="en-US" sz="2400" b="1" dirty="0" err="1"/>
              <a:t>mencapai</a:t>
            </a:r>
            <a:r>
              <a:rPr lang="en-US" sz="2400" b="1" dirty="0"/>
              <a:t> </a:t>
            </a:r>
            <a:r>
              <a:rPr lang="en-US" sz="2400" b="1" dirty="0" err="1"/>
              <a:t>tujuan</a:t>
            </a:r>
            <a:r>
              <a:rPr lang="en-US" sz="2400" b="1" dirty="0"/>
              <a:t> </a:t>
            </a:r>
            <a:r>
              <a:rPr lang="en-US" sz="2400" b="1" dirty="0" err="1"/>
              <a:t>tersebut</a:t>
            </a:r>
            <a:endParaRPr lang="en-US" sz="2400" b="1" dirty="0"/>
          </a:p>
          <a:p>
            <a:pPr marL="0" indent="0">
              <a:buNone/>
            </a:pPr>
            <a:r>
              <a:rPr lang="en-US" sz="1800" dirty="0"/>
              <a:t>(Set of interrelated or interacting elements of an organization </a:t>
            </a:r>
            <a:r>
              <a:rPr lang="en-US" sz="1800" b="1" dirty="0"/>
              <a:t>to establish policies and objectives, and process to achieve those objectives)</a:t>
            </a:r>
          </a:p>
          <a:p>
            <a:pPr marL="0" indent="0">
              <a:buNone/>
            </a:pPr>
            <a:endParaRPr lang="en-US" sz="1800" dirty="0"/>
          </a:p>
          <a:p>
            <a:r>
              <a:rPr lang="en-US" sz="1800" dirty="0"/>
              <a:t>A management system can address a single discipline or several disciplines, e.g. quality management, financial, or environmental management</a:t>
            </a:r>
          </a:p>
          <a:p>
            <a:r>
              <a:rPr lang="en-US" sz="1800" dirty="0"/>
              <a:t>The management system elements establish the organization’s structure, roles and responsibilities, planning, operation, policies practices, rules, belief, objectives and processes to achieve those objectives</a:t>
            </a:r>
          </a:p>
          <a:p>
            <a:r>
              <a:rPr lang="en-US" sz="1800" dirty="0"/>
              <a:t>The scope of a management system can include the whole organization, specific and identified functions of the organization, specific and identified sections of the organization, or one or more functions across a group of organizations</a:t>
            </a:r>
          </a:p>
          <a:p>
            <a:pPr marL="0" indent="0">
              <a:buNone/>
            </a:pPr>
            <a:r>
              <a:rPr lang="en-US" sz="1800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871D44-238B-8D46-BBFA-847C0A297F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B484F18-B6A9-40FB-B645-02B95C8064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821" t="22352" b="12561"/>
          <a:stretch/>
        </p:blipFill>
        <p:spPr>
          <a:xfrm>
            <a:off x="0" y="-28222"/>
            <a:ext cx="2962628" cy="28391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902E296-2668-4419-B87F-FFE1DBD9E1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399" y="2839156"/>
            <a:ext cx="2667001" cy="2457272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5EE889-B915-4165-82E5-15476B1421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Audit integrasi ISO 9001 &amp; ISO 45001 1/rev 00© Copyright Sentral Sistem, Juni 2019</a:t>
            </a:r>
          </a:p>
        </p:txBody>
      </p:sp>
    </p:spTree>
    <p:extLst>
      <p:ext uri="{BB962C8B-B14F-4D97-AF65-F5344CB8AC3E}">
        <p14:creationId xmlns:p14="http://schemas.microsoft.com/office/powerpoint/2010/main" val="57742730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Line 2"/>
          <p:cNvSpPr>
            <a:spLocks noChangeShapeType="1"/>
          </p:cNvSpPr>
          <p:nvPr/>
        </p:nvSpPr>
        <p:spPr bwMode="auto">
          <a:xfrm>
            <a:off x="3079750" y="2881313"/>
            <a:ext cx="236538" cy="360362"/>
          </a:xfrm>
          <a:prstGeom prst="line">
            <a:avLst/>
          </a:prstGeom>
          <a:noFill/>
          <a:ln w="57150">
            <a:solidFill>
              <a:srgbClr val="000000"/>
            </a:solidFill>
            <a:round/>
            <a:headEnd/>
            <a:tailEnd type="arrow" w="med" len="med"/>
          </a:ln>
        </p:spPr>
        <p:txBody>
          <a:bodyPr/>
          <a:lstStyle/>
          <a:p>
            <a:endParaRPr lang="id-ID"/>
          </a:p>
        </p:txBody>
      </p:sp>
      <p:sp>
        <p:nvSpPr>
          <p:cNvPr id="9219" name="Rectangle 3"/>
          <p:cNvSpPr>
            <a:spLocks noChangeArrowheads="1"/>
          </p:cNvSpPr>
          <p:nvPr/>
        </p:nvSpPr>
        <p:spPr bwMode="auto">
          <a:xfrm>
            <a:off x="2065338" y="3338513"/>
            <a:ext cx="1476375" cy="3048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altLang="ja-JP">
                <a:solidFill>
                  <a:srgbClr val="060DCC"/>
                </a:solidFill>
                <a:latin typeface="Verdana" pitchFamily="34" charset="0"/>
                <a:ea typeface="ＭＳ Ｐゴシック"/>
                <a:cs typeface="ＭＳ Ｐゴシック"/>
              </a:rPr>
              <a:t>organisasi</a:t>
            </a:r>
            <a:endParaRPr lang="en-US" altLang="ja-JP">
              <a:latin typeface="Verdana" pitchFamily="34" charset="0"/>
              <a:ea typeface="ＭＳ Ｐゴシック"/>
              <a:cs typeface="ＭＳ Ｐゴシック"/>
            </a:endParaRPr>
          </a:p>
        </p:txBody>
      </p:sp>
      <p:sp>
        <p:nvSpPr>
          <p:cNvPr id="9220" name="Line 4"/>
          <p:cNvSpPr>
            <a:spLocks noChangeShapeType="1"/>
          </p:cNvSpPr>
          <p:nvPr/>
        </p:nvSpPr>
        <p:spPr bwMode="auto">
          <a:xfrm flipH="1" flipV="1">
            <a:off x="3470275" y="2736850"/>
            <a:ext cx="60325" cy="508000"/>
          </a:xfrm>
          <a:prstGeom prst="line">
            <a:avLst/>
          </a:prstGeom>
          <a:noFill/>
          <a:ln w="57150">
            <a:solidFill>
              <a:srgbClr val="000000"/>
            </a:solidFill>
            <a:round/>
            <a:headEnd/>
            <a:tailEnd type="arrow" w="med" len="med"/>
          </a:ln>
        </p:spPr>
        <p:txBody>
          <a:bodyPr/>
          <a:lstStyle/>
          <a:p>
            <a:endParaRPr lang="id-ID"/>
          </a:p>
        </p:txBody>
      </p:sp>
      <p:sp>
        <p:nvSpPr>
          <p:cNvPr id="9221" name="Line 5"/>
          <p:cNvSpPr>
            <a:spLocks noChangeShapeType="1"/>
          </p:cNvSpPr>
          <p:nvPr/>
        </p:nvSpPr>
        <p:spPr bwMode="auto">
          <a:xfrm flipH="1" flipV="1">
            <a:off x="2222500" y="2808288"/>
            <a:ext cx="273050" cy="254000"/>
          </a:xfrm>
          <a:prstGeom prst="line">
            <a:avLst/>
          </a:prstGeom>
          <a:noFill/>
          <a:ln w="57150">
            <a:solidFill>
              <a:srgbClr val="000000"/>
            </a:solidFill>
            <a:round/>
            <a:headEnd/>
            <a:tailEnd type="arrow" w="med" len="med"/>
          </a:ln>
        </p:spPr>
        <p:txBody>
          <a:bodyPr/>
          <a:lstStyle/>
          <a:p>
            <a:endParaRPr lang="id-ID"/>
          </a:p>
        </p:txBody>
      </p:sp>
      <p:sp>
        <p:nvSpPr>
          <p:cNvPr id="9222" name="Line 6"/>
          <p:cNvSpPr>
            <a:spLocks noChangeShapeType="1"/>
          </p:cNvSpPr>
          <p:nvPr/>
        </p:nvSpPr>
        <p:spPr bwMode="auto">
          <a:xfrm flipV="1">
            <a:off x="2689225" y="2736850"/>
            <a:ext cx="155575" cy="431800"/>
          </a:xfrm>
          <a:prstGeom prst="line">
            <a:avLst/>
          </a:prstGeom>
          <a:noFill/>
          <a:ln w="57150">
            <a:solidFill>
              <a:srgbClr val="000000"/>
            </a:solidFill>
            <a:round/>
            <a:headEnd/>
            <a:tailEnd type="arrow" w="med" len="med"/>
          </a:ln>
        </p:spPr>
        <p:txBody>
          <a:bodyPr/>
          <a:lstStyle/>
          <a:p>
            <a:endParaRPr lang="id-ID"/>
          </a:p>
        </p:txBody>
      </p:sp>
      <p:sp>
        <p:nvSpPr>
          <p:cNvPr id="9223" name="Line 7"/>
          <p:cNvSpPr>
            <a:spLocks noChangeShapeType="1"/>
          </p:cNvSpPr>
          <p:nvPr/>
        </p:nvSpPr>
        <p:spPr bwMode="auto">
          <a:xfrm flipH="1" flipV="1">
            <a:off x="1911350" y="3744913"/>
            <a:ext cx="544513" cy="360362"/>
          </a:xfrm>
          <a:prstGeom prst="line">
            <a:avLst/>
          </a:prstGeom>
          <a:noFill/>
          <a:ln w="57150">
            <a:solidFill>
              <a:srgbClr val="000000"/>
            </a:solidFill>
            <a:round/>
            <a:headEnd/>
            <a:tailEnd type="arrow" w="med" len="med"/>
          </a:ln>
        </p:spPr>
        <p:txBody>
          <a:bodyPr/>
          <a:lstStyle/>
          <a:p>
            <a:endParaRPr lang="id-ID"/>
          </a:p>
        </p:txBody>
      </p:sp>
      <p:sp>
        <p:nvSpPr>
          <p:cNvPr id="9224" name="Line 8"/>
          <p:cNvSpPr>
            <a:spLocks noChangeShapeType="1"/>
          </p:cNvSpPr>
          <p:nvPr/>
        </p:nvSpPr>
        <p:spPr bwMode="auto">
          <a:xfrm flipV="1">
            <a:off x="2144713" y="3744913"/>
            <a:ext cx="390525" cy="365125"/>
          </a:xfrm>
          <a:prstGeom prst="line">
            <a:avLst/>
          </a:prstGeom>
          <a:noFill/>
          <a:ln w="57150">
            <a:solidFill>
              <a:srgbClr val="000000"/>
            </a:solidFill>
            <a:round/>
            <a:headEnd/>
            <a:tailEnd type="arrow" w="med" len="med"/>
          </a:ln>
        </p:spPr>
        <p:txBody>
          <a:bodyPr/>
          <a:lstStyle/>
          <a:p>
            <a:endParaRPr lang="id-ID"/>
          </a:p>
        </p:txBody>
      </p:sp>
      <p:sp>
        <p:nvSpPr>
          <p:cNvPr id="9225" name="Line 9"/>
          <p:cNvSpPr>
            <a:spLocks noChangeShapeType="1"/>
          </p:cNvSpPr>
          <p:nvPr/>
        </p:nvSpPr>
        <p:spPr bwMode="auto">
          <a:xfrm>
            <a:off x="2689225" y="3816350"/>
            <a:ext cx="88900" cy="417513"/>
          </a:xfrm>
          <a:prstGeom prst="line">
            <a:avLst/>
          </a:prstGeom>
          <a:noFill/>
          <a:ln w="57150">
            <a:solidFill>
              <a:srgbClr val="000000"/>
            </a:solidFill>
            <a:round/>
            <a:headEnd/>
            <a:tailEnd type="arrow" w="med" len="med"/>
          </a:ln>
        </p:spPr>
        <p:txBody>
          <a:bodyPr/>
          <a:lstStyle/>
          <a:p>
            <a:endParaRPr lang="id-ID"/>
          </a:p>
        </p:txBody>
      </p:sp>
      <p:sp>
        <p:nvSpPr>
          <p:cNvPr id="9226" name="Line 10"/>
          <p:cNvSpPr>
            <a:spLocks noChangeShapeType="1"/>
          </p:cNvSpPr>
          <p:nvPr/>
        </p:nvSpPr>
        <p:spPr bwMode="auto">
          <a:xfrm flipV="1">
            <a:off x="2855913" y="3960813"/>
            <a:ext cx="614362" cy="331787"/>
          </a:xfrm>
          <a:prstGeom prst="line">
            <a:avLst/>
          </a:prstGeom>
          <a:noFill/>
          <a:ln w="57150">
            <a:solidFill>
              <a:srgbClr val="000000"/>
            </a:solidFill>
            <a:round/>
            <a:headEnd/>
            <a:tailEnd type="arrow" w="med" len="med"/>
          </a:ln>
        </p:spPr>
        <p:txBody>
          <a:bodyPr/>
          <a:lstStyle/>
          <a:p>
            <a:endParaRPr lang="id-ID"/>
          </a:p>
        </p:txBody>
      </p:sp>
      <p:sp>
        <p:nvSpPr>
          <p:cNvPr id="9227" name="Line 11"/>
          <p:cNvSpPr>
            <a:spLocks noChangeShapeType="1"/>
          </p:cNvSpPr>
          <p:nvPr/>
        </p:nvSpPr>
        <p:spPr bwMode="auto">
          <a:xfrm flipH="1" flipV="1">
            <a:off x="3079750" y="3673475"/>
            <a:ext cx="60325" cy="571500"/>
          </a:xfrm>
          <a:prstGeom prst="line">
            <a:avLst/>
          </a:prstGeom>
          <a:noFill/>
          <a:ln w="57150">
            <a:solidFill>
              <a:srgbClr val="000000"/>
            </a:solidFill>
            <a:round/>
            <a:headEnd/>
            <a:tailEnd type="arrow" w="med" len="med"/>
          </a:ln>
        </p:spPr>
        <p:txBody>
          <a:bodyPr/>
          <a:lstStyle/>
          <a:p>
            <a:endParaRPr lang="id-ID"/>
          </a:p>
        </p:txBody>
      </p:sp>
      <p:sp>
        <p:nvSpPr>
          <p:cNvPr id="9228" name="Line 12"/>
          <p:cNvSpPr>
            <a:spLocks noChangeShapeType="1"/>
          </p:cNvSpPr>
          <p:nvPr/>
        </p:nvSpPr>
        <p:spPr bwMode="auto">
          <a:xfrm flipV="1">
            <a:off x="3536950" y="3657600"/>
            <a:ext cx="138113" cy="508000"/>
          </a:xfrm>
          <a:prstGeom prst="line">
            <a:avLst/>
          </a:prstGeom>
          <a:noFill/>
          <a:ln w="57150">
            <a:solidFill>
              <a:srgbClr val="000000"/>
            </a:solidFill>
            <a:round/>
            <a:headEnd/>
            <a:tailEnd type="arrow" w="med" len="med"/>
          </a:ln>
        </p:spPr>
        <p:txBody>
          <a:bodyPr/>
          <a:lstStyle/>
          <a:p>
            <a:endParaRPr lang="id-ID"/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735013" y="1219200"/>
            <a:ext cx="4065587" cy="11172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ct val="70000"/>
              </a:lnSpc>
              <a:spcBef>
                <a:spcPct val="50000"/>
              </a:spcBef>
            </a:pPr>
            <a:r>
              <a:rPr lang="id-ID" altLang="ja-JP" dirty="0">
                <a:latin typeface="Verdana" pitchFamily="34" charset="0"/>
                <a:ea typeface="ＭＳ Ｐゴシック"/>
                <a:cs typeface="ＭＳ Ｐゴシック"/>
              </a:rPr>
              <a:t>Tidak Menggunakan </a:t>
            </a:r>
          </a:p>
          <a:p>
            <a:pPr algn="ctr" eaLnBrk="0" hangingPunct="0">
              <a:spcBef>
                <a:spcPct val="50000"/>
              </a:spcBef>
            </a:pPr>
            <a:r>
              <a:rPr lang="id-ID" altLang="ja-JP" dirty="0">
                <a:latin typeface="Verdana" pitchFamily="34" charset="0"/>
                <a:ea typeface="ＭＳ Ｐゴシック"/>
                <a:cs typeface="ＭＳ Ｐゴシック"/>
              </a:rPr>
              <a:t>Kacamata </a:t>
            </a:r>
            <a:r>
              <a:rPr lang="en-US" altLang="ja-JP" dirty="0" err="1">
                <a:latin typeface="Verdana" pitchFamily="34" charset="0"/>
                <a:ea typeface="ＭＳ Ｐゴシック"/>
                <a:cs typeface="ＭＳ Ｐゴシック"/>
              </a:rPr>
              <a:t>Departemen</a:t>
            </a:r>
            <a:r>
              <a:rPr lang="en-US" altLang="ja-JP" dirty="0">
                <a:latin typeface="Verdana" pitchFamily="34" charset="0"/>
                <a:ea typeface="ＭＳ Ｐゴシック"/>
                <a:cs typeface="ＭＳ Ｐゴシック"/>
              </a:rPr>
              <a:t> </a:t>
            </a:r>
            <a:r>
              <a:rPr lang="en-US" altLang="ja-JP" dirty="0" err="1">
                <a:latin typeface="Verdana" pitchFamily="34" charset="0"/>
                <a:ea typeface="ＭＳ Ｐゴシック"/>
                <a:cs typeface="ＭＳ Ｐゴシック"/>
              </a:rPr>
              <a:t>atau</a:t>
            </a:r>
            <a:r>
              <a:rPr lang="en-US" altLang="ja-JP" dirty="0">
                <a:latin typeface="Verdana" pitchFamily="34" charset="0"/>
                <a:ea typeface="ＭＳ Ｐゴシック"/>
                <a:cs typeface="ＭＳ Ｐゴシック"/>
              </a:rPr>
              <a:t> </a:t>
            </a:r>
          </a:p>
          <a:p>
            <a:pPr algn="ctr" eaLnBrk="0" hangingPunct="0">
              <a:spcBef>
                <a:spcPct val="50000"/>
              </a:spcBef>
            </a:pPr>
            <a:r>
              <a:rPr lang="en-US" altLang="ja-JP" dirty="0" err="1">
                <a:latin typeface="Verdana" pitchFamily="34" charset="0"/>
                <a:ea typeface="ＭＳ Ｐゴシック"/>
                <a:cs typeface="ＭＳ Ｐゴシック"/>
              </a:rPr>
              <a:t>Kacamata</a:t>
            </a:r>
            <a:r>
              <a:rPr lang="en-US" altLang="ja-JP" dirty="0">
                <a:latin typeface="Verdana" pitchFamily="34" charset="0"/>
                <a:ea typeface="ＭＳ Ｐゴシック"/>
                <a:cs typeface="ＭＳ Ｐゴシック"/>
              </a:rPr>
              <a:t> </a:t>
            </a:r>
            <a:r>
              <a:rPr lang="en-US" altLang="ja-JP" dirty="0" err="1">
                <a:latin typeface="Verdana" pitchFamily="34" charset="0"/>
                <a:ea typeface="ＭＳ Ｐゴシック"/>
                <a:cs typeface="ＭＳ Ｐゴシック"/>
              </a:rPr>
              <a:t>pasal</a:t>
            </a:r>
            <a:endParaRPr lang="en-GB" dirty="0">
              <a:latin typeface="Verdana" pitchFamily="34" charset="0"/>
            </a:endParaRPr>
          </a:p>
        </p:txBody>
      </p:sp>
      <p:sp>
        <p:nvSpPr>
          <p:cNvPr id="9230" name="Freeform 14"/>
          <p:cNvSpPr>
            <a:spLocks/>
          </p:cNvSpPr>
          <p:nvPr/>
        </p:nvSpPr>
        <p:spPr bwMode="auto">
          <a:xfrm>
            <a:off x="4641850" y="3240088"/>
            <a:ext cx="703263" cy="503237"/>
          </a:xfrm>
          <a:custGeom>
            <a:avLst/>
            <a:gdLst>
              <a:gd name="T0" fmla="*/ 527056 w 1349"/>
              <a:gd name="T1" fmla="*/ 0 h 620"/>
              <a:gd name="T2" fmla="*/ 527056 w 1349"/>
              <a:gd name="T3" fmla="*/ 125809 h 620"/>
              <a:gd name="T4" fmla="*/ 0 w 1349"/>
              <a:gd name="T5" fmla="*/ 125809 h 620"/>
              <a:gd name="T6" fmla="*/ 0 w 1349"/>
              <a:gd name="T7" fmla="*/ 378239 h 620"/>
              <a:gd name="T8" fmla="*/ 527056 w 1349"/>
              <a:gd name="T9" fmla="*/ 378239 h 620"/>
              <a:gd name="T10" fmla="*/ 527056 w 1349"/>
              <a:gd name="T11" fmla="*/ 503237 h 620"/>
              <a:gd name="T12" fmla="*/ 703263 w 1349"/>
              <a:gd name="T13" fmla="*/ 252430 h 620"/>
              <a:gd name="T14" fmla="*/ 527056 w 1349"/>
              <a:gd name="T15" fmla="*/ 0 h 62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1349"/>
              <a:gd name="T25" fmla="*/ 0 h 620"/>
              <a:gd name="T26" fmla="*/ 1349 w 1349"/>
              <a:gd name="T27" fmla="*/ 620 h 62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1349" h="620">
                <a:moveTo>
                  <a:pt x="1011" y="0"/>
                </a:moveTo>
                <a:lnTo>
                  <a:pt x="1011" y="155"/>
                </a:lnTo>
                <a:lnTo>
                  <a:pt x="0" y="155"/>
                </a:lnTo>
                <a:lnTo>
                  <a:pt x="0" y="466"/>
                </a:lnTo>
                <a:lnTo>
                  <a:pt x="1011" y="466"/>
                </a:lnTo>
                <a:lnTo>
                  <a:pt x="1011" y="620"/>
                </a:lnTo>
                <a:lnTo>
                  <a:pt x="1349" y="311"/>
                </a:lnTo>
                <a:lnTo>
                  <a:pt x="1011" y="0"/>
                </a:lnTo>
                <a:close/>
              </a:path>
            </a:pathLst>
          </a:custGeom>
          <a:gradFill rotWithShape="0">
            <a:gsLst>
              <a:gs pos="0">
                <a:srgbClr val="66CCFF"/>
              </a:gs>
              <a:gs pos="50000">
                <a:srgbClr val="000099"/>
              </a:gs>
              <a:gs pos="100000">
                <a:srgbClr val="66CCFF"/>
              </a:gs>
            </a:gsLst>
            <a:lin ang="2700000" scaled="1"/>
          </a:gradFill>
          <a:ln w="38100">
            <a:solidFill>
              <a:srgbClr val="000099"/>
            </a:solidFill>
            <a:round/>
            <a:headEnd/>
            <a:tailEnd/>
          </a:ln>
        </p:spPr>
        <p:txBody>
          <a:bodyPr/>
          <a:lstStyle/>
          <a:p>
            <a:endParaRPr lang="id-ID"/>
          </a:p>
        </p:txBody>
      </p:sp>
      <p:sp>
        <p:nvSpPr>
          <p:cNvPr id="9231" name="Oval 15"/>
          <p:cNvSpPr>
            <a:spLocks noChangeArrowheads="1"/>
          </p:cNvSpPr>
          <p:nvPr/>
        </p:nvSpPr>
        <p:spPr bwMode="auto">
          <a:xfrm>
            <a:off x="5924550" y="2449513"/>
            <a:ext cx="2341563" cy="2105025"/>
          </a:xfrm>
          <a:prstGeom prst="ellipse">
            <a:avLst/>
          </a:prstGeom>
          <a:noFill/>
          <a:ln w="38100">
            <a:solidFill>
              <a:srgbClr val="000099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en-GB">
              <a:latin typeface="Verdana" pitchFamily="34" charset="0"/>
            </a:endParaRPr>
          </a:p>
        </p:txBody>
      </p:sp>
      <p:sp>
        <p:nvSpPr>
          <p:cNvPr id="9232" name="Rectangle 16"/>
          <p:cNvSpPr>
            <a:spLocks noChangeArrowheads="1"/>
          </p:cNvSpPr>
          <p:nvPr/>
        </p:nvSpPr>
        <p:spPr bwMode="auto">
          <a:xfrm>
            <a:off x="6399213" y="3343275"/>
            <a:ext cx="1603375" cy="3048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eaLnBrk="0" hangingPunct="0"/>
            <a:r>
              <a:rPr lang="en-US" altLang="ja-JP">
                <a:solidFill>
                  <a:srgbClr val="060DCC"/>
                </a:solidFill>
                <a:latin typeface="Verdana" pitchFamily="34" charset="0"/>
                <a:ea typeface="ＭＳ Ｐゴシック"/>
                <a:cs typeface="ＭＳ Ｐゴシック"/>
              </a:rPr>
              <a:t>organisasi</a:t>
            </a:r>
            <a:endParaRPr lang="en-US" altLang="ja-JP">
              <a:latin typeface="Verdana" pitchFamily="34" charset="0"/>
              <a:ea typeface="ＭＳ Ｐゴシック"/>
              <a:cs typeface="ＭＳ Ｐゴシック"/>
            </a:endParaRPr>
          </a:p>
        </p:txBody>
      </p:sp>
      <p:sp>
        <p:nvSpPr>
          <p:cNvPr id="9233" name="Line 17"/>
          <p:cNvSpPr>
            <a:spLocks noChangeShapeType="1"/>
          </p:cNvSpPr>
          <p:nvPr/>
        </p:nvSpPr>
        <p:spPr bwMode="auto">
          <a:xfrm flipV="1">
            <a:off x="6754813" y="3789363"/>
            <a:ext cx="0" cy="509587"/>
          </a:xfrm>
          <a:prstGeom prst="line">
            <a:avLst/>
          </a:prstGeom>
          <a:noFill/>
          <a:ln w="57150">
            <a:solidFill>
              <a:srgbClr val="000000"/>
            </a:solidFill>
            <a:round/>
            <a:headEnd/>
            <a:tailEnd type="arrow" w="med" len="med"/>
          </a:ln>
        </p:spPr>
        <p:txBody>
          <a:bodyPr/>
          <a:lstStyle/>
          <a:p>
            <a:endParaRPr lang="id-ID"/>
          </a:p>
        </p:txBody>
      </p:sp>
      <p:sp>
        <p:nvSpPr>
          <p:cNvPr id="9234" name="Line 18"/>
          <p:cNvSpPr>
            <a:spLocks noChangeShapeType="1"/>
          </p:cNvSpPr>
          <p:nvPr/>
        </p:nvSpPr>
        <p:spPr bwMode="auto">
          <a:xfrm flipV="1">
            <a:off x="6399213" y="3660775"/>
            <a:ext cx="0" cy="511175"/>
          </a:xfrm>
          <a:prstGeom prst="line">
            <a:avLst/>
          </a:prstGeom>
          <a:noFill/>
          <a:ln w="57150">
            <a:solidFill>
              <a:srgbClr val="000000"/>
            </a:solidFill>
            <a:round/>
            <a:headEnd/>
            <a:tailEnd type="arrow" w="med" len="med"/>
          </a:ln>
        </p:spPr>
        <p:txBody>
          <a:bodyPr/>
          <a:lstStyle/>
          <a:p>
            <a:endParaRPr lang="id-ID"/>
          </a:p>
        </p:txBody>
      </p:sp>
      <p:sp>
        <p:nvSpPr>
          <p:cNvPr id="9235" name="Line 19"/>
          <p:cNvSpPr>
            <a:spLocks noChangeShapeType="1"/>
          </p:cNvSpPr>
          <p:nvPr/>
        </p:nvSpPr>
        <p:spPr bwMode="auto">
          <a:xfrm flipV="1">
            <a:off x="7038975" y="3660775"/>
            <a:ext cx="0" cy="511175"/>
          </a:xfrm>
          <a:prstGeom prst="line">
            <a:avLst/>
          </a:prstGeom>
          <a:noFill/>
          <a:ln w="57150">
            <a:solidFill>
              <a:srgbClr val="000000"/>
            </a:solidFill>
            <a:round/>
            <a:headEnd/>
            <a:tailEnd type="arrow" w="med" len="med"/>
          </a:ln>
        </p:spPr>
        <p:txBody>
          <a:bodyPr/>
          <a:lstStyle/>
          <a:p>
            <a:endParaRPr lang="id-ID"/>
          </a:p>
        </p:txBody>
      </p:sp>
      <p:sp>
        <p:nvSpPr>
          <p:cNvPr id="9236" name="Line 20"/>
          <p:cNvSpPr>
            <a:spLocks noChangeShapeType="1"/>
          </p:cNvSpPr>
          <p:nvPr/>
        </p:nvSpPr>
        <p:spPr bwMode="auto">
          <a:xfrm flipV="1">
            <a:off x="7323138" y="3916363"/>
            <a:ext cx="0" cy="511175"/>
          </a:xfrm>
          <a:prstGeom prst="line">
            <a:avLst/>
          </a:prstGeom>
          <a:noFill/>
          <a:ln w="57150">
            <a:solidFill>
              <a:srgbClr val="000000"/>
            </a:solidFill>
            <a:round/>
            <a:headEnd/>
            <a:tailEnd type="arrow" w="med" len="med"/>
          </a:ln>
        </p:spPr>
        <p:txBody>
          <a:bodyPr/>
          <a:lstStyle/>
          <a:p>
            <a:endParaRPr lang="id-ID"/>
          </a:p>
        </p:txBody>
      </p:sp>
      <p:sp>
        <p:nvSpPr>
          <p:cNvPr id="9237" name="Line 21"/>
          <p:cNvSpPr>
            <a:spLocks noChangeShapeType="1"/>
          </p:cNvSpPr>
          <p:nvPr/>
        </p:nvSpPr>
        <p:spPr bwMode="auto">
          <a:xfrm flipV="1">
            <a:off x="7605713" y="3725863"/>
            <a:ext cx="0" cy="509587"/>
          </a:xfrm>
          <a:prstGeom prst="line">
            <a:avLst/>
          </a:prstGeom>
          <a:noFill/>
          <a:ln w="57150">
            <a:solidFill>
              <a:srgbClr val="000000"/>
            </a:solidFill>
            <a:round/>
            <a:headEnd/>
            <a:tailEnd type="arrow" w="med" len="med"/>
          </a:ln>
        </p:spPr>
        <p:txBody>
          <a:bodyPr/>
          <a:lstStyle/>
          <a:p>
            <a:endParaRPr lang="id-ID"/>
          </a:p>
        </p:txBody>
      </p:sp>
      <p:sp>
        <p:nvSpPr>
          <p:cNvPr id="9238" name="Line 22"/>
          <p:cNvSpPr>
            <a:spLocks noChangeShapeType="1"/>
          </p:cNvSpPr>
          <p:nvPr/>
        </p:nvSpPr>
        <p:spPr bwMode="auto">
          <a:xfrm flipV="1">
            <a:off x="7889875" y="3725863"/>
            <a:ext cx="0" cy="509587"/>
          </a:xfrm>
          <a:prstGeom prst="line">
            <a:avLst/>
          </a:prstGeom>
          <a:noFill/>
          <a:ln w="57150">
            <a:solidFill>
              <a:srgbClr val="000000"/>
            </a:solidFill>
            <a:round/>
            <a:headEnd/>
            <a:tailEnd type="arrow" w="med" len="med"/>
          </a:ln>
        </p:spPr>
        <p:txBody>
          <a:bodyPr/>
          <a:lstStyle/>
          <a:p>
            <a:endParaRPr lang="id-ID"/>
          </a:p>
        </p:txBody>
      </p:sp>
      <p:sp>
        <p:nvSpPr>
          <p:cNvPr id="9239" name="Line 23"/>
          <p:cNvSpPr>
            <a:spLocks noChangeShapeType="1"/>
          </p:cNvSpPr>
          <p:nvPr/>
        </p:nvSpPr>
        <p:spPr bwMode="auto">
          <a:xfrm flipV="1">
            <a:off x="6896100" y="2705100"/>
            <a:ext cx="0" cy="509588"/>
          </a:xfrm>
          <a:prstGeom prst="line">
            <a:avLst/>
          </a:prstGeom>
          <a:noFill/>
          <a:ln w="57150">
            <a:solidFill>
              <a:srgbClr val="000000"/>
            </a:solidFill>
            <a:round/>
            <a:headEnd/>
            <a:tailEnd type="arrow" w="med" len="med"/>
          </a:ln>
        </p:spPr>
        <p:txBody>
          <a:bodyPr/>
          <a:lstStyle/>
          <a:p>
            <a:endParaRPr lang="id-ID"/>
          </a:p>
        </p:txBody>
      </p:sp>
      <p:sp>
        <p:nvSpPr>
          <p:cNvPr id="9240" name="Line 24"/>
          <p:cNvSpPr>
            <a:spLocks noChangeShapeType="1"/>
          </p:cNvSpPr>
          <p:nvPr/>
        </p:nvSpPr>
        <p:spPr bwMode="auto">
          <a:xfrm flipV="1">
            <a:off x="7250113" y="2768600"/>
            <a:ext cx="0" cy="509588"/>
          </a:xfrm>
          <a:prstGeom prst="line">
            <a:avLst/>
          </a:prstGeom>
          <a:noFill/>
          <a:ln w="57150">
            <a:solidFill>
              <a:srgbClr val="000000"/>
            </a:solidFill>
            <a:round/>
            <a:headEnd/>
            <a:tailEnd type="arrow" w="med" len="med"/>
          </a:ln>
        </p:spPr>
        <p:txBody>
          <a:bodyPr/>
          <a:lstStyle/>
          <a:p>
            <a:endParaRPr lang="id-ID"/>
          </a:p>
        </p:txBody>
      </p:sp>
      <p:sp>
        <p:nvSpPr>
          <p:cNvPr id="9241" name="Line 25"/>
          <p:cNvSpPr>
            <a:spLocks noChangeShapeType="1"/>
          </p:cNvSpPr>
          <p:nvPr/>
        </p:nvSpPr>
        <p:spPr bwMode="auto">
          <a:xfrm flipV="1">
            <a:off x="7605713" y="2641600"/>
            <a:ext cx="0" cy="509588"/>
          </a:xfrm>
          <a:prstGeom prst="line">
            <a:avLst/>
          </a:prstGeom>
          <a:noFill/>
          <a:ln w="57150">
            <a:solidFill>
              <a:srgbClr val="000000"/>
            </a:solidFill>
            <a:round/>
            <a:headEnd/>
            <a:tailEnd type="arrow" w="med" len="med"/>
          </a:ln>
        </p:spPr>
        <p:txBody>
          <a:bodyPr/>
          <a:lstStyle/>
          <a:p>
            <a:endParaRPr lang="id-ID"/>
          </a:p>
        </p:txBody>
      </p:sp>
      <p:sp>
        <p:nvSpPr>
          <p:cNvPr id="9242" name="Line 26"/>
          <p:cNvSpPr>
            <a:spLocks noChangeShapeType="1"/>
          </p:cNvSpPr>
          <p:nvPr/>
        </p:nvSpPr>
        <p:spPr bwMode="auto">
          <a:xfrm flipV="1">
            <a:off x="6542088" y="2705100"/>
            <a:ext cx="0" cy="509588"/>
          </a:xfrm>
          <a:prstGeom prst="line">
            <a:avLst/>
          </a:prstGeom>
          <a:noFill/>
          <a:ln w="57150">
            <a:solidFill>
              <a:srgbClr val="000000"/>
            </a:solidFill>
            <a:round/>
            <a:headEnd/>
            <a:tailEnd type="arrow" w="med" len="med"/>
          </a:ln>
        </p:spPr>
        <p:txBody>
          <a:bodyPr/>
          <a:lstStyle/>
          <a:p>
            <a:endParaRPr lang="id-ID"/>
          </a:p>
        </p:txBody>
      </p:sp>
      <p:sp>
        <p:nvSpPr>
          <p:cNvPr id="9243" name="Oval 27"/>
          <p:cNvSpPr>
            <a:spLocks noChangeArrowheads="1"/>
          </p:cNvSpPr>
          <p:nvPr/>
        </p:nvSpPr>
        <p:spPr bwMode="auto">
          <a:xfrm>
            <a:off x="1754188" y="2449513"/>
            <a:ext cx="2339975" cy="2105025"/>
          </a:xfrm>
          <a:prstGeom prst="ellipse">
            <a:avLst/>
          </a:prstGeom>
          <a:noFill/>
          <a:ln w="38100">
            <a:solidFill>
              <a:srgbClr val="000099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en-GB">
              <a:latin typeface="Verdana" pitchFamily="34" charset="0"/>
            </a:endParaRPr>
          </a:p>
        </p:txBody>
      </p:sp>
      <p:sp>
        <p:nvSpPr>
          <p:cNvPr id="9244" name="Text Box 28"/>
          <p:cNvSpPr txBox="1">
            <a:spLocks noChangeArrowheads="1"/>
          </p:cNvSpPr>
          <p:nvPr/>
        </p:nvSpPr>
        <p:spPr bwMode="auto">
          <a:xfrm>
            <a:off x="5042428" y="1295400"/>
            <a:ext cx="4101572" cy="9510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>
              <a:lnSpc>
                <a:spcPct val="70000"/>
              </a:lnSpc>
              <a:spcBef>
                <a:spcPct val="50000"/>
              </a:spcBef>
            </a:pPr>
            <a:r>
              <a:rPr lang="id-ID" altLang="ja-JP" dirty="0">
                <a:latin typeface="Verdana" pitchFamily="34" charset="0"/>
                <a:ea typeface="ＭＳ Ｐゴシック"/>
                <a:cs typeface="ＭＳ Ｐゴシック"/>
              </a:rPr>
              <a:t>Menggunakan </a:t>
            </a:r>
          </a:p>
          <a:p>
            <a:pPr algn="ctr" eaLnBrk="0" hangingPunct="0">
              <a:lnSpc>
                <a:spcPct val="70000"/>
              </a:lnSpc>
              <a:spcBef>
                <a:spcPct val="50000"/>
              </a:spcBef>
            </a:pPr>
            <a:r>
              <a:rPr lang="id-ID" altLang="ja-JP" dirty="0">
                <a:latin typeface="Verdana" pitchFamily="34" charset="0"/>
                <a:ea typeface="ＭＳ Ｐゴシック"/>
                <a:cs typeface="ＭＳ Ｐゴシック"/>
              </a:rPr>
              <a:t>Kacamata Perusahaan</a:t>
            </a:r>
            <a:endParaRPr lang="en-US" altLang="ja-JP" dirty="0">
              <a:latin typeface="Verdana" pitchFamily="34" charset="0"/>
              <a:ea typeface="ＭＳ Ｐゴシック"/>
              <a:cs typeface="ＭＳ Ｐゴシック"/>
            </a:endParaRPr>
          </a:p>
          <a:p>
            <a:pPr algn="ctr" eaLnBrk="0" hangingPunct="0">
              <a:lnSpc>
                <a:spcPct val="70000"/>
              </a:lnSpc>
              <a:spcBef>
                <a:spcPct val="50000"/>
              </a:spcBef>
            </a:pPr>
            <a:r>
              <a:rPr lang="en-US" altLang="ja-JP" dirty="0" err="1">
                <a:latin typeface="Verdana" pitchFamily="34" charset="0"/>
                <a:ea typeface="ＭＳ Ｐゴシック"/>
                <a:cs typeface="ＭＳ Ｐゴシック"/>
              </a:rPr>
              <a:t>Sesuai</a:t>
            </a:r>
            <a:r>
              <a:rPr lang="en-US" altLang="ja-JP" dirty="0">
                <a:latin typeface="Verdana" pitchFamily="34" charset="0"/>
                <a:ea typeface="ＭＳ Ｐゴシック"/>
                <a:cs typeface="ＭＳ Ｐゴシック"/>
              </a:rPr>
              <a:t> natural </a:t>
            </a:r>
            <a:r>
              <a:rPr lang="en-US" altLang="ja-JP" dirty="0" err="1">
                <a:latin typeface="Verdana" pitchFamily="34" charset="0"/>
                <a:ea typeface="ＭＳ Ｐゴシック"/>
                <a:cs typeface="ＭＳ Ｐゴシック"/>
              </a:rPr>
              <a:t>bisnis</a:t>
            </a:r>
            <a:r>
              <a:rPr lang="en-US" altLang="ja-JP" dirty="0">
                <a:latin typeface="Verdana" pitchFamily="34" charset="0"/>
                <a:ea typeface="ＭＳ Ｐゴシック"/>
                <a:cs typeface="ＭＳ Ｐゴシック"/>
              </a:rPr>
              <a:t> </a:t>
            </a:r>
            <a:r>
              <a:rPr lang="en-US" altLang="ja-JP" dirty="0" err="1">
                <a:latin typeface="Verdana" pitchFamily="34" charset="0"/>
                <a:ea typeface="ＭＳ Ｐゴシック"/>
                <a:cs typeface="ＭＳ Ｐゴシック"/>
              </a:rPr>
              <a:t>perusahaan</a:t>
            </a:r>
            <a:r>
              <a:rPr lang="id-ID" altLang="ja-JP" dirty="0">
                <a:latin typeface="Verdana" pitchFamily="34" charset="0"/>
                <a:ea typeface="ＭＳ Ｐゴシック"/>
                <a:cs typeface="ＭＳ Ｐゴシック"/>
              </a:rPr>
              <a:t> </a:t>
            </a:r>
            <a:endParaRPr lang="en-GB" dirty="0">
              <a:latin typeface="Verdana" pitchFamily="34" charset="0"/>
            </a:endParaRPr>
          </a:p>
        </p:txBody>
      </p:sp>
      <p:sp>
        <p:nvSpPr>
          <p:cNvPr id="9245" name="Rectangle 29"/>
          <p:cNvSpPr>
            <a:spLocks noChangeArrowheads="1"/>
          </p:cNvSpPr>
          <p:nvPr/>
        </p:nvSpPr>
        <p:spPr bwMode="auto">
          <a:xfrm>
            <a:off x="1304925" y="76200"/>
            <a:ext cx="7577138" cy="1012825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id-ID" sz="3600" u="sng" dirty="0">
                <a:solidFill>
                  <a:schemeClr val="tx2"/>
                </a:solidFill>
                <a:latin typeface="Verdana" pitchFamily="34" charset="0"/>
              </a:rPr>
              <a:t>Panduan Identifikasi Proses </a:t>
            </a:r>
            <a:endParaRPr lang="en-US" sz="3600" u="sng" dirty="0">
              <a:solidFill>
                <a:schemeClr val="tx2"/>
              </a:solidFill>
              <a:latin typeface="Verdana" pitchFamily="34" charset="0"/>
            </a:endParaRPr>
          </a:p>
        </p:txBody>
      </p:sp>
      <p:sp>
        <p:nvSpPr>
          <p:cNvPr id="9246" name="Rectangle 30"/>
          <p:cNvSpPr>
            <a:spLocks noChangeArrowheads="1"/>
          </p:cNvSpPr>
          <p:nvPr/>
        </p:nvSpPr>
        <p:spPr bwMode="auto">
          <a:xfrm>
            <a:off x="381000" y="5105400"/>
            <a:ext cx="4691063" cy="963613"/>
          </a:xfrm>
          <a:prstGeom prst="rect">
            <a:avLst/>
          </a:prstGeom>
          <a:noFill/>
          <a:ln w="3175" cap="rnd">
            <a:noFill/>
            <a:prstDash val="sysDot"/>
            <a:miter lim="800000"/>
            <a:headEnd/>
            <a:tailEnd/>
          </a:ln>
        </p:spPr>
        <p:txBody>
          <a:bodyPr lIns="92075" tIns="46038" rIns="92075" bIns="46038" anchor="ctr"/>
          <a:lstStyle/>
          <a:p>
            <a:r>
              <a:rPr lang="en-US" altLang="ja-JP" dirty="0" err="1">
                <a:latin typeface="Verdana" pitchFamily="34" charset="0"/>
                <a:ea typeface="ＭＳ Ｐゴシック"/>
                <a:cs typeface="ＭＳ Ｐゴシック"/>
              </a:rPr>
              <a:t>Contoh</a:t>
            </a:r>
            <a:r>
              <a:rPr lang="en-US" altLang="ja-JP" dirty="0">
                <a:latin typeface="Verdana" pitchFamily="34" charset="0"/>
                <a:ea typeface="ＭＳ Ｐゴシック"/>
                <a:cs typeface="ＭＳ Ｐゴシック"/>
              </a:rPr>
              <a:t> : </a:t>
            </a:r>
            <a:r>
              <a:rPr lang="en-US" altLang="ja-JP" dirty="0" err="1">
                <a:latin typeface="Verdana" pitchFamily="34" charset="0"/>
                <a:ea typeface="ＭＳ Ｐゴシック"/>
                <a:cs typeface="ＭＳ Ｐゴシック"/>
              </a:rPr>
              <a:t>Prosedur</a:t>
            </a:r>
            <a:r>
              <a:rPr lang="en-US" altLang="ja-JP" dirty="0">
                <a:latin typeface="Verdana" pitchFamily="34" charset="0"/>
                <a:ea typeface="ＭＳ Ｐゴシック"/>
                <a:cs typeface="ＭＳ Ｐゴシック"/>
              </a:rPr>
              <a:t> </a:t>
            </a:r>
            <a:r>
              <a:rPr lang="en-US" altLang="ja-JP" dirty="0" err="1">
                <a:latin typeface="Verdana" pitchFamily="34" charset="0"/>
                <a:ea typeface="ＭＳ Ｐゴシック"/>
                <a:cs typeface="ＭＳ Ｐゴシック"/>
              </a:rPr>
              <a:t>Pembelian</a:t>
            </a:r>
            <a:r>
              <a:rPr lang="en-US" altLang="ja-JP" dirty="0">
                <a:latin typeface="Verdana" pitchFamily="34" charset="0"/>
                <a:ea typeface="ＭＳ Ｐゴシック"/>
                <a:cs typeface="ＭＳ Ｐゴシック"/>
              </a:rPr>
              <a:t> </a:t>
            </a:r>
            <a:r>
              <a:rPr lang="en-US" altLang="ja-JP" dirty="0" err="1">
                <a:latin typeface="Verdana" pitchFamily="34" charset="0"/>
                <a:ea typeface="ＭＳ Ｐゴシック"/>
                <a:cs typeface="ＭＳ Ｐゴシック"/>
              </a:rPr>
              <a:t>hanya</a:t>
            </a:r>
            <a:r>
              <a:rPr lang="en-US" altLang="ja-JP" dirty="0">
                <a:latin typeface="Verdana" pitchFamily="34" charset="0"/>
                <a:ea typeface="ＭＳ Ｐゴシック"/>
                <a:cs typeface="ＭＳ Ｐゴシック"/>
              </a:rPr>
              <a:t> </a:t>
            </a:r>
            <a:r>
              <a:rPr lang="en-US" altLang="ja-JP" dirty="0" err="1">
                <a:latin typeface="Verdana" pitchFamily="34" charset="0"/>
                <a:ea typeface="ＭＳ Ｐゴシック"/>
                <a:cs typeface="ＭＳ Ｐゴシック"/>
              </a:rPr>
              <a:t>mengatur</a:t>
            </a:r>
            <a:r>
              <a:rPr lang="en-US" altLang="ja-JP" dirty="0">
                <a:latin typeface="Verdana" pitchFamily="34" charset="0"/>
                <a:ea typeface="ＭＳ Ｐゴシック"/>
                <a:cs typeface="ＭＳ Ｐゴシック"/>
              </a:rPr>
              <a:t> </a:t>
            </a:r>
            <a:r>
              <a:rPr lang="en-US" altLang="ja-JP" dirty="0" err="1">
                <a:latin typeface="Verdana" pitchFamily="34" charset="0"/>
                <a:ea typeface="ＭＳ Ｐゴシック"/>
                <a:cs typeface="ＭＳ Ｐゴシック"/>
              </a:rPr>
              <a:t>pekerjaan</a:t>
            </a:r>
            <a:r>
              <a:rPr lang="en-US" altLang="ja-JP" dirty="0">
                <a:latin typeface="Verdana" pitchFamily="34" charset="0"/>
                <a:ea typeface="ＭＳ Ｐゴシック"/>
                <a:cs typeface="ＭＳ Ｐゴシック"/>
              </a:rPr>
              <a:t> </a:t>
            </a:r>
            <a:r>
              <a:rPr lang="id-ID" altLang="ja-JP" dirty="0">
                <a:latin typeface="Verdana" pitchFamily="34" charset="0"/>
                <a:ea typeface="ＭＳ Ｐゴシック"/>
                <a:cs typeface="ＭＳ Ｐゴシック"/>
              </a:rPr>
              <a:t> yang dilakukan oleh departemen Pembelian atau hanya mengatur apa yang dipersyaratkan oleh ISO 9001</a:t>
            </a:r>
            <a:endParaRPr lang="en-US" altLang="ja-JP" dirty="0">
              <a:latin typeface="Verdana" pitchFamily="34" charset="0"/>
              <a:ea typeface="ＭＳ Ｐゴシック"/>
              <a:cs typeface="ＭＳ Ｐゴシック"/>
            </a:endParaRPr>
          </a:p>
        </p:txBody>
      </p:sp>
      <p:sp>
        <p:nvSpPr>
          <p:cNvPr id="9247" name="Rectangle 31"/>
          <p:cNvSpPr>
            <a:spLocks noChangeArrowheads="1"/>
          </p:cNvSpPr>
          <p:nvPr/>
        </p:nvSpPr>
        <p:spPr bwMode="auto">
          <a:xfrm>
            <a:off x="5270500" y="4724400"/>
            <a:ext cx="4330700" cy="1800225"/>
          </a:xfrm>
          <a:prstGeom prst="rect">
            <a:avLst/>
          </a:prstGeom>
          <a:noFill/>
          <a:ln w="3175" cap="rnd">
            <a:noFill/>
            <a:prstDash val="sysDot"/>
            <a:miter lim="800000"/>
            <a:headEnd/>
            <a:tailEnd/>
          </a:ln>
        </p:spPr>
        <p:txBody>
          <a:bodyPr lIns="92075" tIns="46038" rIns="92075" bIns="46038" anchor="ctr"/>
          <a:lstStyle/>
          <a:p>
            <a:r>
              <a:rPr lang="en-US" altLang="ja-JP" dirty="0" err="1">
                <a:latin typeface="Verdana" pitchFamily="34" charset="0"/>
                <a:ea typeface="ＭＳ Ｐゴシック"/>
                <a:cs typeface="ＭＳ Ｐゴシック"/>
              </a:rPr>
              <a:t>Contoh</a:t>
            </a:r>
            <a:r>
              <a:rPr lang="en-US" altLang="ja-JP" dirty="0">
                <a:latin typeface="Verdana" pitchFamily="34" charset="0"/>
                <a:ea typeface="ＭＳ Ｐゴシック"/>
                <a:cs typeface="ＭＳ Ｐゴシック"/>
              </a:rPr>
              <a:t> : </a:t>
            </a:r>
            <a:r>
              <a:rPr lang="en-US" altLang="ja-JP" dirty="0" err="1">
                <a:latin typeface="Verdana" pitchFamily="34" charset="0"/>
                <a:ea typeface="ＭＳ Ｐゴシック"/>
                <a:cs typeface="ＭＳ Ｐゴシック"/>
              </a:rPr>
              <a:t>Prosedur</a:t>
            </a:r>
            <a:r>
              <a:rPr lang="en-US" altLang="ja-JP" dirty="0">
                <a:latin typeface="Verdana" pitchFamily="34" charset="0"/>
                <a:ea typeface="ＭＳ Ｐゴシック"/>
                <a:cs typeface="ＭＳ Ｐゴシック"/>
              </a:rPr>
              <a:t> </a:t>
            </a:r>
            <a:r>
              <a:rPr lang="en-US" altLang="ja-JP" dirty="0" err="1">
                <a:latin typeface="Verdana" pitchFamily="34" charset="0"/>
                <a:ea typeface="ＭＳ Ｐゴシック"/>
                <a:cs typeface="ＭＳ Ｐゴシック"/>
              </a:rPr>
              <a:t>Pembelian</a:t>
            </a:r>
            <a:r>
              <a:rPr lang="en-US" altLang="ja-JP" dirty="0">
                <a:latin typeface="Verdana" pitchFamily="34" charset="0"/>
                <a:ea typeface="ＭＳ Ｐゴシック"/>
                <a:cs typeface="ＭＳ Ｐゴシック"/>
              </a:rPr>
              <a:t> </a:t>
            </a:r>
            <a:r>
              <a:rPr lang="id-ID" altLang="ja-JP" dirty="0">
                <a:latin typeface="Verdana" pitchFamily="34" charset="0"/>
                <a:ea typeface="ＭＳ Ｐゴシック"/>
                <a:cs typeface="ＭＳ Ｐゴシック"/>
              </a:rPr>
              <a:t>mengatur sistem pembelian di perusahaan supaya bisa berjalan efektif, bisa mendukung proses yang lain dan dapat mencapai tujuan</a:t>
            </a:r>
            <a:endParaRPr lang="en-US" altLang="ja-JP" dirty="0">
              <a:latin typeface="Verdana" pitchFamily="34" charset="0"/>
              <a:ea typeface="ＭＳ Ｐゴシック"/>
              <a:cs typeface="ＭＳ Ｐゴシック"/>
            </a:endParaRPr>
          </a:p>
        </p:txBody>
      </p:sp>
      <p:sp>
        <p:nvSpPr>
          <p:cNvPr id="9248" name="Rectangle 32"/>
          <p:cNvSpPr>
            <a:spLocks noChangeArrowheads="1"/>
          </p:cNvSpPr>
          <p:nvPr/>
        </p:nvSpPr>
        <p:spPr bwMode="auto">
          <a:xfrm>
            <a:off x="508000" y="2879725"/>
            <a:ext cx="1092200" cy="963613"/>
          </a:xfrm>
          <a:prstGeom prst="rect">
            <a:avLst/>
          </a:prstGeom>
          <a:noFill/>
          <a:ln w="3175" cap="rnd">
            <a:noFill/>
            <a:prstDash val="sysDot"/>
            <a:miter lim="800000"/>
            <a:headEnd/>
            <a:tailEnd/>
          </a:ln>
        </p:spPr>
        <p:txBody>
          <a:bodyPr lIns="92075" tIns="46038" rIns="92075" bIns="46038" anchor="ctr"/>
          <a:lstStyle/>
          <a:p>
            <a:r>
              <a:rPr lang="en-US" altLang="ja-JP" sz="9600">
                <a:solidFill>
                  <a:srgbClr val="CC6600"/>
                </a:solidFill>
                <a:latin typeface="Bauhaus 93" pitchFamily="82" charset="0"/>
                <a:ea typeface="ＭＳ Ｐゴシック"/>
                <a:cs typeface="ＭＳ Ｐゴシック"/>
              </a:rPr>
              <a:t>×</a:t>
            </a:r>
          </a:p>
        </p:txBody>
      </p:sp>
      <p:sp>
        <p:nvSpPr>
          <p:cNvPr id="9249" name="Rectangle 33"/>
          <p:cNvSpPr>
            <a:spLocks noChangeArrowheads="1"/>
          </p:cNvSpPr>
          <p:nvPr/>
        </p:nvSpPr>
        <p:spPr bwMode="auto">
          <a:xfrm>
            <a:off x="8462963" y="2879725"/>
            <a:ext cx="1092200" cy="963613"/>
          </a:xfrm>
          <a:prstGeom prst="rect">
            <a:avLst/>
          </a:prstGeom>
          <a:noFill/>
          <a:ln w="3175" cap="rnd">
            <a:noFill/>
            <a:prstDash val="sysDot"/>
            <a:miter lim="800000"/>
            <a:headEnd/>
            <a:tailEnd/>
          </a:ln>
        </p:spPr>
        <p:txBody>
          <a:bodyPr lIns="92075" tIns="46038" rIns="92075" bIns="46038" anchor="ctr"/>
          <a:lstStyle/>
          <a:p>
            <a:r>
              <a:rPr lang="en-US" altLang="ja-JP" sz="8800">
                <a:solidFill>
                  <a:srgbClr val="3333FF"/>
                </a:solidFill>
                <a:latin typeface="Lucida Calligraphy" pitchFamily="66" charset="0"/>
                <a:ea typeface="ＭＳ Ｐゴシック"/>
                <a:cs typeface="ＭＳ Ｐゴシック"/>
              </a:rPr>
              <a:t>√</a:t>
            </a:r>
          </a:p>
        </p:txBody>
      </p:sp>
      <p:sp>
        <p:nvSpPr>
          <p:cNvPr id="35" name="Slide Number Placeholder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81933BE-C567-46F0-8398-FCB3AD8C9B47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BD10737-0FB0-45E0-AB76-9657741BA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Audit integrasi ISO 9001 &amp; ISO 45001 1/rev 00© Copyright Sentral Sistem, Juni 2019</a:t>
            </a:r>
          </a:p>
        </p:txBody>
      </p:sp>
    </p:spTree>
    <p:extLst>
      <p:ext uri="{BB962C8B-B14F-4D97-AF65-F5344CB8AC3E}">
        <p14:creationId xmlns:p14="http://schemas.microsoft.com/office/powerpoint/2010/main" val="880128041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79658B-7F9C-4333-9499-869B8642C574}" type="slidenum">
              <a:rPr lang="en-US" smtClean="0">
                <a:solidFill>
                  <a:schemeClr val="tx1"/>
                </a:solidFill>
              </a:rPr>
              <a:pPr>
                <a:defRPr/>
              </a:pPr>
              <a:t>32</a:t>
            </a:fld>
            <a:endParaRPr lang="en-US">
              <a:solidFill>
                <a:schemeClr val="tx1"/>
              </a:solidFill>
            </a:endParaRPr>
          </a:p>
        </p:txBody>
      </p:sp>
      <p:graphicFrame>
        <p:nvGraphicFramePr>
          <p:cNvPr id="7" name="Content Placeholder 4"/>
          <p:cNvGraphicFramePr>
            <a:graphicFrameLocks noGrp="1"/>
          </p:cNvGraphicFramePr>
          <p:nvPr>
            <p:ph idx="1"/>
          </p:nvPr>
        </p:nvGraphicFramePr>
        <p:xfrm>
          <a:off x="0" y="0"/>
          <a:ext cx="9906000" cy="193842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990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938420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>
                    <a:pattFill prst="dkDnDiag">
                      <a:fgClr>
                        <a:schemeClr val="bg1">
                          <a:lumMod val="8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" name="Line 32"/>
          <p:cNvSpPr>
            <a:spLocks noChangeShapeType="1"/>
          </p:cNvSpPr>
          <p:nvPr/>
        </p:nvSpPr>
        <p:spPr bwMode="auto">
          <a:xfrm>
            <a:off x="0" y="1857400"/>
            <a:ext cx="9906000" cy="19988"/>
          </a:xfrm>
          <a:prstGeom prst="line">
            <a:avLst/>
          </a:prstGeom>
          <a:ln>
            <a:solidFill>
              <a:schemeClr val="tx2">
                <a:lumMod val="50000"/>
              </a:schemeClr>
            </a:solidFill>
            <a:prstDash val="dash"/>
            <a:headEnd/>
            <a:tailEnd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128464" y="4581128"/>
            <a:ext cx="381642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u="sng" dirty="0"/>
          </a:p>
          <a:p>
            <a:pPr marL="342900" indent="-342900">
              <a:buFont typeface="+mj-lt"/>
              <a:buAutoNum type="arabicPeriod"/>
            </a:pPr>
            <a:r>
              <a:rPr lang="en-US" sz="1400" dirty="0" err="1"/>
              <a:t>Fokus</a:t>
            </a:r>
            <a:r>
              <a:rPr lang="en-US" sz="1400" dirty="0"/>
              <a:t> Sistem : Sistem </a:t>
            </a:r>
            <a:r>
              <a:rPr lang="en-US" sz="1400" dirty="0" err="1"/>
              <a:t>diterapkan</a:t>
            </a:r>
            <a:r>
              <a:rPr lang="en-US" sz="1400" dirty="0"/>
              <a:t> </a:t>
            </a:r>
            <a:r>
              <a:rPr lang="en-US" sz="1400" dirty="0" err="1"/>
              <a:t>dengan</a:t>
            </a:r>
            <a:r>
              <a:rPr lang="en-US" sz="1400" dirty="0"/>
              <a:t> </a:t>
            </a:r>
            <a:r>
              <a:rPr lang="en-US" sz="1400" dirty="0" err="1"/>
              <a:t>konsisten</a:t>
            </a:r>
            <a:r>
              <a:rPr lang="en-US" sz="1400" dirty="0"/>
              <a:t>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 err="1"/>
              <a:t>Tugas</a:t>
            </a:r>
            <a:r>
              <a:rPr lang="en-US" sz="1400" dirty="0"/>
              <a:t>, </a:t>
            </a:r>
            <a:r>
              <a:rPr lang="en-US" sz="1400" dirty="0" err="1"/>
              <a:t>tanggung</a:t>
            </a:r>
            <a:r>
              <a:rPr lang="en-US" sz="1400" dirty="0"/>
              <a:t> </a:t>
            </a:r>
            <a:r>
              <a:rPr lang="en-US" sz="1400" dirty="0" err="1"/>
              <a:t>jawab</a:t>
            </a:r>
            <a:r>
              <a:rPr lang="en-US" sz="1400" dirty="0"/>
              <a:t> </a:t>
            </a:r>
            <a:r>
              <a:rPr lang="id-ID" sz="1400" dirty="0"/>
              <a:t>PIC pelaksana proses</a:t>
            </a:r>
            <a:r>
              <a:rPr lang="en-US" sz="1400" dirty="0"/>
              <a:t> 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 err="1"/>
              <a:t>Ukuran</a:t>
            </a:r>
            <a:r>
              <a:rPr lang="en-US" sz="1400" dirty="0"/>
              <a:t> </a:t>
            </a:r>
            <a:r>
              <a:rPr lang="en-US" sz="1400" dirty="0" err="1"/>
              <a:t>Efektifitas</a:t>
            </a:r>
            <a:r>
              <a:rPr lang="en-US" sz="1400" dirty="0"/>
              <a:t> Sistem : </a:t>
            </a:r>
            <a:r>
              <a:rPr lang="en-US" sz="1400" dirty="0" err="1"/>
              <a:t>Jumlah</a:t>
            </a:r>
            <a:r>
              <a:rPr lang="en-US" sz="1400" dirty="0"/>
              <a:t> </a:t>
            </a:r>
            <a:r>
              <a:rPr lang="en-US" sz="1400" dirty="0" err="1"/>
              <a:t>temuan</a:t>
            </a:r>
            <a:r>
              <a:rPr lang="en-US" sz="1400" dirty="0"/>
              <a:t> audit   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385048" y="4581128"/>
            <a:ext cx="42484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u="sng" dirty="0"/>
          </a:p>
          <a:p>
            <a:pPr marL="342900" indent="-342900">
              <a:buFont typeface="+mj-lt"/>
              <a:buAutoNum type="arabicPeriod"/>
            </a:pPr>
            <a:r>
              <a:rPr lang="en-US" sz="1400" dirty="0" err="1"/>
              <a:t>Fokus</a:t>
            </a:r>
            <a:r>
              <a:rPr lang="en-US" sz="1400" dirty="0"/>
              <a:t> : </a:t>
            </a:r>
            <a:r>
              <a:rPr lang="en-US" sz="1400" dirty="0" err="1"/>
              <a:t>Sasaran</a:t>
            </a:r>
            <a:r>
              <a:rPr lang="en-US" sz="1400" dirty="0"/>
              <a:t> </a:t>
            </a:r>
            <a:r>
              <a:rPr lang="en-US" sz="1400" dirty="0" err="1"/>
              <a:t>tercapai</a:t>
            </a:r>
            <a:r>
              <a:rPr lang="en-US" sz="1400" dirty="0"/>
              <a:t>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 err="1"/>
              <a:t>Tugas</a:t>
            </a:r>
            <a:r>
              <a:rPr lang="en-US" sz="1400" dirty="0"/>
              <a:t> dan </a:t>
            </a:r>
            <a:r>
              <a:rPr lang="en-US" sz="1400" dirty="0" err="1"/>
              <a:t>tanggung</a:t>
            </a:r>
            <a:r>
              <a:rPr lang="en-US" sz="1400" dirty="0"/>
              <a:t> </a:t>
            </a:r>
            <a:r>
              <a:rPr lang="en-US" sz="1400" dirty="0" err="1"/>
              <a:t>jawab</a:t>
            </a:r>
            <a:r>
              <a:rPr lang="en-US" sz="1400" dirty="0"/>
              <a:t> </a:t>
            </a:r>
            <a:r>
              <a:rPr lang="en-US" sz="1400" dirty="0" err="1"/>
              <a:t>Manajeme</a:t>
            </a:r>
            <a:r>
              <a:rPr lang="id-ID" sz="1400" dirty="0"/>
              <a:t>n</a:t>
            </a:r>
            <a:r>
              <a:rPr lang="en-US" sz="1400" dirty="0"/>
              <a:t> 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 err="1"/>
              <a:t>Ukuran</a:t>
            </a:r>
            <a:r>
              <a:rPr lang="en-US" sz="1400" dirty="0"/>
              <a:t> </a:t>
            </a:r>
            <a:r>
              <a:rPr lang="en-US" sz="1400" dirty="0" err="1"/>
              <a:t>Efektifitas</a:t>
            </a:r>
            <a:r>
              <a:rPr lang="en-US" sz="1400" dirty="0"/>
              <a:t> : </a:t>
            </a:r>
            <a:r>
              <a:rPr lang="en-US" sz="1400" dirty="0" err="1"/>
              <a:t>tercapainya</a:t>
            </a:r>
            <a:r>
              <a:rPr lang="en-US" sz="1400" dirty="0"/>
              <a:t> </a:t>
            </a:r>
            <a:r>
              <a:rPr lang="en-US" sz="1400" dirty="0" err="1"/>
              <a:t>sasaran</a:t>
            </a:r>
            <a:r>
              <a:rPr lang="en-US" sz="1400" dirty="0"/>
              <a:t>  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088904" y="1996587"/>
            <a:ext cx="1152128" cy="4883260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238092" y="2276872"/>
            <a:ext cx="3693865" cy="23698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RUANG SISTEM</a:t>
            </a:r>
          </a:p>
          <a:p>
            <a:pPr algn="ctr"/>
            <a:endParaRPr lang="en-US" u="sng" dirty="0"/>
          </a:p>
          <a:p>
            <a:pPr marL="174625" indent="-174625">
              <a:buFont typeface="Arial" pitchFamily="34" charset="0"/>
              <a:buChar char="•"/>
            </a:pPr>
            <a:r>
              <a:rPr lang="id-ID" sz="1600" dirty="0"/>
              <a:t>Proses </a:t>
            </a:r>
            <a:r>
              <a:rPr lang="en-US" sz="1600" dirty="0" err="1"/>
              <a:t>Penjualan</a:t>
            </a:r>
            <a:endParaRPr lang="en-US" sz="1600" dirty="0"/>
          </a:p>
          <a:p>
            <a:pPr marL="174625" indent="-174625">
              <a:buFont typeface="Arial" pitchFamily="34" charset="0"/>
              <a:buChar char="•"/>
            </a:pPr>
            <a:r>
              <a:rPr lang="id-ID" sz="1600" dirty="0"/>
              <a:t>Proses </a:t>
            </a:r>
            <a:r>
              <a:rPr lang="en-US" sz="1600" dirty="0" err="1"/>
              <a:t>Produksi</a:t>
            </a:r>
            <a:endParaRPr lang="en-US" sz="1600" dirty="0"/>
          </a:p>
          <a:p>
            <a:pPr marL="174625" indent="-174625">
              <a:buFont typeface="Arial" pitchFamily="34" charset="0"/>
              <a:buChar char="•"/>
            </a:pPr>
            <a:r>
              <a:rPr lang="id-ID" sz="1600" dirty="0"/>
              <a:t>Proses </a:t>
            </a:r>
            <a:r>
              <a:rPr lang="en-US" sz="1600" dirty="0" err="1"/>
              <a:t>Pembelian</a:t>
            </a:r>
            <a:endParaRPr lang="en-US" sz="1600" dirty="0"/>
          </a:p>
          <a:p>
            <a:pPr marL="174625" indent="-174625">
              <a:buFont typeface="Arial" pitchFamily="34" charset="0"/>
              <a:buChar char="•"/>
            </a:pPr>
            <a:r>
              <a:rPr lang="id-ID" sz="1600" dirty="0"/>
              <a:t>Proses Corrective &amp; Preventif Maintenance</a:t>
            </a:r>
            <a:r>
              <a:rPr lang="en-US" sz="1600" dirty="0"/>
              <a:t> </a:t>
            </a:r>
          </a:p>
          <a:p>
            <a:pPr marL="174625" indent="-174625">
              <a:buFont typeface="Arial" pitchFamily="34" charset="0"/>
              <a:buChar char="•"/>
            </a:pPr>
            <a:r>
              <a:rPr lang="id-ID" sz="1600" dirty="0"/>
              <a:t>Proses Penyimpanan Finish Good</a:t>
            </a:r>
            <a:endParaRPr lang="en-US" sz="1600" dirty="0"/>
          </a:p>
          <a:p>
            <a:pPr marL="174625" indent="-174625">
              <a:buFont typeface="Arial" pitchFamily="34" charset="0"/>
              <a:buChar char="•"/>
            </a:pPr>
            <a:r>
              <a:rPr lang="en-US" sz="1600" dirty="0"/>
              <a:t> …………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799683" y="2276872"/>
            <a:ext cx="3362395" cy="23698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u="sng" dirty="0"/>
              <a:t>RUANG SASARAN PERUSAHAAN </a:t>
            </a:r>
          </a:p>
          <a:p>
            <a:pPr algn="ctr"/>
            <a:endParaRPr lang="en-US" u="sng" dirty="0"/>
          </a:p>
          <a:p>
            <a:pPr>
              <a:buFont typeface="Arial" pitchFamily="34" charset="0"/>
              <a:buChar char="•"/>
            </a:pPr>
            <a:r>
              <a:rPr lang="en-US" sz="1600" dirty="0"/>
              <a:t> </a:t>
            </a:r>
            <a:r>
              <a:rPr lang="en-US" sz="1600" dirty="0" err="1"/>
              <a:t>Sasaran</a:t>
            </a:r>
            <a:r>
              <a:rPr lang="en-US" sz="1600" dirty="0"/>
              <a:t> </a:t>
            </a:r>
            <a:r>
              <a:rPr lang="id-ID" sz="1600" dirty="0"/>
              <a:t>Penjualan</a:t>
            </a:r>
            <a:r>
              <a:rPr lang="en-US" sz="1600" dirty="0"/>
              <a:t> </a:t>
            </a:r>
          </a:p>
          <a:p>
            <a:pPr>
              <a:buFont typeface="Arial" pitchFamily="34" charset="0"/>
              <a:buChar char="•"/>
            </a:pPr>
            <a:r>
              <a:rPr lang="en-US" sz="1600" dirty="0"/>
              <a:t> </a:t>
            </a:r>
            <a:r>
              <a:rPr lang="en-US" sz="1600" dirty="0" err="1"/>
              <a:t>Sasaran</a:t>
            </a:r>
            <a:r>
              <a:rPr lang="en-US" sz="1600" dirty="0"/>
              <a:t> P</a:t>
            </a:r>
            <a:r>
              <a:rPr lang="id-ID" sz="1600" dirty="0"/>
              <a:t>roductivity &amp; Efisiensi</a:t>
            </a:r>
            <a:endParaRPr lang="en-US" sz="1600" dirty="0"/>
          </a:p>
          <a:p>
            <a:pPr>
              <a:buFont typeface="Arial" pitchFamily="34" charset="0"/>
              <a:buChar char="•"/>
            </a:pPr>
            <a:r>
              <a:rPr lang="en-US" sz="1600" dirty="0"/>
              <a:t> </a:t>
            </a:r>
            <a:r>
              <a:rPr lang="en-US" sz="1600" dirty="0" err="1"/>
              <a:t>Sasaran</a:t>
            </a:r>
            <a:r>
              <a:rPr lang="en-US" sz="1600" dirty="0"/>
              <a:t> </a:t>
            </a:r>
            <a:r>
              <a:rPr lang="id-ID" sz="1600" dirty="0"/>
              <a:t>Ontime kedatangan material</a:t>
            </a:r>
            <a:endParaRPr lang="en-US" sz="1600" dirty="0"/>
          </a:p>
          <a:p>
            <a:pPr>
              <a:buFont typeface="Arial" pitchFamily="34" charset="0"/>
              <a:buChar char="•"/>
            </a:pPr>
            <a:r>
              <a:rPr lang="en-US" sz="1600" dirty="0"/>
              <a:t> </a:t>
            </a:r>
            <a:r>
              <a:rPr lang="en-US" sz="1600" dirty="0" err="1"/>
              <a:t>Sasaran</a:t>
            </a:r>
            <a:r>
              <a:rPr lang="en-US" sz="1600" dirty="0"/>
              <a:t> </a:t>
            </a:r>
            <a:r>
              <a:rPr lang="id-ID" sz="1600" dirty="0"/>
              <a:t>Downtime mesin</a:t>
            </a:r>
            <a:r>
              <a:rPr lang="en-US" sz="1600" dirty="0"/>
              <a:t> </a:t>
            </a:r>
          </a:p>
          <a:p>
            <a:pPr>
              <a:buFont typeface="Arial" pitchFamily="34" charset="0"/>
              <a:buChar char="•"/>
            </a:pPr>
            <a:r>
              <a:rPr lang="en-US" sz="1600" dirty="0"/>
              <a:t> </a:t>
            </a:r>
            <a:r>
              <a:rPr lang="en-US" sz="1600" dirty="0" err="1"/>
              <a:t>Sasaran</a:t>
            </a:r>
            <a:r>
              <a:rPr lang="en-US" sz="1600" dirty="0"/>
              <a:t> </a:t>
            </a:r>
            <a:r>
              <a:rPr lang="id-ID" sz="1600" dirty="0"/>
              <a:t>Akurasi Stock FG</a:t>
            </a:r>
          </a:p>
          <a:p>
            <a:pPr>
              <a:buFont typeface="Arial" pitchFamily="34" charset="0"/>
              <a:buChar char="•"/>
            </a:pPr>
            <a:r>
              <a:rPr lang="id-ID" sz="1600" dirty="0"/>
              <a:t> …………..</a:t>
            </a:r>
            <a:r>
              <a:rPr lang="en-US" sz="1600" dirty="0"/>
              <a:t> </a:t>
            </a:r>
          </a:p>
          <a:p>
            <a:pPr>
              <a:buFont typeface="Arial" pitchFamily="34" charset="0"/>
              <a:buChar char="•"/>
            </a:pPr>
            <a:endParaRPr lang="en-US" sz="1600" dirty="0"/>
          </a:p>
        </p:txBody>
      </p:sp>
      <p:sp>
        <p:nvSpPr>
          <p:cNvPr id="28" name="TextBox 27"/>
          <p:cNvSpPr txBox="1"/>
          <p:nvPr/>
        </p:nvSpPr>
        <p:spPr>
          <a:xfrm>
            <a:off x="775586" y="1071546"/>
            <a:ext cx="7751674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Sistem </a:t>
            </a:r>
            <a:r>
              <a:rPr lang="en-US" sz="2800" dirty="0" err="1"/>
              <a:t>dan</a:t>
            </a:r>
            <a:r>
              <a:rPr lang="en-US" sz="2800" dirty="0"/>
              <a:t> </a:t>
            </a:r>
            <a:r>
              <a:rPr lang="en-US" sz="2800" dirty="0" err="1"/>
              <a:t>Sasaran</a:t>
            </a:r>
            <a:r>
              <a:rPr lang="en-US" sz="2800" dirty="0"/>
              <a:t> </a:t>
            </a:r>
            <a:r>
              <a:rPr lang="en-US" sz="2800" dirty="0" err="1"/>
              <a:t>seperti</a:t>
            </a:r>
            <a:r>
              <a:rPr lang="en-US" sz="2800" dirty="0"/>
              <a:t> 2 </a:t>
            </a:r>
            <a:r>
              <a:rPr lang="en-US" sz="2800" dirty="0" err="1"/>
              <a:t>ruangan</a:t>
            </a:r>
            <a:r>
              <a:rPr lang="en-US" sz="2800" dirty="0"/>
              <a:t> yang </a:t>
            </a:r>
            <a:r>
              <a:rPr lang="en-US" sz="2800" dirty="0" err="1"/>
              <a:t>terpisah</a:t>
            </a:r>
            <a:r>
              <a:rPr lang="en-US" sz="2800" dirty="0"/>
              <a:t> 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66654" y="428604"/>
            <a:ext cx="46453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u="sng" dirty="0" err="1"/>
              <a:t>Kondisi</a:t>
            </a:r>
            <a:r>
              <a:rPr lang="en-US" sz="3200" u="sng" dirty="0"/>
              <a:t> yang </a:t>
            </a:r>
            <a:r>
              <a:rPr lang="en-US" sz="3200" u="sng" dirty="0" err="1"/>
              <a:t>sering</a:t>
            </a:r>
            <a:r>
              <a:rPr lang="en-US" sz="3200" u="sng" dirty="0"/>
              <a:t> </a:t>
            </a:r>
            <a:r>
              <a:rPr lang="en-US" sz="3200" u="sng" dirty="0" err="1"/>
              <a:t>terjadi</a:t>
            </a:r>
            <a:r>
              <a:rPr lang="en-US" sz="3200" u="sng" dirty="0"/>
              <a:t>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0" y="0"/>
            <a:ext cx="3738331" cy="369332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txBody>
          <a:bodyPr wrap="none">
            <a:spAutoFit/>
          </a:bodyPr>
          <a:lstStyle/>
          <a:p>
            <a:r>
              <a:rPr lang="en-US" b="1" dirty="0" err="1"/>
              <a:t>Ukuran</a:t>
            </a:r>
            <a:r>
              <a:rPr lang="en-US" b="1" dirty="0"/>
              <a:t> </a:t>
            </a:r>
            <a:r>
              <a:rPr lang="en-US" b="1" dirty="0" err="1"/>
              <a:t>efektifitas</a:t>
            </a:r>
            <a:r>
              <a:rPr lang="en-US" b="1" dirty="0"/>
              <a:t> </a:t>
            </a:r>
            <a:r>
              <a:rPr lang="en-US" b="1" dirty="0" err="1"/>
              <a:t>sistem</a:t>
            </a:r>
            <a:r>
              <a:rPr lang="en-US" b="1" dirty="0"/>
              <a:t> </a:t>
            </a:r>
            <a:r>
              <a:rPr lang="en-US" b="1" dirty="0">
                <a:sym typeface="Wingdings" pitchFamily="2" charset="2"/>
              </a:rPr>
              <a:t> KINERJA</a:t>
            </a:r>
            <a:r>
              <a:rPr lang="en-US" b="1" dirty="0"/>
              <a:t> </a:t>
            </a:r>
            <a:endParaRPr lang="en-US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38667151-EFA4-466E-B2BC-77CD32F122E5}"/>
              </a:ext>
            </a:extLst>
          </p:cNvPr>
          <p:cNvSpPr txBox="1">
            <a:spLocks/>
          </p:cNvSpPr>
          <p:nvPr/>
        </p:nvSpPr>
        <p:spPr>
          <a:xfrm>
            <a:off x="22590" y="6680551"/>
            <a:ext cx="6195544" cy="187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75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sz="1200" dirty="0"/>
              <a:t>Audit integrasi ISO 9001 ; ISO 14001 &amp; ISO 45001 Rev 01 - © Copyright Sentral Sistem,  2019</a:t>
            </a:r>
            <a:endParaRPr lang="en-US" sz="120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D6BBDF3-E195-4ADF-B058-34E11B6BA2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Audit integrasi ISO 9001 &amp; ISO 45001 1/rev 00© Copyright Sentral Sistem, Juni 2019</a:t>
            </a:r>
          </a:p>
        </p:txBody>
      </p:sp>
    </p:spTree>
    <p:extLst>
      <p:ext uri="{BB962C8B-B14F-4D97-AF65-F5344CB8AC3E}">
        <p14:creationId xmlns:p14="http://schemas.microsoft.com/office/powerpoint/2010/main" val="147561466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2" name="Content Placeholder 4"/>
          <p:cNvGraphicFramePr>
            <a:graphicFrameLocks/>
          </p:cNvGraphicFramePr>
          <p:nvPr/>
        </p:nvGraphicFramePr>
        <p:xfrm>
          <a:off x="0" y="56335"/>
          <a:ext cx="9906000" cy="1340768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990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340768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3" name="Line 32"/>
          <p:cNvSpPr>
            <a:spLocks noChangeShapeType="1"/>
          </p:cNvSpPr>
          <p:nvPr/>
        </p:nvSpPr>
        <p:spPr bwMode="auto">
          <a:xfrm>
            <a:off x="0" y="1325097"/>
            <a:ext cx="9906000" cy="15673"/>
          </a:xfrm>
          <a:prstGeom prst="line">
            <a:avLst/>
          </a:prstGeom>
          <a:ln>
            <a:solidFill>
              <a:schemeClr val="bg1"/>
            </a:solidFill>
            <a:prstDash val="dash"/>
            <a:headEnd/>
            <a:tailEnd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8584" y="638944"/>
            <a:ext cx="7344816" cy="504056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UKURAN EFEKTIFITAS SISTEM </a:t>
            </a:r>
            <a:r>
              <a:rPr lang="en-US" b="1" dirty="0">
                <a:sym typeface="Wingdings" pitchFamily="2" charset="2"/>
              </a:rPr>
              <a:t> KINERJA 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79658B-7F9C-4333-9499-869B8642C574}" type="slidenum">
              <a:rPr lang="en-US" smtClean="0">
                <a:solidFill>
                  <a:schemeClr val="tx1"/>
                </a:solidFill>
              </a:rPr>
              <a:pPr>
                <a:defRPr/>
              </a:pPr>
              <a:t>33</a:t>
            </a:fld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" name="Group 11"/>
          <p:cNvGrpSpPr/>
          <p:nvPr/>
        </p:nvGrpSpPr>
        <p:grpSpPr>
          <a:xfrm>
            <a:off x="907851" y="1802904"/>
            <a:ext cx="3113372" cy="457200"/>
            <a:chOff x="5324383" y="2579486"/>
            <a:chExt cx="642362" cy="457200"/>
          </a:xfrm>
        </p:grpSpPr>
        <p:sp>
          <p:nvSpPr>
            <p:cNvPr id="13" name="Pentagon 12"/>
            <p:cNvSpPr/>
            <p:nvPr/>
          </p:nvSpPr>
          <p:spPr>
            <a:xfrm>
              <a:off x="5324735" y="2579486"/>
              <a:ext cx="642010" cy="457200"/>
            </a:xfrm>
            <a:prstGeom prst="homePlate">
              <a:avLst/>
            </a:prstGeom>
            <a:blipFill>
              <a:blip r:embed="rId3" cstate="print"/>
              <a:stretch>
                <a:fillRect/>
              </a:stretch>
            </a:blipFill>
            <a:ln>
              <a:noFill/>
            </a:ln>
            <a:effectLst>
              <a:outerShdw blurRad="25400" dist="38100" dir="5100000" sx="97000" sy="97000" algn="ctr" rotWithShape="0">
                <a:srgbClr val="000000">
                  <a:alpha val="43137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SISTEM / PROSEDUR</a:t>
              </a:r>
            </a:p>
          </p:txBody>
        </p:sp>
        <p:cxnSp>
          <p:nvCxnSpPr>
            <p:cNvPr id="14" name="Straight Connector 13"/>
            <p:cNvCxnSpPr/>
            <p:nvPr/>
          </p:nvCxnSpPr>
          <p:spPr>
            <a:xfrm>
              <a:off x="5324383" y="2579486"/>
              <a:ext cx="0" cy="420360"/>
            </a:xfrm>
            <a:prstGeom prst="line">
              <a:avLst/>
            </a:prstGeom>
            <a:ln>
              <a:solidFill>
                <a:schemeClr val="tx2">
                  <a:lumMod val="50000"/>
                </a:schemeClr>
              </a:solidFill>
            </a:ln>
            <a:effectLst>
              <a:outerShdw blurRad="76200" dist="127000" dir="4800000" sx="160000" sy="160000" rotWithShape="0">
                <a:srgbClr val="000000">
                  <a:alpha val="82000"/>
                </a:srgbClr>
              </a:outerShdw>
            </a:effectLst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Freeform 14"/>
            <p:cNvSpPr/>
            <p:nvPr/>
          </p:nvSpPr>
          <p:spPr>
            <a:xfrm>
              <a:off x="5334000" y="2617660"/>
              <a:ext cx="616188" cy="377874"/>
            </a:xfrm>
            <a:custGeom>
              <a:avLst/>
              <a:gdLst>
                <a:gd name="connsiteX0" fmla="*/ 21771 w 566057"/>
                <a:gd name="connsiteY0" fmla="*/ 0 h 359228"/>
                <a:gd name="connsiteX1" fmla="*/ 413657 w 566057"/>
                <a:gd name="connsiteY1" fmla="*/ 0 h 359228"/>
                <a:gd name="connsiteX2" fmla="*/ 566057 w 566057"/>
                <a:gd name="connsiteY2" fmla="*/ 174171 h 359228"/>
                <a:gd name="connsiteX3" fmla="*/ 381000 w 566057"/>
                <a:gd name="connsiteY3" fmla="*/ 359228 h 359228"/>
                <a:gd name="connsiteX4" fmla="*/ 0 w 566057"/>
                <a:gd name="connsiteY4" fmla="*/ 359228 h 359228"/>
                <a:gd name="connsiteX0" fmla="*/ 21771 w 566057"/>
                <a:gd name="connsiteY0" fmla="*/ 0 h 359228"/>
                <a:gd name="connsiteX1" fmla="*/ 413657 w 566057"/>
                <a:gd name="connsiteY1" fmla="*/ 0 h 359228"/>
                <a:gd name="connsiteX2" fmla="*/ 566057 w 566057"/>
                <a:gd name="connsiteY2" fmla="*/ 174171 h 359228"/>
                <a:gd name="connsiteX3" fmla="*/ 485400 w 566057"/>
                <a:gd name="connsiteY3" fmla="*/ 349274 h 359228"/>
                <a:gd name="connsiteX4" fmla="*/ 0 w 566057"/>
                <a:gd name="connsiteY4" fmla="*/ 359228 h 359228"/>
                <a:gd name="connsiteX0" fmla="*/ 21771 w 566057"/>
                <a:gd name="connsiteY0" fmla="*/ 0 h 359228"/>
                <a:gd name="connsiteX1" fmla="*/ 493965 w 566057"/>
                <a:gd name="connsiteY1" fmla="*/ 19909 h 359228"/>
                <a:gd name="connsiteX2" fmla="*/ 566057 w 566057"/>
                <a:gd name="connsiteY2" fmla="*/ 174171 h 359228"/>
                <a:gd name="connsiteX3" fmla="*/ 485400 w 566057"/>
                <a:gd name="connsiteY3" fmla="*/ 349274 h 359228"/>
                <a:gd name="connsiteX4" fmla="*/ 0 w 566057"/>
                <a:gd name="connsiteY4" fmla="*/ 359228 h 359228"/>
                <a:gd name="connsiteX0" fmla="*/ 21771 w 566057"/>
                <a:gd name="connsiteY0" fmla="*/ 0 h 369182"/>
                <a:gd name="connsiteX1" fmla="*/ 493965 w 566057"/>
                <a:gd name="connsiteY1" fmla="*/ 19909 h 369182"/>
                <a:gd name="connsiteX2" fmla="*/ 566057 w 566057"/>
                <a:gd name="connsiteY2" fmla="*/ 174171 h 369182"/>
                <a:gd name="connsiteX3" fmla="*/ 493431 w 566057"/>
                <a:gd name="connsiteY3" fmla="*/ 369182 h 369182"/>
                <a:gd name="connsiteX4" fmla="*/ 0 w 566057"/>
                <a:gd name="connsiteY4" fmla="*/ 359228 h 369182"/>
                <a:gd name="connsiteX0" fmla="*/ 21771 w 566057"/>
                <a:gd name="connsiteY0" fmla="*/ 0 h 369182"/>
                <a:gd name="connsiteX1" fmla="*/ 497980 w 566057"/>
                <a:gd name="connsiteY1" fmla="*/ 9953 h 369182"/>
                <a:gd name="connsiteX2" fmla="*/ 566057 w 566057"/>
                <a:gd name="connsiteY2" fmla="*/ 174171 h 369182"/>
                <a:gd name="connsiteX3" fmla="*/ 493431 w 566057"/>
                <a:gd name="connsiteY3" fmla="*/ 369182 h 369182"/>
                <a:gd name="connsiteX4" fmla="*/ 0 w 566057"/>
                <a:gd name="connsiteY4" fmla="*/ 359228 h 369182"/>
                <a:gd name="connsiteX0" fmla="*/ 21771 w 566057"/>
                <a:gd name="connsiteY0" fmla="*/ 0 h 360313"/>
                <a:gd name="connsiteX1" fmla="*/ 497980 w 566057"/>
                <a:gd name="connsiteY1" fmla="*/ 9953 h 360313"/>
                <a:gd name="connsiteX2" fmla="*/ 566057 w 566057"/>
                <a:gd name="connsiteY2" fmla="*/ 174171 h 360313"/>
                <a:gd name="connsiteX3" fmla="*/ 543153 w 566057"/>
                <a:gd name="connsiteY3" fmla="*/ 360203 h 360313"/>
                <a:gd name="connsiteX4" fmla="*/ 0 w 566057"/>
                <a:gd name="connsiteY4" fmla="*/ 359228 h 360313"/>
                <a:gd name="connsiteX0" fmla="*/ 21771 w 576120"/>
                <a:gd name="connsiteY0" fmla="*/ 0 h 360313"/>
                <a:gd name="connsiteX1" fmla="*/ 497980 w 576120"/>
                <a:gd name="connsiteY1" fmla="*/ 9953 h 360313"/>
                <a:gd name="connsiteX2" fmla="*/ 576120 w 576120"/>
                <a:gd name="connsiteY2" fmla="*/ 189135 h 360313"/>
                <a:gd name="connsiteX3" fmla="*/ 543153 w 576120"/>
                <a:gd name="connsiteY3" fmla="*/ 360203 h 360313"/>
                <a:gd name="connsiteX4" fmla="*/ 0 w 576120"/>
                <a:gd name="connsiteY4" fmla="*/ 359228 h 360313"/>
                <a:gd name="connsiteX0" fmla="*/ 21771 w 576120"/>
                <a:gd name="connsiteY0" fmla="*/ 0 h 360313"/>
                <a:gd name="connsiteX1" fmla="*/ 540599 w 576120"/>
                <a:gd name="connsiteY1" fmla="*/ 9953 h 360313"/>
                <a:gd name="connsiteX2" fmla="*/ 576120 w 576120"/>
                <a:gd name="connsiteY2" fmla="*/ 189135 h 360313"/>
                <a:gd name="connsiteX3" fmla="*/ 543153 w 576120"/>
                <a:gd name="connsiteY3" fmla="*/ 360203 h 360313"/>
                <a:gd name="connsiteX4" fmla="*/ 0 w 576120"/>
                <a:gd name="connsiteY4" fmla="*/ 359228 h 360313"/>
                <a:gd name="connsiteX0" fmla="*/ 21771 w 576120"/>
                <a:gd name="connsiteY0" fmla="*/ 0 h 368538"/>
                <a:gd name="connsiteX1" fmla="*/ 540599 w 576120"/>
                <a:gd name="connsiteY1" fmla="*/ 9953 h 368538"/>
                <a:gd name="connsiteX2" fmla="*/ 576120 w 576120"/>
                <a:gd name="connsiteY2" fmla="*/ 189135 h 368538"/>
                <a:gd name="connsiteX3" fmla="*/ 539306 w 576120"/>
                <a:gd name="connsiteY3" fmla="*/ 368538 h 368538"/>
                <a:gd name="connsiteX4" fmla="*/ 0 w 576120"/>
                <a:gd name="connsiteY4" fmla="*/ 359228 h 368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6120" h="368538">
                  <a:moveTo>
                    <a:pt x="21771" y="0"/>
                  </a:moveTo>
                  <a:lnTo>
                    <a:pt x="540599" y="9953"/>
                  </a:lnTo>
                  <a:lnTo>
                    <a:pt x="576120" y="189135"/>
                  </a:lnTo>
                  <a:lnTo>
                    <a:pt x="539306" y="368538"/>
                  </a:lnTo>
                  <a:lnTo>
                    <a:pt x="0" y="359228"/>
                  </a:lnTo>
                </a:path>
              </a:pathLst>
            </a:custGeom>
            <a:ln w="9525">
              <a:solidFill>
                <a:schemeClr val="bg1"/>
              </a:solidFill>
              <a:prstDash val="dash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" name="Group 15"/>
          <p:cNvGrpSpPr/>
          <p:nvPr/>
        </p:nvGrpSpPr>
        <p:grpSpPr>
          <a:xfrm>
            <a:off x="4503023" y="1819672"/>
            <a:ext cx="3131300" cy="457200"/>
            <a:chOff x="5320684" y="2579486"/>
            <a:chExt cx="646061" cy="457200"/>
          </a:xfrm>
        </p:grpSpPr>
        <p:sp>
          <p:nvSpPr>
            <p:cNvPr id="17" name="Pentagon 16"/>
            <p:cNvSpPr/>
            <p:nvPr/>
          </p:nvSpPr>
          <p:spPr>
            <a:xfrm>
              <a:off x="5324735" y="2579486"/>
              <a:ext cx="642010" cy="457200"/>
            </a:xfrm>
            <a:prstGeom prst="homePlate">
              <a:avLst/>
            </a:prstGeom>
            <a:blipFill>
              <a:blip r:embed="rId3" cstate="print"/>
              <a:stretch>
                <a:fillRect/>
              </a:stretch>
            </a:blipFill>
            <a:ln>
              <a:noFill/>
            </a:ln>
            <a:effectLst>
              <a:outerShdw blurRad="25400" dist="38100" dir="5100000" sx="97000" sy="97000" algn="ctr" rotWithShape="0">
                <a:srgbClr val="000000">
                  <a:alpha val="43137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UKURAN KINERJA</a:t>
              </a:r>
            </a:p>
          </p:txBody>
        </p:sp>
        <p:cxnSp>
          <p:nvCxnSpPr>
            <p:cNvPr id="18" name="Straight Connector 17"/>
            <p:cNvCxnSpPr/>
            <p:nvPr/>
          </p:nvCxnSpPr>
          <p:spPr>
            <a:xfrm>
              <a:off x="5320684" y="2579486"/>
              <a:ext cx="0" cy="420360"/>
            </a:xfrm>
            <a:prstGeom prst="line">
              <a:avLst/>
            </a:prstGeom>
            <a:ln>
              <a:solidFill>
                <a:schemeClr val="tx2">
                  <a:lumMod val="50000"/>
                </a:schemeClr>
              </a:solidFill>
            </a:ln>
            <a:effectLst>
              <a:outerShdw blurRad="76200" dist="127000" dir="4800000" sx="160000" sy="160000" rotWithShape="0">
                <a:srgbClr val="000000">
                  <a:alpha val="82000"/>
                </a:srgbClr>
              </a:outerShdw>
            </a:effectLst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Freeform 18"/>
            <p:cNvSpPr/>
            <p:nvPr/>
          </p:nvSpPr>
          <p:spPr>
            <a:xfrm>
              <a:off x="5334000" y="2617660"/>
              <a:ext cx="616188" cy="377874"/>
            </a:xfrm>
            <a:custGeom>
              <a:avLst/>
              <a:gdLst>
                <a:gd name="connsiteX0" fmla="*/ 21771 w 566057"/>
                <a:gd name="connsiteY0" fmla="*/ 0 h 359228"/>
                <a:gd name="connsiteX1" fmla="*/ 413657 w 566057"/>
                <a:gd name="connsiteY1" fmla="*/ 0 h 359228"/>
                <a:gd name="connsiteX2" fmla="*/ 566057 w 566057"/>
                <a:gd name="connsiteY2" fmla="*/ 174171 h 359228"/>
                <a:gd name="connsiteX3" fmla="*/ 381000 w 566057"/>
                <a:gd name="connsiteY3" fmla="*/ 359228 h 359228"/>
                <a:gd name="connsiteX4" fmla="*/ 0 w 566057"/>
                <a:gd name="connsiteY4" fmla="*/ 359228 h 359228"/>
                <a:gd name="connsiteX0" fmla="*/ 21771 w 566057"/>
                <a:gd name="connsiteY0" fmla="*/ 0 h 359228"/>
                <a:gd name="connsiteX1" fmla="*/ 413657 w 566057"/>
                <a:gd name="connsiteY1" fmla="*/ 0 h 359228"/>
                <a:gd name="connsiteX2" fmla="*/ 566057 w 566057"/>
                <a:gd name="connsiteY2" fmla="*/ 174171 h 359228"/>
                <a:gd name="connsiteX3" fmla="*/ 485400 w 566057"/>
                <a:gd name="connsiteY3" fmla="*/ 349274 h 359228"/>
                <a:gd name="connsiteX4" fmla="*/ 0 w 566057"/>
                <a:gd name="connsiteY4" fmla="*/ 359228 h 359228"/>
                <a:gd name="connsiteX0" fmla="*/ 21771 w 566057"/>
                <a:gd name="connsiteY0" fmla="*/ 0 h 359228"/>
                <a:gd name="connsiteX1" fmla="*/ 493965 w 566057"/>
                <a:gd name="connsiteY1" fmla="*/ 19909 h 359228"/>
                <a:gd name="connsiteX2" fmla="*/ 566057 w 566057"/>
                <a:gd name="connsiteY2" fmla="*/ 174171 h 359228"/>
                <a:gd name="connsiteX3" fmla="*/ 485400 w 566057"/>
                <a:gd name="connsiteY3" fmla="*/ 349274 h 359228"/>
                <a:gd name="connsiteX4" fmla="*/ 0 w 566057"/>
                <a:gd name="connsiteY4" fmla="*/ 359228 h 359228"/>
                <a:gd name="connsiteX0" fmla="*/ 21771 w 566057"/>
                <a:gd name="connsiteY0" fmla="*/ 0 h 369182"/>
                <a:gd name="connsiteX1" fmla="*/ 493965 w 566057"/>
                <a:gd name="connsiteY1" fmla="*/ 19909 h 369182"/>
                <a:gd name="connsiteX2" fmla="*/ 566057 w 566057"/>
                <a:gd name="connsiteY2" fmla="*/ 174171 h 369182"/>
                <a:gd name="connsiteX3" fmla="*/ 493431 w 566057"/>
                <a:gd name="connsiteY3" fmla="*/ 369182 h 369182"/>
                <a:gd name="connsiteX4" fmla="*/ 0 w 566057"/>
                <a:gd name="connsiteY4" fmla="*/ 359228 h 369182"/>
                <a:gd name="connsiteX0" fmla="*/ 21771 w 566057"/>
                <a:gd name="connsiteY0" fmla="*/ 0 h 369182"/>
                <a:gd name="connsiteX1" fmla="*/ 497980 w 566057"/>
                <a:gd name="connsiteY1" fmla="*/ 9953 h 369182"/>
                <a:gd name="connsiteX2" fmla="*/ 566057 w 566057"/>
                <a:gd name="connsiteY2" fmla="*/ 174171 h 369182"/>
                <a:gd name="connsiteX3" fmla="*/ 493431 w 566057"/>
                <a:gd name="connsiteY3" fmla="*/ 369182 h 369182"/>
                <a:gd name="connsiteX4" fmla="*/ 0 w 566057"/>
                <a:gd name="connsiteY4" fmla="*/ 359228 h 369182"/>
                <a:gd name="connsiteX0" fmla="*/ 21771 w 566057"/>
                <a:gd name="connsiteY0" fmla="*/ 0 h 360313"/>
                <a:gd name="connsiteX1" fmla="*/ 497980 w 566057"/>
                <a:gd name="connsiteY1" fmla="*/ 9953 h 360313"/>
                <a:gd name="connsiteX2" fmla="*/ 566057 w 566057"/>
                <a:gd name="connsiteY2" fmla="*/ 174171 h 360313"/>
                <a:gd name="connsiteX3" fmla="*/ 543153 w 566057"/>
                <a:gd name="connsiteY3" fmla="*/ 360203 h 360313"/>
                <a:gd name="connsiteX4" fmla="*/ 0 w 566057"/>
                <a:gd name="connsiteY4" fmla="*/ 359228 h 360313"/>
                <a:gd name="connsiteX0" fmla="*/ 21771 w 576120"/>
                <a:gd name="connsiteY0" fmla="*/ 0 h 360313"/>
                <a:gd name="connsiteX1" fmla="*/ 497980 w 576120"/>
                <a:gd name="connsiteY1" fmla="*/ 9953 h 360313"/>
                <a:gd name="connsiteX2" fmla="*/ 576120 w 576120"/>
                <a:gd name="connsiteY2" fmla="*/ 189135 h 360313"/>
                <a:gd name="connsiteX3" fmla="*/ 543153 w 576120"/>
                <a:gd name="connsiteY3" fmla="*/ 360203 h 360313"/>
                <a:gd name="connsiteX4" fmla="*/ 0 w 576120"/>
                <a:gd name="connsiteY4" fmla="*/ 359228 h 360313"/>
                <a:gd name="connsiteX0" fmla="*/ 21771 w 576120"/>
                <a:gd name="connsiteY0" fmla="*/ 0 h 360313"/>
                <a:gd name="connsiteX1" fmla="*/ 540599 w 576120"/>
                <a:gd name="connsiteY1" fmla="*/ 9953 h 360313"/>
                <a:gd name="connsiteX2" fmla="*/ 576120 w 576120"/>
                <a:gd name="connsiteY2" fmla="*/ 189135 h 360313"/>
                <a:gd name="connsiteX3" fmla="*/ 543153 w 576120"/>
                <a:gd name="connsiteY3" fmla="*/ 360203 h 360313"/>
                <a:gd name="connsiteX4" fmla="*/ 0 w 576120"/>
                <a:gd name="connsiteY4" fmla="*/ 359228 h 360313"/>
                <a:gd name="connsiteX0" fmla="*/ 21771 w 576120"/>
                <a:gd name="connsiteY0" fmla="*/ 0 h 368538"/>
                <a:gd name="connsiteX1" fmla="*/ 540599 w 576120"/>
                <a:gd name="connsiteY1" fmla="*/ 9953 h 368538"/>
                <a:gd name="connsiteX2" fmla="*/ 576120 w 576120"/>
                <a:gd name="connsiteY2" fmla="*/ 189135 h 368538"/>
                <a:gd name="connsiteX3" fmla="*/ 539306 w 576120"/>
                <a:gd name="connsiteY3" fmla="*/ 368538 h 368538"/>
                <a:gd name="connsiteX4" fmla="*/ 0 w 576120"/>
                <a:gd name="connsiteY4" fmla="*/ 359228 h 368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6120" h="368538">
                  <a:moveTo>
                    <a:pt x="21771" y="0"/>
                  </a:moveTo>
                  <a:lnTo>
                    <a:pt x="540599" y="9953"/>
                  </a:lnTo>
                  <a:lnTo>
                    <a:pt x="576120" y="189135"/>
                  </a:lnTo>
                  <a:lnTo>
                    <a:pt x="539306" y="368538"/>
                  </a:lnTo>
                  <a:lnTo>
                    <a:pt x="0" y="359228"/>
                  </a:lnTo>
                </a:path>
              </a:pathLst>
            </a:custGeom>
            <a:ln w="9525">
              <a:solidFill>
                <a:schemeClr val="bg1"/>
              </a:solidFill>
              <a:prstDash val="dash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27"/>
          <p:cNvGrpSpPr/>
          <p:nvPr/>
        </p:nvGrpSpPr>
        <p:grpSpPr>
          <a:xfrm>
            <a:off x="615463" y="2567806"/>
            <a:ext cx="3405760" cy="1152128"/>
            <a:chOff x="615463" y="2420888"/>
            <a:chExt cx="3405760" cy="1152128"/>
          </a:xfrm>
        </p:grpSpPr>
        <p:sp>
          <p:nvSpPr>
            <p:cNvPr id="23" name="Rectangle 22"/>
            <p:cNvSpPr/>
            <p:nvPr/>
          </p:nvSpPr>
          <p:spPr>
            <a:xfrm>
              <a:off x="920552" y="2708920"/>
              <a:ext cx="3100671" cy="86409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err="1">
                  <a:solidFill>
                    <a:schemeClr val="tx1"/>
                  </a:solidFill>
                </a:rPr>
                <a:t>Pengiriman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22" name="Diamond 21"/>
            <p:cNvSpPr/>
            <p:nvPr/>
          </p:nvSpPr>
          <p:spPr>
            <a:xfrm>
              <a:off x="615463" y="2420888"/>
              <a:ext cx="593121" cy="576064"/>
            </a:xfrm>
            <a:prstGeom prst="diamond">
              <a:avLst/>
            </a:prstGeom>
            <a:solidFill>
              <a:schemeClr val="tx2">
                <a:lumMod val="60000"/>
                <a:lumOff val="40000"/>
              </a:schemeClr>
            </a:solidFill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4" name="Diamond 23"/>
            <p:cNvSpPr/>
            <p:nvPr/>
          </p:nvSpPr>
          <p:spPr>
            <a:xfrm>
              <a:off x="687491" y="2488704"/>
              <a:ext cx="440721" cy="440432"/>
            </a:xfrm>
            <a:prstGeom prst="diamond">
              <a:avLst/>
            </a:prstGeom>
            <a:noFill/>
            <a:ln w="12700"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7" name="Group 28"/>
          <p:cNvGrpSpPr/>
          <p:nvPr/>
        </p:nvGrpSpPr>
        <p:grpSpPr>
          <a:xfrm>
            <a:off x="584755" y="5049986"/>
            <a:ext cx="3436468" cy="1152128"/>
            <a:chOff x="588451" y="3954140"/>
            <a:chExt cx="3436468" cy="1152128"/>
          </a:xfrm>
        </p:grpSpPr>
        <p:sp>
          <p:nvSpPr>
            <p:cNvPr id="25" name="Rectangle 24"/>
            <p:cNvSpPr/>
            <p:nvPr/>
          </p:nvSpPr>
          <p:spPr>
            <a:xfrm>
              <a:off x="893540" y="4242172"/>
              <a:ext cx="3131379" cy="86409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err="1">
                  <a:solidFill>
                    <a:schemeClr val="tx1"/>
                  </a:solidFill>
                </a:rPr>
                <a:t>Perencanaan</a:t>
              </a:r>
              <a:r>
                <a:rPr lang="en-US" sz="2000" dirty="0">
                  <a:solidFill>
                    <a:schemeClr val="tx1"/>
                  </a:solidFill>
                </a:rPr>
                <a:t> </a:t>
              </a:r>
              <a:r>
                <a:rPr lang="en-US" sz="2000" dirty="0" err="1">
                  <a:solidFill>
                    <a:schemeClr val="tx1"/>
                  </a:solidFill>
                </a:rPr>
                <a:t>Mutu</a:t>
              </a:r>
              <a:r>
                <a:rPr lang="en-US" sz="2000" dirty="0">
                  <a:solidFill>
                    <a:schemeClr val="tx1"/>
                  </a:solidFill>
                </a:rPr>
                <a:t> </a:t>
              </a:r>
              <a:r>
                <a:rPr lang="en-US" sz="2000" dirty="0" err="1">
                  <a:solidFill>
                    <a:schemeClr val="tx1"/>
                  </a:solidFill>
                </a:rPr>
                <a:t>Produk</a:t>
              </a:r>
              <a:r>
                <a:rPr lang="en-US" sz="2000" dirty="0">
                  <a:solidFill>
                    <a:schemeClr val="tx1"/>
                  </a:solidFill>
                </a:rPr>
                <a:t> </a:t>
              </a:r>
              <a:r>
                <a:rPr lang="en-US" sz="2000" dirty="0" err="1">
                  <a:solidFill>
                    <a:schemeClr val="tx1"/>
                  </a:solidFill>
                </a:rPr>
                <a:t>Baru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26" name="Diamond 25"/>
            <p:cNvSpPr/>
            <p:nvPr/>
          </p:nvSpPr>
          <p:spPr>
            <a:xfrm>
              <a:off x="588451" y="3954140"/>
              <a:ext cx="593121" cy="576064"/>
            </a:xfrm>
            <a:prstGeom prst="diamond">
              <a:avLst/>
            </a:prstGeom>
            <a:solidFill>
              <a:schemeClr val="accent4">
                <a:lumMod val="75000"/>
              </a:schemeClr>
            </a:solidFill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7" name="Diamond 26"/>
            <p:cNvSpPr/>
            <p:nvPr/>
          </p:nvSpPr>
          <p:spPr>
            <a:xfrm>
              <a:off x="660479" y="4021956"/>
              <a:ext cx="440721" cy="440432"/>
            </a:xfrm>
            <a:prstGeom prst="diamond">
              <a:avLst/>
            </a:prstGeom>
            <a:noFill/>
            <a:ln w="12700"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8" name="Group 29"/>
          <p:cNvGrpSpPr/>
          <p:nvPr/>
        </p:nvGrpSpPr>
        <p:grpSpPr>
          <a:xfrm>
            <a:off x="615463" y="3791942"/>
            <a:ext cx="3405760" cy="1152128"/>
            <a:chOff x="588451" y="3954140"/>
            <a:chExt cx="3405760" cy="1152128"/>
          </a:xfrm>
        </p:grpSpPr>
        <p:sp>
          <p:nvSpPr>
            <p:cNvPr id="31" name="Rectangle 30"/>
            <p:cNvSpPr/>
            <p:nvPr/>
          </p:nvSpPr>
          <p:spPr>
            <a:xfrm>
              <a:off x="893540" y="4242172"/>
              <a:ext cx="3100671" cy="864096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err="1">
                  <a:solidFill>
                    <a:schemeClr val="tx1"/>
                  </a:solidFill>
                </a:rPr>
                <a:t>Produksi</a:t>
              </a:r>
              <a:r>
                <a:rPr lang="en-US" sz="2000" dirty="0">
                  <a:solidFill>
                    <a:schemeClr val="tx1"/>
                  </a:solidFill>
                </a:rPr>
                <a:t>  </a:t>
              </a:r>
            </a:p>
          </p:txBody>
        </p:sp>
        <p:sp>
          <p:nvSpPr>
            <p:cNvPr id="32" name="Diamond 31"/>
            <p:cNvSpPr/>
            <p:nvPr/>
          </p:nvSpPr>
          <p:spPr>
            <a:xfrm>
              <a:off x="588451" y="3954140"/>
              <a:ext cx="593121" cy="576064"/>
            </a:xfrm>
            <a:prstGeom prst="diamond">
              <a:avLst/>
            </a:prstGeom>
            <a:solidFill>
              <a:schemeClr val="accent3">
                <a:lumMod val="75000"/>
              </a:schemeClr>
            </a:solidFill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3" name="Diamond 32"/>
            <p:cNvSpPr/>
            <p:nvPr/>
          </p:nvSpPr>
          <p:spPr>
            <a:xfrm>
              <a:off x="660479" y="4021956"/>
              <a:ext cx="440721" cy="440432"/>
            </a:xfrm>
            <a:prstGeom prst="diamond">
              <a:avLst/>
            </a:prstGeom>
            <a:noFill/>
            <a:ln w="12700"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34" name="Rectangle 33"/>
          <p:cNvSpPr/>
          <p:nvPr/>
        </p:nvSpPr>
        <p:spPr>
          <a:xfrm>
            <a:off x="4622800" y="2855840"/>
            <a:ext cx="4953000" cy="1077218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AutoNum type="arabicPeriod"/>
            </a:pPr>
            <a:r>
              <a:rPr lang="en-US" sz="1600" dirty="0" err="1"/>
              <a:t>Ketepatan</a:t>
            </a:r>
            <a:r>
              <a:rPr lang="en-US" sz="1600" dirty="0"/>
              <a:t> </a:t>
            </a:r>
            <a:r>
              <a:rPr lang="en-US" sz="1600" dirty="0" err="1"/>
              <a:t>waktu</a:t>
            </a:r>
            <a:r>
              <a:rPr lang="en-US" sz="1600" dirty="0"/>
              <a:t> </a:t>
            </a:r>
            <a:r>
              <a:rPr lang="en-US" sz="1600" dirty="0" err="1"/>
              <a:t>pengiriman</a:t>
            </a:r>
            <a:r>
              <a:rPr lang="en-US" sz="1600" dirty="0"/>
              <a:t> 100%</a:t>
            </a:r>
          </a:p>
          <a:p>
            <a:pPr marL="342900" indent="-342900">
              <a:buAutoNum type="arabicPeriod"/>
            </a:pPr>
            <a:r>
              <a:rPr lang="en-US" sz="1600" dirty="0" err="1"/>
              <a:t>Tidak</a:t>
            </a:r>
            <a:r>
              <a:rPr lang="en-US" sz="1600" dirty="0"/>
              <a:t> salah </a:t>
            </a:r>
            <a:r>
              <a:rPr lang="en-US" sz="1600" dirty="0" err="1"/>
              <a:t>kirim</a:t>
            </a:r>
            <a:endParaRPr lang="en-US" sz="1600" dirty="0"/>
          </a:p>
          <a:p>
            <a:pPr marL="342900" indent="-342900">
              <a:buAutoNum type="arabicPeriod"/>
            </a:pPr>
            <a:r>
              <a:rPr lang="en-US" sz="1600" dirty="0" err="1"/>
              <a:t>Kesesuaian</a:t>
            </a:r>
            <a:r>
              <a:rPr lang="en-US" sz="1600" dirty="0"/>
              <a:t> </a:t>
            </a:r>
            <a:r>
              <a:rPr lang="en-US" sz="1600" dirty="0" err="1"/>
              <a:t>jumlah</a:t>
            </a:r>
            <a:r>
              <a:rPr lang="en-US" sz="1600" dirty="0"/>
              <a:t> </a:t>
            </a:r>
            <a:r>
              <a:rPr lang="en-US" sz="1600" dirty="0" err="1"/>
              <a:t>barang</a:t>
            </a:r>
            <a:r>
              <a:rPr lang="en-US" sz="1600" dirty="0"/>
              <a:t> 100%</a:t>
            </a:r>
          </a:p>
          <a:p>
            <a:pPr marL="342900" indent="-342900">
              <a:buAutoNum type="arabicPeriod"/>
            </a:pPr>
            <a:endParaRPr lang="en-US" sz="1600" dirty="0"/>
          </a:p>
        </p:txBody>
      </p:sp>
      <p:cxnSp>
        <p:nvCxnSpPr>
          <p:cNvPr id="36" name="Straight Connector 35"/>
          <p:cNvCxnSpPr/>
          <p:nvPr/>
        </p:nvCxnSpPr>
        <p:spPr>
          <a:xfrm>
            <a:off x="4567563" y="2902446"/>
            <a:ext cx="0" cy="72008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4554615" y="4024858"/>
            <a:ext cx="12948" cy="106322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9" name="Rectangle 38"/>
          <p:cNvSpPr/>
          <p:nvPr/>
        </p:nvSpPr>
        <p:spPr>
          <a:xfrm>
            <a:off x="4598366" y="4110171"/>
            <a:ext cx="4953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600" dirty="0"/>
              <a:t>Productivity </a:t>
            </a:r>
            <a:r>
              <a:rPr lang="en-US" sz="1600" dirty="0" err="1"/>
              <a:t>dan</a:t>
            </a:r>
            <a:r>
              <a:rPr lang="en-US" sz="1600" dirty="0"/>
              <a:t> </a:t>
            </a:r>
            <a:r>
              <a:rPr lang="en-US" sz="1600" dirty="0" err="1"/>
              <a:t>Efisiensi</a:t>
            </a:r>
            <a:r>
              <a:rPr lang="en-US" sz="1600" dirty="0"/>
              <a:t> </a:t>
            </a:r>
            <a:r>
              <a:rPr lang="en-US" sz="1600" dirty="0" err="1"/>
              <a:t>tercapai</a:t>
            </a:r>
            <a:r>
              <a:rPr lang="en-US" sz="1600" dirty="0"/>
              <a:t> 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 err="1"/>
              <a:t>Penyelesaian</a:t>
            </a:r>
            <a:r>
              <a:rPr lang="en-US" sz="1600" dirty="0"/>
              <a:t> </a:t>
            </a:r>
            <a:r>
              <a:rPr lang="en-US" sz="1600" dirty="0" err="1"/>
              <a:t>produksi</a:t>
            </a:r>
            <a:r>
              <a:rPr lang="en-US" sz="1600" dirty="0"/>
              <a:t> </a:t>
            </a:r>
            <a:r>
              <a:rPr lang="en-US" sz="1600" dirty="0" err="1"/>
              <a:t>tepat</a:t>
            </a:r>
            <a:r>
              <a:rPr lang="en-US" sz="1600" dirty="0"/>
              <a:t> </a:t>
            </a:r>
            <a:r>
              <a:rPr lang="en-US" sz="1600" dirty="0" err="1"/>
              <a:t>waktu</a:t>
            </a:r>
            <a:r>
              <a:rPr lang="en-US" sz="1600" dirty="0"/>
              <a:t>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Minimal </a:t>
            </a:r>
            <a:r>
              <a:rPr lang="en-US" sz="1600" dirty="0" err="1"/>
              <a:t>Kesalahan</a:t>
            </a:r>
            <a:r>
              <a:rPr lang="en-US" sz="1600" dirty="0"/>
              <a:t> </a:t>
            </a:r>
            <a:r>
              <a:rPr lang="en-US" sz="1600" dirty="0" err="1"/>
              <a:t>atau</a:t>
            </a:r>
            <a:r>
              <a:rPr lang="en-US" sz="1600" dirty="0"/>
              <a:t> Minimal </a:t>
            </a:r>
            <a:r>
              <a:rPr lang="en-US" sz="1600" dirty="0" err="1"/>
              <a:t>Perbaikan</a:t>
            </a:r>
            <a:r>
              <a:rPr lang="en-US" sz="1600" dirty="0"/>
              <a:t>   </a:t>
            </a:r>
          </a:p>
        </p:txBody>
      </p:sp>
      <p:sp>
        <p:nvSpPr>
          <p:cNvPr id="40" name="Rectangle 39"/>
          <p:cNvSpPr/>
          <p:nvPr/>
        </p:nvSpPr>
        <p:spPr>
          <a:xfrm>
            <a:off x="4622800" y="5376118"/>
            <a:ext cx="4953000" cy="1077218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AutoNum type="arabicPeriod"/>
            </a:pPr>
            <a:r>
              <a:rPr lang="en-US" sz="1600" dirty="0"/>
              <a:t>…….</a:t>
            </a:r>
          </a:p>
          <a:p>
            <a:pPr marL="342900" indent="-342900">
              <a:buAutoNum type="arabicPeriod"/>
            </a:pPr>
            <a:r>
              <a:rPr lang="en-US" sz="1600" dirty="0"/>
              <a:t>…….</a:t>
            </a:r>
          </a:p>
          <a:p>
            <a:pPr marL="342900" indent="-342900">
              <a:buAutoNum type="arabicPeriod"/>
            </a:pPr>
            <a:r>
              <a:rPr lang="en-US" sz="1600" dirty="0"/>
              <a:t>…….</a:t>
            </a:r>
          </a:p>
          <a:p>
            <a:pPr marL="342900" indent="-342900">
              <a:buAutoNum type="arabicPeriod"/>
            </a:pPr>
            <a:endParaRPr lang="en-US" sz="1600" dirty="0"/>
          </a:p>
        </p:txBody>
      </p:sp>
      <p:cxnSp>
        <p:nvCxnSpPr>
          <p:cNvPr id="41" name="Straight Connector 40"/>
          <p:cNvCxnSpPr/>
          <p:nvPr/>
        </p:nvCxnSpPr>
        <p:spPr>
          <a:xfrm>
            <a:off x="4567563" y="5422726"/>
            <a:ext cx="0" cy="72008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076" name="Picture 4" descr="http://4.bp.blogspot.com/-7ckypiAqVN4/UDt8UleTqUI/AAAAAAAAAcw/60Rj8liQiSs/s1600/Tanda+tanya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9066" y="5450017"/>
            <a:ext cx="766453" cy="766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Rectangle 37"/>
          <p:cNvSpPr/>
          <p:nvPr/>
        </p:nvSpPr>
        <p:spPr>
          <a:xfrm>
            <a:off x="0" y="0"/>
            <a:ext cx="3738331" cy="369332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txBody>
          <a:bodyPr wrap="none">
            <a:spAutoFit/>
          </a:bodyPr>
          <a:lstStyle/>
          <a:p>
            <a:r>
              <a:rPr lang="en-US" b="1" dirty="0" err="1"/>
              <a:t>Ukuran</a:t>
            </a:r>
            <a:r>
              <a:rPr lang="en-US" b="1" dirty="0"/>
              <a:t> </a:t>
            </a:r>
            <a:r>
              <a:rPr lang="en-US" b="1" dirty="0" err="1"/>
              <a:t>efektifitas</a:t>
            </a:r>
            <a:r>
              <a:rPr lang="en-US" b="1" dirty="0"/>
              <a:t> </a:t>
            </a:r>
            <a:r>
              <a:rPr lang="en-US" b="1" dirty="0" err="1"/>
              <a:t>sistem</a:t>
            </a:r>
            <a:r>
              <a:rPr lang="en-US" b="1" dirty="0"/>
              <a:t> </a:t>
            </a:r>
            <a:r>
              <a:rPr lang="en-US" b="1" dirty="0">
                <a:sym typeface="Wingdings" pitchFamily="2" charset="2"/>
              </a:rPr>
              <a:t> KINERJA</a:t>
            </a:r>
            <a:r>
              <a:rPr lang="en-US" b="1" dirty="0"/>
              <a:t> </a:t>
            </a: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370C603-8753-4B08-94F6-928EB8A732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Audit integrasi ISO 9001 &amp; ISO 45001 1/rev 00© Copyright Sentral Sistem, Juni 2019</a:t>
            </a:r>
          </a:p>
        </p:txBody>
      </p:sp>
    </p:spTree>
    <p:extLst>
      <p:ext uri="{BB962C8B-B14F-4D97-AF65-F5344CB8AC3E}">
        <p14:creationId xmlns:p14="http://schemas.microsoft.com/office/powerpoint/2010/main" val="58143193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500"/>
                            </p:stCondLst>
                            <p:childTnLst>
                              <p:par>
                                <p:cTn id="4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000"/>
                            </p:stCondLst>
                            <p:childTnLst>
                              <p:par>
                                <p:cTn id="5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4" grpId="0"/>
      <p:bldP spid="39" grpId="0"/>
      <p:bldP spid="40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0" name="Content Placeholder 4"/>
          <p:cNvGraphicFramePr>
            <a:graphicFrameLocks/>
          </p:cNvGraphicFramePr>
          <p:nvPr/>
        </p:nvGraphicFramePr>
        <p:xfrm>
          <a:off x="0" y="56335"/>
          <a:ext cx="9906000" cy="1340768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990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340768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>
                    <a:pattFill prst="dkDnDiag">
                      <a:fgClr>
                        <a:schemeClr val="bg1">
                          <a:lumMod val="8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1" name="Line 32"/>
          <p:cNvSpPr>
            <a:spLocks noChangeShapeType="1"/>
          </p:cNvSpPr>
          <p:nvPr/>
        </p:nvSpPr>
        <p:spPr bwMode="auto">
          <a:xfrm>
            <a:off x="0" y="1508327"/>
            <a:ext cx="9906000" cy="15673"/>
          </a:xfrm>
          <a:prstGeom prst="line">
            <a:avLst/>
          </a:prstGeom>
          <a:ln>
            <a:solidFill>
              <a:schemeClr val="tx2">
                <a:lumMod val="50000"/>
              </a:schemeClr>
            </a:solidFill>
            <a:prstDash val="dash"/>
            <a:headEnd/>
            <a:tailEnd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en-US"/>
          </a:p>
        </p:txBody>
      </p:sp>
      <p:sp>
        <p:nvSpPr>
          <p:cNvPr id="47111" name="AutoShape 26"/>
          <p:cNvSpPr>
            <a:spLocks noChangeArrowheads="1"/>
          </p:cNvSpPr>
          <p:nvPr/>
        </p:nvSpPr>
        <p:spPr bwMode="auto">
          <a:xfrm>
            <a:off x="898076" y="2011671"/>
            <a:ext cx="1438736" cy="576263"/>
          </a:xfrm>
          <a:prstGeom prst="rightArrow">
            <a:avLst>
              <a:gd name="adj1" fmla="val 50000"/>
              <a:gd name="adj2" fmla="val 62420"/>
            </a:avLst>
          </a:prstGeom>
          <a:blipFill>
            <a:blip r:embed="rId3" cstate="print"/>
            <a:stretch>
              <a:fillRect/>
            </a:stretch>
          </a:blip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7112" name="Text Box 27"/>
          <p:cNvSpPr txBox="1">
            <a:spLocks noChangeArrowheads="1"/>
          </p:cNvSpPr>
          <p:nvPr/>
        </p:nvSpPr>
        <p:spPr bwMode="auto">
          <a:xfrm>
            <a:off x="128629" y="2681971"/>
            <a:ext cx="2520115" cy="11510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lnSpc>
                <a:spcPct val="70000"/>
              </a:lnSpc>
              <a:spcBef>
                <a:spcPct val="50000"/>
              </a:spcBef>
            </a:pPr>
            <a:r>
              <a:rPr lang="en-US" sz="1600" i="1" u="sng" dirty="0">
                <a:latin typeface="Trebuchet MS" pitchFamily="34" charset="0"/>
              </a:rPr>
              <a:t>INPUT :</a:t>
            </a:r>
          </a:p>
          <a:p>
            <a:pPr algn="ctr">
              <a:lnSpc>
                <a:spcPct val="70000"/>
              </a:lnSpc>
              <a:spcBef>
                <a:spcPct val="50000"/>
              </a:spcBef>
            </a:pPr>
            <a:r>
              <a:rPr lang="en-US" sz="1600" dirty="0" err="1">
                <a:latin typeface="Trebuchet MS" pitchFamily="34" charset="0"/>
              </a:rPr>
              <a:t>Apakah</a:t>
            </a:r>
            <a:r>
              <a:rPr lang="en-US" sz="1600" dirty="0">
                <a:latin typeface="Trebuchet MS" pitchFamily="34" charset="0"/>
              </a:rPr>
              <a:t> input yang </a:t>
            </a:r>
          </a:p>
          <a:p>
            <a:pPr algn="ctr">
              <a:lnSpc>
                <a:spcPct val="70000"/>
              </a:lnSpc>
              <a:spcBef>
                <a:spcPct val="50000"/>
              </a:spcBef>
            </a:pPr>
            <a:r>
              <a:rPr lang="en-US" sz="1600" dirty="0" err="1">
                <a:latin typeface="Trebuchet MS" pitchFamily="34" charset="0"/>
              </a:rPr>
              <a:t>diperoleh</a:t>
            </a:r>
            <a:r>
              <a:rPr lang="en-US" sz="1600" dirty="0">
                <a:latin typeface="Trebuchet MS" pitchFamily="34" charset="0"/>
              </a:rPr>
              <a:t> </a:t>
            </a:r>
            <a:r>
              <a:rPr lang="en-US" sz="1600" dirty="0" err="1">
                <a:latin typeface="Trebuchet MS" pitchFamily="34" charset="0"/>
              </a:rPr>
              <a:t>tidak</a:t>
            </a:r>
            <a:r>
              <a:rPr lang="en-US" sz="1600" dirty="0">
                <a:latin typeface="Trebuchet MS" pitchFamily="34" charset="0"/>
              </a:rPr>
              <a:t> </a:t>
            </a:r>
            <a:r>
              <a:rPr lang="en-US" sz="1600" dirty="0" err="1">
                <a:latin typeface="Trebuchet MS" pitchFamily="34" charset="0"/>
              </a:rPr>
              <a:t>sesuai</a:t>
            </a:r>
            <a:r>
              <a:rPr lang="en-US" sz="1600" dirty="0">
                <a:latin typeface="Trebuchet MS" pitchFamily="34" charset="0"/>
              </a:rPr>
              <a:t> </a:t>
            </a:r>
          </a:p>
          <a:p>
            <a:pPr algn="ctr">
              <a:lnSpc>
                <a:spcPct val="70000"/>
              </a:lnSpc>
              <a:spcBef>
                <a:spcPct val="50000"/>
              </a:spcBef>
            </a:pPr>
            <a:r>
              <a:rPr lang="en-US" sz="1600" dirty="0" err="1">
                <a:latin typeface="Trebuchet MS" pitchFamily="34" charset="0"/>
              </a:rPr>
              <a:t>kriteria</a:t>
            </a:r>
            <a:r>
              <a:rPr lang="en-US" sz="1600" dirty="0">
                <a:latin typeface="Trebuchet MS" pitchFamily="34" charset="0"/>
              </a:rPr>
              <a:t> ? </a:t>
            </a:r>
          </a:p>
        </p:txBody>
      </p:sp>
      <p:sp>
        <p:nvSpPr>
          <p:cNvPr id="47113" name="Text Box 29"/>
          <p:cNvSpPr txBox="1">
            <a:spLocks noChangeArrowheads="1"/>
          </p:cNvSpPr>
          <p:nvPr/>
        </p:nvSpPr>
        <p:spPr bwMode="auto">
          <a:xfrm>
            <a:off x="6465168" y="1809398"/>
            <a:ext cx="2808312" cy="11324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ct val="50000"/>
              </a:spcBef>
            </a:pPr>
            <a:r>
              <a:rPr lang="en-US" sz="2400" i="1" dirty="0">
                <a:latin typeface="Trebuchet MS" pitchFamily="34" charset="0"/>
              </a:rPr>
              <a:t>Output  </a:t>
            </a:r>
            <a:r>
              <a:rPr lang="en-US" sz="2400" i="1" dirty="0" err="1">
                <a:latin typeface="Trebuchet MS" pitchFamily="34" charset="0"/>
              </a:rPr>
              <a:t>Bermasalah</a:t>
            </a:r>
            <a:r>
              <a:rPr lang="en-US" sz="2400" i="1" dirty="0">
                <a:latin typeface="Trebuchet MS" pitchFamily="34" charset="0"/>
              </a:rPr>
              <a:t>:</a:t>
            </a:r>
          </a:p>
        </p:txBody>
      </p:sp>
      <p:sp>
        <p:nvSpPr>
          <p:cNvPr id="47129" name="Oval 20"/>
          <p:cNvSpPr>
            <a:spLocks noChangeArrowheads="1"/>
          </p:cNvSpPr>
          <p:nvPr/>
        </p:nvSpPr>
        <p:spPr bwMode="auto">
          <a:xfrm>
            <a:off x="7689304" y="2961526"/>
            <a:ext cx="506277" cy="503237"/>
          </a:xfrm>
          <a:prstGeom prst="ellipse">
            <a:avLst/>
          </a:prstGeom>
          <a:blipFill>
            <a:blip r:embed="rId4" cstate="print"/>
            <a:stretch>
              <a:fillRect/>
            </a:stretch>
          </a:blipFill>
          <a:ln>
            <a:headEnd/>
            <a:tailEnd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b="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47107" name="AutoShape 28"/>
          <p:cNvSpPr>
            <a:spLocks noChangeArrowheads="1"/>
          </p:cNvSpPr>
          <p:nvPr/>
        </p:nvSpPr>
        <p:spPr bwMode="auto">
          <a:xfrm>
            <a:off x="6196519" y="2028358"/>
            <a:ext cx="844713" cy="576263"/>
          </a:xfrm>
          <a:prstGeom prst="rightArrow">
            <a:avLst>
              <a:gd name="adj1" fmla="val 50000"/>
              <a:gd name="adj2" fmla="val 77041"/>
            </a:avLst>
          </a:prstGeom>
          <a:blipFill>
            <a:blip r:embed="rId5" cstate="print"/>
            <a:stretch>
              <a:fillRect/>
            </a:stretch>
          </a:blip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" name="Group 63"/>
          <p:cNvGrpSpPr/>
          <p:nvPr/>
        </p:nvGrpSpPr>
        <p:grpSpPr>
          <a:xfrm>
            <a:off x="2552095" y="1684805"/>
            <a:ext cx="3409017" cy="1600179"/>
            <a:chOff x="2552095" y="2433124"/>
            <a:chExt cx="3626851" cy="2508044"/>
          </a:xfrm>
        </p:grpSpPr>
        <p:sp>
          <p:nvSpPr>
            <p:cNvPr id="6" name="AutoShape 3"/>
            <p:cNvSpPr>
              <a:spLocks noChangeAspect="1" noChangeArrowheads="1" noTextEdit="1"/>
            </p:cNvSpPr>
            <p:nvPr/>
          </p:nvSpPr>
          <p:spPr bwMode="auto">
            <a:xfrm>
              <a:off x="2755683" y="2642063"/>
              <a:ext cx="3024187" cy="2232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8" name="Rectangle 6"/>
            <p:cNvSpPr>
              <a:spLocks noChangeArrowheads="1"/>
            </p:cNvSpPr>
            <p:nvPr/>
          </p:nvSpPr>
          <p:spPr bwMode="auto">
            <a:xfrm>
              <a:off x="2552095" y="2433124"/>
              <a:ext cx="3626851" cy="250804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  <a:ln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sz="4400" dirty="0">
                  <a:solidFill>
                    <a:schemeClr val="bg1"/>
                  </a:solidFill>
                </a:rPr>
                <a:t>PROSES</a:t>
              </a:r>
            </a:p>
          </p:txBody>
        </p:sp>
        <p:sp>
          <p:nvSpPr>
            <p:cNvPr id="2049" name="Rectangle 2048"/>
            <p:cNvSpPr/>
            <p:nvPr/>
          </p:nvSpPr>
          <p:spPr>
            <a:xfrm>
              <a:off x="2648746" y="2513319"/>
              <a:ext cx="3458630" cy="2314987"/>
            </a:xfrm>
            <a:prstGeom prst="rect">
              <a:avLst/>
            </a:prstGeom>
            <a:noFill/>
            <a:ln w="12700"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2051" name="Rectangle 2050"/>
          <p:cNvSpPr/>
          <p:nvPr/>
        </p:nvSpPr>
        <p:spPr>
          <a:xfrm>
            <a:off x="-20508" y="417493"/>
            <a:ext cx="99060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i-FI" sz="2800" kern="10" dirty="0">
                <a:ln w="0"/>
                <a:latin typeface="Impact" panose="020B0806030902050204" pitchFamily="34" charset="0"/>
              </a:rPr>
              <a:t>KETIKA KINERJA BERMASALAH, </a:t>
            </a:r>
          </a:p>
          <a:p>
            <a:pPr algn="ctr"/>
            <a:r>
              <a:rPr lang="fi-FI" sz="2800" kern="10" dirty="0">
                <a:ln w="0"/>
                <a:latin typeface="Gill Sans MT Condensed" pitchFamily="34" charset="0"/>
              </a:rPr>
              <a:t>EVALUASI KELEMAHAN PADA SISTEM (MASALAH PADA INPUT ? ATAU PROSES ?)</a:t>
            </a:r>
            <a:endParaRPr lang="en-US" sz="2800" kern="10" dirty="0">
              <a:ln w="0"/>
              <a:latin typeface="Gill Sans MT Condensed" pitchFamily="34" charset="0"/>
            </a:endParaRPr>
          </a:p>
        </p:txBody>
      </p:sp>
      <p:sp>
        <p:nvSpPr>
          <p:cNvPr id="47116" name="AutoShape 15"/>
          <p:cNvSpPr>
            <a:spLocks noChangeArrowheads="1"/>
          </p:cNvSpPr>
          <p:nvPr/>
        </p:nvSpPr>
        <p:spPr bwMode="auto">
          <a:xfrm>
            <a:off x="3080792" y="3429000"/>
            <a:ext cx="504987" cy="1080120"/>
          </a:xfrm>
          <a:prstGeom prst="upArrow">
            <a:avLst>
              <a:gd name="adj1" fmla="val 50000"/>
              <a:gd name="adj2" fmla="val 90523"/>
            </a:avLst>
          </a:prstGeom>
          <a:blipFill>
            <a:blip r:embed="rId7" cstate="print"/>
            <a:stretch>
              <a:fillRect/>
            </a:stretch>
          </a:blip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anchor="ctr"/>
          <a:lstStyle/>
          <a:p>
            <a:endParaRPr lang="en-US"/>
          </a:p>
        </p:txBody>
      </p:sp>
      <p:sp>
        <p:nvSpPr>
          <p:cNvPr id="72" name="Oval 20"/>
          <p:cNvSpPr>
            <a:spLocks noChangeArrowheads="1"/>
          </p:cNvSpPr>
          <p:nvPr/>
        </p:nvSpPr>
        <p:spPr bwMode="auto">
          <a:xfrm>
            <a:off x="3081440" y="4437931"/>
            <a:ext cx="506277" cy="503237"/>
          </a:xfrm>
          <a:prstGeom prst="ellipse">
            <a:avLst/>
          </a:prstGeom>
          <a:blipFill>
            <a:blip r:embed="rId4" cstate="print"/>
            <a:stretch>
              <a:fillRect/>
            </a:stretch>
          </a:blipFill>
          <a:ln>
            <a:headEnd/>
            <a:tailEnd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b="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47117" name="AutoShape 16"/>
          <p:cNvSpPr>
            <a:spLocks noChangeArrowheads="1"/>
          </p:cNvSpPr>
          <p:nvPr/>
        </p:nvSpPr>
        <p:spPr bwMode="auto">
          <a:xfrm>
            <a:off x="1567368" y="3970435"/>
            <a:ext cx="504987" cy="1079323"/>
          </a:xfrm>
          <a:prstGeom prst="upArrow">
            <a:avLst>
              <a:gd name="adj1" fmla="val 50000"/>
              <a:gd name="adj2" fmla="val 46389"/>
            </a:avLst>
          </a:prstGeom>
          <a:blipFill>
            <a:blip r:embed="rId8" cstate="print"/>
            <a:stretch>
              <a:fillRect/>
            </a:stretch>
          </a:blip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anchor="ctr"/>
          <a:lstStyle/>
          <a:p>
            <a:endParaRPr lang="en-US"/>
          </a:p>
        </p:txBody>
      </p:sp>
      <p:sp>
        <p:nvSpPr>
          <p:cNvPr id="73" name="Oval 20"/>
          <p:cNvSpPr>
            <a:spLocks noChangeArrowheads="1"/>
          </p:cNvSpPr>
          <p:nvPr/>
        </p:nvSpPr>
        <p:spPr bwMode="auto">
          <a:xfrm>
            <a:off x="1568624" y="5049758"/>
            <a:ext cx="506277" cy="503237"/>
          </a:xfrm>
          <a:prstGeom prst="ellipse">
            <a:avLst/>
          </a:prstGeom>
          <a:blipFill>
            <a:blip r:embed="rId4" cstate="print"/>
            <a:stretch>
              <a:fillRect/>
            </a:stretch>
          </a:blipFill>
          <a:ln>
            <a:headEnd/>
            <a:tailEnd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b="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79658B-7F9C-4333-9499-869B8642C574}" type="slidenum">
              <a:rPr lang="en-US" smtClean="0">
                <a:solidFill>
                  <a:schemeClr val="tx1"/>
                </a:solidFill>
              </a:rPr>
              <a:pPr>
                <a:defRPr/>
              </a:pPr>
              <a:t>34</a:t>
            </a:fld>
            <a:endParaRPr lang="en-US">
              <a:solidFill>
                <a:schemeClr val="tx1"/>
              </a:solidFill>
            </a:endParaRPr>
          </a:p>
        </p:txBody>
      </p:sp>
      <p:sp>
        <p:nvSpPr>
          <p:cNvPr id="68" name="AutoShape 14"/>
          <p:cNvSpPr>
            <a:spLocks noChangeArrowheads="1"/>
          </p:cNvSpPr>
          <p:nvPr/>
        </p:nvSpPr>
        <p:spPr bwMode="auto">
          <a:xfrm>
            <a:off x="2216696" y="4977750"/>
            <a:ext cx="4608512" cy="647700"/>
          </a:xfrm>
          <a:prstGeom prst="leftArrow">
            <a:avLst>
              <a:gd name="adj1" fmla="val 50000"/>
              <a:gd name="adj2" fmla="val 138167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 dirty="0"/>
          </a:p>
        </p:txBody>
      </p:sp>
      <p:sp>
        <p:nvSpPr>
          <p:cNvPr id="69" name="Text Box 29"/>
          <p:cNvSpPr txBox="1">
            <a:spLocks noChangeArrowheads="1"/>
          </p:cNvSpPr>
          <p:nvPr/>
        </p:nvSpPr>
        <p:spPr bwMode="auto">
          <a:xfrm>
            <a:off x="6825208" y="3537590"/>
            <a:ext cx="2808312" cy="21236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u="sng" dirty="0" err="1"/>
              <a:t>Pelajari</a:t>
            </a:r>
            <a:r>
              <a:rPr lang="en-US" sz="1600" u="sng" dirty="0"/>
              <a:t> </a:t>
            </a:r>
            <a:r>
              <a:rPr lang="en-US" sz="1600" u="sng" dirty="0" err="1"/>
              <a:t>Sumber</a:t>
            </a:r>
            <a:r>
              <a:rPr lang="en-US" sz="1600" u="sng" dirty="0"/>
              <a:t> </a:t>
            </a:r>
            <a:r>
              <a:rPr lang="en-US" sz="1600" u="sng" dirty="0" err="1"/>
              <a:t>Masalah</a:t>
            </a:r>
            <a:endParaRPr lang="en-US" sz="1600" u="sng" dirty="0"/>
          </a:p>
          <a:p>
            <a:pPr>
              <a:spcBef>
                <a:spcPct val="50000"/>
              </a:spcBef>
            </a:pPr>
            <a:endParaRPr lang="en-US" sz="800" dirty="0"/>
          </a:p>
          <a:p>
            <a:pPr>
              <a:spcBef>
                <a:spcPct val="50000"/>
              </a:spcBef>
            </a:pPr>
            <a:endParaRPr lang="en-US" sz="800" dirty="0"/>
          </a:p>
          <a:p>
            <a:pPr>
              <a:spcBef>
                <a:spcPct val="50000"/>
              </a:spcBef>
            </a:pPr>
            <a:endParaRPr lang="en-US" sz="800" dirty="0"/>
          </a:p>
          <a:p>
            <a:pPr marL="117475" indent="-117475">
              <a:spcBef>
                <a:spcPct val="50000"/>
              </a:spcBef>
              <a:buFontTx/>
              <a:buChar char="-"/>
            </a:pPr>
            <a:r>
              <a:rPr lang="en-US" sz="1600" dirty="0" err="1"/>
              <a:t>Proses</a:t>
            </a:r>
            <a:r>
              <a:rPr lang="en-US" sz="1600" dirty="0"/>
              <a:t> </a:t>
            </a:r>
            <a:r>
              <a:rPr lang="en-US" sz="1600" dirty="0" err="1"/>
              <a:t>tidak</a:t>
            </a:r>
            <a:r>
              <a:rPr lang="en-US" sz="1600" dirty="0"/>
              <a:t> </a:t>
            </a:r>
            <a:r>
              <a:rPr lang="en-US" sz="1600" dirty="0" err="1"/>
              <a:t>dikelola</a:t>
            </a:r>
            <a:r>
              <a:rPr lang="en-US" sz="1600" dirty="0"/>
              <a:t> </a:t>
            </a:r>
            <a:r>
              <a:rPr lang="en-US" sz="1600" dirty="0" err="1"/>
              <a:t>dengan</a:t>
            </a:r>
            <a:r>
              <a:rPr lang="en-US" sz="1600" dirty="0"/>
              <a:t> </a:t>
            </a:r>
            <a:r>
              <a:rPr lang="en-US" sz="1600" dirty="0" err="1"/>
              <a:t>baik</a:t>
            </a:r>
            <a:endParaRPr lang="en-US" sz="1600" dirty="0"/>
          </a:p>
          <a:p>
            <a:pPr marL="117475" indent="-117475">
              <a:spcBef>
                <a:spcPct val="50000"/>
              </a:spcBef>
              <a:buFontTx/>
              <a:buChar char="-"/>
            </a:pPr>
            <a:r>
              <a:rPr lang="en-US" sz="1600" dirty="0" err="1"/>
              <a:t>Proses</a:t>
            </a:r>
            <a:r>
              <a:rPr lang="en-US" sz="1600" dirty="0"/>
              <a:t> </a:t>
            </a:r>
            <a:r>
              <a:rPr lang="en-US" sz="1600" dirty="0" err="1"/>
              <a:t>mendapat</a:t>
            </a:r>
            <a:r>
              <a:rPr lang="en-US" sz="1600" dirty="0"/>
              <a:t> input yang </a:t>
            </a:r>
            <a:r>
              <a:rPr lang="en-US" sz="1600" dirty="0" err="1"/>
              <a:t>tidak</a:t>
            </a:r>
            <a:r>
              <a:rPr lang="en-US" sz="1600" dirty="0"/>
              <a:t> </a:t>
            </a:r>
            <a:r>
              <a:rPr lang="en-US" sz="1600" dirty="0" err="1"/>
              <a:t>baik</a:t>
            </a:r>
            <a:r>
              <a:rPr lang="en-US" sz="1600" dirty="0"/>
              <a:t> </a:t>
            </a:r>
            <a:r>
              <a:rPr lang="en-US" sz="1600" dirty="0" err="1"/>
              <a:t>atau</a:t>
            </a:r>
            <a:r>
              <a:rPr lang="en-US" sz="1600" dirty="0"/>
              <a:t> </a:t>
            </a:r>
          </a:p>
        </p:txBody>
      </p:sp>
      <p:sp>
        <p:nvSpPr>
          <p:cNvPr id="74" name="AutoShape 14"/>
          <p:cNvSpPr>
            <a:spLocks noChangeArrowheads="1"/>
          </p:cNvSpPr>
          <p:nvPr/>
        </p:nvSpPr>
        <p:spPr bwMode="auto">
          <a:xfrm>
            <a:off x="3728864" y="4365476"/>
            <a:ext cx="3096344" cy="647700"/>
          </a:xfrm>
          <a:prstGeom prst="leftArrow">
            <a:avLst>
              <a:gd name="adj1" fmla="val 50000"/>
              <a:gd name="adj2" fmla="val 121751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 dirty="0"/>
          </a:p>
        </p:txBody>
      </p:sp>
      <p:sp>
        <p:nvSpPr>
          <p:cNvPr id="75" name="TextBox 74"/>
          <p:cNvSpPr txBox="1"/>
          <p:nvPr/>
        </p:nvSpPr>
        <p:spPr>
          <a:xfrm>
            <a:off x="1251401" y="5805264"/>
            <a:ext cx="7294368" cy="5847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PERBAIKAN TERHADAP SISTEM AKAN MENGHASILKAN PERBAIKAN YANG PERMANEN </a:t>
            </a:r>
          </a:p>
          <a:p>
            <a:pPr algn="ctr"/>
            <a:r>
              <a:rPr lang="en-US" sz="1600" dirty="0"/>
              <a:t>OUTPUT AKAN STABIL WALAUPUN TERJADI PERGANTIAN ORANG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3584848" y="3284984"/>
            <a:ext cx="29523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Proses</a:t>
            </a:r>
            <a:r>
              <a:rPr lang="en-US" sz="1600" dirty="0"/>
              <a:t> </a:t>
            </a:r>
            <a:r>
              <a:rPr lang="en-US" sz="1600" dirty="0" err="1"/>
              <a:t>dijalankan</a:t>
            </a:r>
            <a:r>
              <a:rPr lang="en-US" sz="1600" dirty="0"/>
              <a:t> </a:t>
            </a:r>
            <a:r>
              <a:rPr lang="en-US" sz="1600" dirty="0" err="1"/>
              <a:t>sesuai</a:t>
            </a:r>
            <a:r>
              <a:rPr lang="en-US" sz="1600" dirty="0"/>
              <a:t> standard ? Standard </a:t>
            </a:r>
            <a:r>
              <a:rPr lang="en-US" sz="1600" dirty="0" err="1"/>
              <a:t>kurang</a:t>
            </a:r>
            <a:r>
              <a:rPr lang="en-US" sz="1600" dirty="0"/>
              <a:t> </a:t>
            </a:r>
            <a:r>
              <a:rPr lang="en-US" sz="1600" dirty="0" err="1"/>
              <a:t>baik</a:t>
            </a:r>
            <a:r>
              <a:rPr lang="en-US" sz="1600" dirty="0"/>
              <a:t> ? Sistem </a:t>
            </a:r>
            <a:r>
              <a:rPr lang="en-US" sz="1600" dirty="0" err="1"/>
              <a:t>Kontrol</a:t>
            </a:r>
            <a:r>
              <a:rPr lang="en-US" sz="1600" dirty="0"/>
              <a:t> ? </a:t>
            </a:r>
            <a:r>
              <a:rPr lang="en-US" sz="1600" dirty="0" err="1"/>
              <a:t>Pekerja</a:t>
            </a:r>
            <a:r>
              <a:rPr lang="en-US" sz="1600" dirty="0"/>
              <a:t> </a:t>
            </a:r>
            <a:r>
              <a:rPr lang="en-US" sz="1600" dirty="0" err="1"/>
              <a:t>kompeten</a:t>
            </a:r>
            <a:r>
              <a:rPr lang="en-US" sz="1600" dirty="0"/>
              <a:t> ? </a:t>
            </a:r>
          </a:p>
        </p:txBody>
      </p:sp>
      <p:sp>
        <p:nvSpPr>
          <p:cNvPr id="25" name="Rectangle 24"/>
          <p:cNvSpPr/>
          <p:nvPr/>
        </p:nvSpPr>
        <p:spPr>
          <a:xfrm>
            <a:off x="0" y="0"/>
            <a:ext cx="3738331" cy="369332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txBody>
          <a:bodyPr wrap="none">
            <a:spAutoFit/>
          </a:bodyPr>
          <a:lstStyle/>
          <a:p>
            <a:r>
              <a:rPr lang="en-US" b="1" dirty="0" err="1"/>
              <a:t>Ukuran</a:t>
            </a:r>
            <a:r>
              <a:rPr lang="en-US" b="1" dirty="0"/>
              <a:t> </a:t>
            </a:r>
            <a:r>
              <a:rPr lang="en-US" b="1" dirty="0" err="1"/>
              <a:t>efektifitas</a:t>
            </a:r>
            <a:r>
              <a:rPr lang="en-US" b="1" dirty="0"/>
              <a:t> </a:t>
            </a:r>
            <a:r>
              <a:rPr lang="en-US" b="1" dirty="0" err="1"/>
              <a:t>sistem</a:t>
            </a:r>
            <a:r>
              <a:rPr lang="en-US" b="1" dirty="0"/>
              <a:t> </a:t>
            </a:r>
            <a:r>
              <a:rPr lang="en-US" b="1" dirty="0">
                <a:sym typeface="Wingdings" pitchFamily="2" charset="2"/>
              </a:rPr>
              <a:t> KINERJA</a:t>
            </a:r>
            <a:r>
              <a:rPr lang="en-US" b="1" dirty="0"/>
              <a:t> 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AA0A77-B047-4C32-BDF5-F37B4F3A3E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Audit integrasi ISO 9001 &amp; ISO 45001 1/rev 00© Copyright Sentral Sistem, Juni 2019</a:t>
            </a:r>
          </a:p>
        </p:txBody>
      </p:sp>
    </p:spTree>
    <p:extLst>
      <p:ext uri="{BB962C8B-B14F-4D97-AF65-F5344CB8AC3E}">
        <p14:creationId xmlns:p14="http://schemas.microsoft.com/office/powerpoint/2010/main" val="371021025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7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7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47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7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111" grpId="0" animBg="1"/>
      <p:bldP spid="47112" grpId="0"/>
      <p:bldP spid="47113" grpId="0"/>
      <p:bldP spid="47107" grpId="0" animBg="1"/>
      <p:bldP spid="2051" grpId="0"/>
      <p:bldP spid="68" grpId="0" animBg="1"/>
      <p:bldP spid="69" grpId="0"/>
      <p:bldP spid="74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AutoShape 2" descr="Image result for think in the box"/>
          <p:cNvSpPr>
            <a:spLocks noChangeAspect="1" noChangeArrowheads="1"/>
          </p:cNvSpPr>
          <p:nvPr/>
        </p:nvSpPr>
        <p:spPr bwMode="auto">
          <a:xfrm>
            <a:off x="168275" y="-144462"/>
            <a:ext cx="330200" cy="304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8195" name="AutoShape 4" descr="Image result for think in the box"/>
          <p:cNvSpPr>
            <a:spLocks noChangeAspect="1" noChangeArrowheads="1"/>
          </p:cNvSpPr>
          <p:nvPr/>
        </p:nvSpPr>
        <p:spPr bwMode="auto">
          <a:xfrm>
            <a:off x="168275" y="-144462"/>
            <a:ext cx="330200" cy="304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8196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906000" cy="1417638"/>
          </a:xfrm>
          <a:solidFill>
            <a:srgbClr val="C00000"/>
          </a:solidFill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</a:rPr>
              <a:t>PERUBAHAN KONSEP SISTEM MANAJEMEN</a:t>
            </a:r>
          </a:p>
        </p:txBody>
      </p:sp>
      <p:graphicFrame>
        <p:nvGraphicFramePr>
          <p:cNvPr id="11" name="Content Placeholder 10"/>
          <p:cNvGraphicFramePr>
            <a:graphicFrameLocks noGrp="1"/>
          </p:cNvGraphicFramePr>
          <p:nvPr>
            <p:ph idx="1"/>
          </p:nvPr>
        </p:nvGraphicFramePr>
        <p:xfrm>
          <a:off x="495300" y="1533525"/>
          <a:ext cx="8915400" cy="102489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57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57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2110">
                <a:tc>
                  <a:txBody>
                    <a:bodyPr/>
                    <a:lstStyle/>
                    <a:p>
                      <a:r>
                        <a:rPr lang="en-US" sz="1800" dirty="0"/>
                        <a:t>SISTEM MANAJEMEN LAMA</a:t>
                      </a:r>
                    </a:p>
                  </a:txBody>
                  <a:tcPr marL="99060" marR="9906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SISTEM MANAJEMEN BARU</a:t>
                      </a:r>
                    </a:p>
                  </a:txBody>
                  <a:tcPr marL="99060" marR="9906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2780">
                <a:tc>
                  <a:txBody>
                    <a:bodyPr/>
                    <a:lstStyle/>
                    <a:p>
                      <a:r>
                        <a:rPr lang="en-US" sz="1800" dirty="0"/>
                        <a:t>SEDIKIT PERHATIAN DI PLAN,</a:t>
                      </a:r>
                      <a:r>
                        <a:rPr lang="en-US" sz="1800" baseline="0" dirty="0"/>
                        <a:t> FOKUS DI DO + PERBAIKAN SETELAH ADA MASALAH</a:t>
                      </a:r>
                      <a:endParaRPr lang="en-US" sz="1800" dirty="0"/>
                    </a:p>
                  </a:txBody>
                  <a:tcPr marL="99060" marR="9906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FOKUS</a:t>
                      </a:r>
                      <a:r>
                        <a:rPr lang="en-US" sz="1800" baseline="0" dirty="0"/>
                        <a:t> DI PLAN, MENCIPTAKAN THE BEST PLAN UNTUK MENGURANGI KESALAHAN </a:t>
                      </a:r>
                    </a:p>
                  </a:txBody>
                  <a:tcPr marL="99060" marR="9906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209" name="TextBox 17"/>
          <p:cNvSpPr txBox="1">
            <a:spLocks noChangeArrowheads="1"/>
          </p:cNvSpPr>
          <p:nvPr/>
        </p:nvSpPr>
        <p:spPr bwMode="auto">
          <a:xfrm>
            <a:off x="5791200" y="2860674"/>
            <a:ext cx="3962400" cy="3539430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3200"/>
              <a:t>PDCA</a:t>
            </a:r>
          </a:p>
          <a:p>
            <a:pPr algn="ctr"/>
            <a:r>
              <a:rPr lang="en-US" sz="3200"/>
              <a:t> </a:t>
            </a:r>
          </a:p>
          <a:p>
            <a:pPr algn="ctr"/>
            <a:endParaRPr lang="en-US" sz="3200" u="sng"/>
          </a:p>
          <a:p>
            <a:pPr algn="ctr"/>
            <a:r>
              <a:rPr lang="en-US" sz="3200"/>
              <a:t>P</a:t>
            </a:r>
            <a:r>
              <a:rPr lang="en-US" sz="3200" u="sng"/>
              <a:t>CA</a:t>
            </a:r>
            <a:r>
              <a:rPr lang="en-US" sz="3200"/>
              <a:t>DCA</a:t>
            </a:r>
          </a:p>
          <a:p>
            <a:pPr algn="ctr"/>
            <a:r>
              <a:rPr lang="en-US" sz="3200"/>
              <a:t>(Plan-</a:t>
            </a:r>
            <a:r>
              <a:rPr lang="en-US" sz="3200" u="sng"/>
              <a:t>Check Action</a:t>
            </a:r>
            <a:r>
              <a:rPr lang="en-US" sz="3200"/>
              <a:t>-Do-Check-Action)</a:t>
            </a:r>
          </a:p>
          <a:p>
            <a:pPr algn="ctr"/>
            <a:endParaRPr lang="en-US" sz="3200"/>
          </a:p>
        </p:txBody>
      </p:sp>
      <p:sp>
        <p:nvSpPr>
          <p:cNvPr id="29" name="Down Arrow 28"/>
          <p:cNvSpPr/>
          <p:nvPr/>
        </p:nvSpPr>
        <p:spPr>
          <a:xfrm>
            <a:off x="7540625" y="3651251"/>
            <a:ext cx="495300" cy="5334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211" name="TextBox 8"/>
          <p:cNvSpPr txBox="1">
            <a:spLocks noChangeArrowheads="1"/>
          </p:cNvSpPr>
          <p:nvPr/>
        </p:nvSpPr>
        <p:spPr bwMode="auto">
          <a:xfrm>
            <a:off x="5867401" y="6019800"/>
            <a:ext cx="3028073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u="sng"/>
              <a:t>Sentral Sistem Consulting Concept</a:t>
            </a:r>
          </a:p>
        </p:txBody>
      </p:sp>
      <p:grpSp>
        <p:nvGrpSpPr>
          <p:cNvPr id="2" name="Group 4">
            <a:extLst>
              <a:ext uri="{FF2B5EF4-FFF2-40B4-BE49-F238E27FC236}">
                <a16:creationId xmlns:a16="http://schemas.microsoft.com/office/drawing/2014/main" id="{B80292DC-A271-4E50-AC01-6CC544CE3EE3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17475" y="3059113"/>
            <a:ext cx="5614988" cy="3270250"/>
            <a:chOff x="74" y="1927"/>
            <a:chExt cx="3537" cy="2060"/>
          </a:xfrm>
        </p:grpSpPr>
        <p:sp>
          <p:nvSpPr>
            <p:cNvPr id="3" name="AutoShape 3">
              <a:extLst>
                <a:ext uri="{FF2B5EF4-FFF2-40B4-BE49-F238E27FC236}">
                  <a16:creationId xmlns:a16="http://schemas.microsoft.com/office/drawing/2014/main" id="{FCC3A44E-50FC-46D4-A5AD-ACD242DCF199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74" y="1927"/>
              <a:ext cx="3526" cy="20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" name="Rectangle 5">
              <a:extLst>
                <a:ext uri="{FF2B5EF4-FFF2-40B4-BE49-F238E27FC236}">
                  <a16:creationId xmlns:a16="http://schemas.microsoft.com/office/drawing/2014/main" id="{6F0F0B46-1863-422F-93A8-AB612923C7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13" y="3767"/>
              <a:ext cx="1398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14395"/>
              <a:r>
                <a:rPr lang="en-US" altLang="en-US" sz="1100">
                  <a:solidFill>
                    <a:srgbClr val="000000"/>
                  </a:solidFill>
                </a:rPr>
                <a:t>Meningkatkan Sistem Pencegahan </a:t>
              </a:r>
              <a:endParaRPr lang="en-US" altLang="en-US"/>
            </a:p>
          </p:txBody>
        </p:sp>
        <p:sp>
          <p:nvSpPr>
            <p:cNvPr id="5" name="Rectangle 6">
              <a:extLst>
                <a:ext uri="{FF2B5EF4-FFF2-40B4-BE49-F238E27FC236}">
                  <a16:creationId xmlns:a16="http://schemas.microsoft.com/office/drawing/2014/main" id="{80252A47-54BE-455D-80A1-894C889BB0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12" y="3854"/>
              <a:ext cx="1306" cy="6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Rectangle 7">
              <a:extLst>
                <a:ext uri="{FF2B5EF4-FFF2-40B4-BE49-F238E27FC236}">
                  <a16:creationId xmlns:a16="http://schemas.microsoft.com/office/drawing/2014/main" id="{18253993-2925-4E10-A418-A62CC8CF2B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79" y="3873"/>
              <a:ext cx="1044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14395"/>
              <a:r>
                <a:rPr lang="en-US" altLang="en-US" sz="1000">
                  <a:solidFill>
                    <a:srgbClr val="000000"/>
                  </a:solidFill>
                </a:rPr>
                <a:t>Untuk mengurangi kesalahan</a:t>
              </a:r>
              <a:endParaRPr lang="en-US" altLang="en-US"/>
            </a:p>
          </p:txBody>
        </p:sp>
        <p:sp>
          <p:nvSpPr>
            <p:cNvPr id="7" name="Rectangle 8">
              <a:extLst>
                <a:ext uri="{FF2B5EF4-FFF2-40B4-BE49-F238E27FC236}">
                  <a16:creationId xmlns:a16="http://schemas.microsoft.com/office/drawing/2014/main" id="{B89B5DA4-A013-4E1C-B9DA-0413B94EB9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4" y="3767"/>
              <a:ext cx="296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14395"/>
              <a:r>
                <a:rPr lang="en-US" altLang="en-US" sz="1100">
                  <a:solidFill>
                    <a:srgbClr val="000000"/>
                  </a:solidFill>
                </a:rPr>
                <a:t>Sistem </a:t>
              </a:r>
              <a:endParaRPr lang="en-US" altLang="en-US"/>
            </a:p>
          </p:txBody>
        </p:sp>
        <p:sp>
          <p:nvSpPr>
            <p:cNvPr id="8" name="Rectangle 9">
              <a:extLst>
                <a:ext uri="{FF2B5EF4-FFF2-40B4-BE49-F238E27FC236}">
                  <a16:creationId xmlns:a16="http://schemas.microsoft.com/office/drawing/2014/main" id="{9D63F119-B071-4B7B-8E29-0A7E0EFF8A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8" y="3767"/>
              <a:ext cx="500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14395"/>
              <a:r>
                <a:rPr lang="en-US" altLang="en-US" sz="1100">
                  <a:solidFill>
                    <a:srgbClr val="000000"/>
                  </a:solidFill>
                </a:rPr>
                <a:t>Pencegahan</a:t>
              </a:r>
              <a:endParaRPr lang="en-US" altLang="en-US"/>
            </a:p>
          </p:txBody>
        </p:sp>
        <p:sp>
          <p:nvSpPr>
            <p:cNvPr id="9" name="Rectangle 10">
              <a:extLst>
                <a:ext uri="{FF2B5EF4-FFF2-40B4-BE49-F238E27FC236}">
                  <a16:creationId xmlns:a16="http://schemas.microsoft.com/office/drawing/2014/main" id="{87C70070-22DE-4D06-B09B-611CF22056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8" y="3767"/>
              <a:ext cx="272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14395"/>
              <a:r>
                <a:rPr lang="en-US" altLang="en-US" sz="1100">
                  <a:solidFill>
                    <a:srgbClr val="000000"/>
                  </a:solidFill>
                </a:rPr>
                <a:t>Lemah</a:t>
              </a:r>
              <a:endParaRPr lang="en-US" altLang="en-US"/>
            </a:p>
          </p:txBody>
        </p:sp>
        <p:sp>
          <p:nvSpPr>
            <p:cNvPr id="10" name="Rectangle 11">
              <a:extLst>
                <a:ext uri="{FF2B5EF4-FFF2-40B4-BE49-F238E27FC236}">
                  <a16:creationId xmlns:a16="http://schemas.microsoft.com/office/drawing/2014/main" id="{F2C2CE4A-33B0-4E7A-B13C-6F3514F93A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3" y="3854"/>
              <a:ext cx="1016" cy="6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Rectangle 12">
              <a:extLst>
                <a:ext uri="{FF2B5EF4-FFF2-40B4-BE49-F238E27FC236}">
                  <a16:creationId xmlns:a16="http://schemas.microsoft.com/office/drawing/2014/main" id="{C8E97077-D6D5-4590-B9FB-16CBD9B6A1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7" y="3873"/>
              <a:ext cx="201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14395"/>
              <a:r>
                <a:rPr lang="en-US" altLang="en-US" sz="1000">
                  <a:solidFill>
                    <a:srgbClr val="000000"/>
                  </a:solidFill>
                </a:rPr>
                <a:t>Biaya</a:t>
              </a:r>
              <a:endParaRPr lang="en-US" altLang="en-US"/>
            </a:p>
          </p:txBody>
        </p:sp>
        <p:sp>
          <p:nvSpPr>
            <p:cNvPr id="13" name="Rectangle 13">
              <a:extLst>
                <a:ext uri="{FF2B5EF4-FFF2-40B4-BE49-F238E27FC236}">
                  <a16:creationId xmlns:a16="http://schemas.microsoft.com/office/drawing/2014/main" id="{1AEFC42F-6FE3-4925-84B9-61D4A3FDAE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2" y="3873"/>
              <a:ext cx="366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14395"/>
              <a:r>
                <a:rPr lang="en-US" altLang="en-US" sz="1000">
                  <a:solidFill>
                    <a:srgbClr val="000000"/>
                  </a:solidFill>
                </a:rPr>
                <a:t>kesalahan</a:t>
              </a:r>
              <a:endParaRPr lang="en-US" altLang="en-US"/>
            </a:p>
          </p:txBody>
        </p:sp>
        <p:sp>
          <p:nvSpPr>
            <p:cNvPr id="14" name="Rectangle 14">
              <a:extLst>
                <a:ext uri="{FF2B5EF4-FFF2-40B4-BE49-F238E27FC236}">
                  <a16:creationId xmlns:a16="http://schemas.microsoft.com/office/drawing/2014/main" id="{9053E7B5-2120-47B9-994C-FF1B53CE54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55" y="3873"/>
              <a:ext cx="192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14395"/>
              <a:r>
                <a:rPr lang="en-US" altLang="en-US" sz="1000">
                  <a:solidFill>
                    <a:srgbClr val="000000"/>
                  </a:solidFill>
                </a:rPr>
                <a:t>tinggi</a:t>
              </a:r>
              <a:endParaRPr lang="en-US" altLang="en-US"/>
            </a:p>
          </p:txBody>
        </p:sp>
        <p:pic>
          <p:nvPicPr>
            <p:cNvPr id="2063" name="Picture 15">
              <a:extLst>
                <a:ext uri="{FF2B5EF4-FFF2-40B4-BE49-F238E27FC236}">
                  <a16:creationId xmlns:a16="http://schemas.microsoft.com/office/drawing/2014/main" id="{1C818AC4-C748-43DF-8E9B-64C7169FC3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" y="1930"/>
              <a:ext cx="3487" cy="17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" name="Rectangle 16">
              <a:extLst>
                <a:ext uri="{FF2B5EF4-FFF2-40B4-BE49-F238E27FC236}">
                  <a16:creationId xmlns:a16="http://schemas.microsoft.com/office/drawing/2014/main" id="{0250D746-3923-43C5-AF41-3D837ADF07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" y="2008"/>
              <a:ext cx="540" cy="35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Rectangle 17">
              <a:extLst>
                <a:ext uri="{FF2B5EF4-FFF2-40B4-BE49-F238E27FC236}">
                  <a16:creationId xmlns:a16="http://schemas.microsoft.com/office/drawing/2014/main" id="{509928BB-E632-4A3A-B37F-B5DCAFEE92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" y="2028"/>
              <a:ext cx="332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14395"/>
              <a:r>
                <a:rPr lang="en-US" altLang="en-US" sz="1600" b="1">
                  <a:solidFill>
                    <a:srgbClr val="000000"/>
                  </a:solidFill>
                  <a:latin typeface="Calibri" panose="020F0502020204030204" pitchFamily="34" charset="0"/>
                </a:rPr>
                <a:t>TOTAL</a:t>
              </a:r>
              <a:endParaRPr lang="en-US" altLang="en-US"/>
            </a:p>
          </p:txBody>
        </p:sp>
        <p:sp>
          <p:nvSpPr>
            <p:cNvPr id="17" name="Rectangle 18">
              <a:extLst>
                <a:ext uri="{FF2B5EF4-FFF2-40B4-BE49-F238E27FC236}">
                  <a16:creationId xmlns:a16="http://schemas.microsoft.com/office/drawing/2014/main" id="{1AC6893B-19B2-4810-9BB8-19E867FAC2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3" y="2184"/>
              <a:ext cx="369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14395"/>
              <a:r>
                <a:rPr lang="en-US" altLang="en-US" sz="1600" b="1">
                  <a:solidFill>
                    <a:srgbClr val="000000"/>
                  </a:solidFill>
                  <a:latin typeface="Calibri" panose="020F0502020204030204" pitchFamily="34" charset="0"/>
                </a:rPr>
                <a:t>BIAYA  </a:t>
              </a:r>
              <a:endParaRPr lang="en-US" altLang="en-US"/>
            </a:p>
          </p:txBody>
        </p:sp>
      </p:grpSp>
      <p:sp>
        <p:nvSpPr>
          <p:cNvPr id="26" name="Slide Number Placeholder 2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75737EA-AD3C-44EF-8490-E29BBD63894C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9F3001E0-9695-4AFE-9537-317CBC33D7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Audit integrasi ISO 9001 &amp; ISO 45001 1/rev 00© Copyright Sentral Sistem, Juni 2019</a:t>
            </a:r>
          </a:p>
        </p:txBody>
      </p:sp>
    </p:spTree>
    <p:extLst>
      <p:ext uri="{BB962C8B-B14F-4D97-AF65-F5344CB8AC3E}">
        <p14:creationId xmlns:p14="http://schemas.microsoft.com/office/powerpoint/2010/main" val="85716943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" y="0"/>
            <a:ext cx="5408358" cy="1089660"/>
          </a:xfrm>
        </p:spPr>
        <p:txBody>
          <a:bodyPr>
            <a:normAutofit/>
          </a:bodyPr>
          <a:lstStyle/>
          <a:p>
            <a:r>
              <a:rPr lang="en-US" sz="4000" dirty="0" err="1"/>
              <a:t>Apakah</a:t>
            </a:r>
            <a:r>
              <a:rPr lang="en-US" sz="4000" dirty="0"/>
              <a:t> </a:t>
            </a:r>
            <a:r>
              <a:rPr lang="en-US" sz="4000" dirty="0" err="1"/>
              <a:t>risiko</a:t>
            </a:r>
            <a:r>
              <a:rPr lang="en-US" sz="4000" dirty="0"/>
              <a:t> </a:t>
            </a:r>
            <a:r>
              <a:rPr lang="en-US" sz="4000" dirty="0" err="1"/>
              <a:t>itu</a:t>
            </a:r>
            <a:r>
              <a:rPr lang="en-US" sz="4000" dirty="0"/>
              <a:t>?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433512" y="1140760"/>
            <a:ext cx="6686550" cy="76424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 err="1"/>
              <a:t>Konsep</a:t>
            </a:r>
            <a:r>
              <a:rPr lang="en-US" sz="2800" dirty="0"/>
              <a:t> “Problem” versus “Risk”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738188" y="1724562"/>
            <a:ext cx="373856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ea typeface="Helvetica Neue Light" pitchFamily="2" charset="2"/>
                <a:cs typeface="Helvetica Neue Light" pitchFamily="2" charset="2"/>
              </a:rPr>
              <a:t>Problem/</a:t>
            </a:r>
            <a:r>
              <a:rPr lang="en-US" sz="2000" dirty="0" err="1">
                <a:solidFill>
                  <a:srgbClr val="FF0000"/>
                </a:solidFill>
                <a:ea typeface="Helvetica Neue Light" pitchFamily="2" charset="2"/>
                <a:cs typeface="Helvetica Neue Light" pitchFamily="2" charset="2"/>
              </a:rPr>
              <a:t>Krisis</a:t>
            </a:r>
            <a:r>
              <a:rPr lang="en-US" sz="2000" dirty="0">
                <a:solidFill>
                  <a:srgbClr val="FF0000"/>
                </a:solidFill>
                <a:ea typeface="Helvetica Neue Light" pitchFamily="2" charset="2"/>
                <a:cs typeface="Helvetica Neue Light" pitchFamily="2" charset="2"/>
              </a:rPr>
              <a:t>:</a:t>
            </a:r>
          </a:p>
          <a:p>
            <a:pPr marL="342898" indent="-342898">
              <a:buFont typeface="Arial" panose="020B0604020202020204" pitchFamily="34" charset="0"/>
              <a:buChar char="•"/>
            </a:pPr>
            <a:r>
              <a:rPr lang="en-US" sz="2000" dirty="0" err="1">
                <a:ea typeface="Helvetica Neue Light" pitchFamily="2" charset="2"/>
                <a:cs typeface="Helvetica Neue Light" pitchFamily="2" charset="2"/>
              </a:rPr>
              <a:t>Terjadi</a:t>
            </a:r>
            <a:r>
              <a:rPr lang="en-US" sz="2000" dirty="0">
                <a:ea typeface="Helvetica Neue Light" pitchFamily="2" charset="2"/>
                <a:cs typeface="Helvetica Neue Light" pitchFamily="2" charset="2"/>
              </a:rPr>
              <a:t> </a:t>
            </a:r>
            <a:r>
              <a:rPr lang="en-US" sz="2000" dirty="0" err="1">
                <a:ea typeface="Helvetica Neue Light" pitchFamily="2" charset="2"/>
                <a:cs typeface="Helvetica Neue Light" pitchFamily="2" charset="2"/>
              </a:rPr>
              <a:t>saat</a:t>
            </a:r>
            <a:r>
              <a:rPr lang="en-US" sz="2000" dirty="0">
                <a:ea typeface="Helvetica Neue Light" pitchFamily="2" charset="2"/>
                <a:cs typeface="Helvetica Neue Light" pitchFamily="2" charset="2"/>
              </a:rPr>
              <a:t> </a:t>
            </a:r>
            <a:r>
              <a:rPr lang="en-US" sz="2000" dirty="0" err="1">
                <a:ea typeface="Helvetica Neue Light" pitchFamily="2" charset="2"/>
                <a:cs typeface="Helvetica Neue Light" pitchFamily="2" charset="2"/>
              </a:rPr>
              <a:t>ini</a:t>
            </a:r>
            <a:endParaRPr lang="en-US" sz="2000" dirty="0">
              <a:ea typeface="Helvetica Neue Light" pitchFamily="2" charset="2"/>
              <a:cs typeface="Helvetica Neue Light" pitchFamily="2" charset="2"/>
            </a:endParaRPr>
          </a:p>
          <a:p>
            <a:pPr marL="342898" indent="-342898">
              <a:buFont typeface="Arial" panose="020B0604020202020204" pitchFamily="34" charset="0"/>
              <a:buChar char="•"/>
            </a:pPr>
            <a:r>
              <a:rPr lang="en-US" sz="2000" dirty="0" err="1">
                <a:ea typeface="Helvetica Neue Light" pitchFamily="2" charset="2"/>
                <a:cs typeface="Helvetica Neue Light" pitchFamily="2" charset="2"/>
              </a:rPr>
              <a:t>Akibat</a:t>
            </a:r>
            <a:r>
              <a:rPr lang="en-US" sz="2000" dirty="0">
                <a:ea typeface="Helvetica Neue Light" pitchFamily="2" charset="2"/>
                <a:cs typeface="Helvetica Neue Light" pitchFamily="2" charset="2"/>
              </a:rPr>
              <a:t> </a:t>
            </a:r>
            <a:r>
              <a:rPr lang="en-US" sz="2000" dirty="0" err="1">
                <a:ea typeface="Helvetica Neue Light" pitchFamily="2" charset="2"/>
                <a:cs typeface="Helvetica Neue Light" pitchFamily="2" charset="2"/>
              </a:rPr>
              <a:t>keputusan</a:t>
            </a:r>
            <a:r>
              <a:rPr lang="en-US" sz="2000" dirty="0">
                <a:ea typeface="Helvetica Neue Light" pitchFamily="2" charset="2"/>
                <a:cs typeface="Helvetica Neue Light" pitchFamily="2" charset="2"/>
              </a:rPr>
              <a:t>/</a:t>
            </a:r>
            <a:r>
              <a:rPr lang="en-US" sz="2000" dirty="0" err="1">
                <a:ea typeface="Helvetica Neue Light" pitchFamily="2" charset="2"/>
                <a:cs typeface="Helvetica Neue Light" pitchFamily="2" charset="2"/>
              </a:rPr>
              <a:t>aktivitas</a:t>
            </a:r>
            <a:r>
              <a:rPr lang="en-US" sz="2000" dirty="0">
                <a:ea typeface="Helvetica Neue Light" pitchFamily="2" charset="2"/>
                <a:cs typeface="Helvetica Neue Light" pitchFamily="2" charset="2"/>
              </a:rPr>
              <a:t> masa </a:t>
            </a:r>
            <a:r>
              <a:rPr lang="en-US" sz="2000" dirty="0" err="1">
                <a:ea typeface="Helvetica Neue Light" pitchFamily="2" charset="2"/>
                <a:cs typeface="Helvetica Neue Light" pitchFamily="2" charset="2"/>
              </a:rPr>
              <a:t>lalu</a:t>
            </a:r>
            <a:endParaRPr lang="en-US" sz="2000" dirty="0">
              <a:ea typeface="Helvetica Neue Light" pitchFamily="2" charset="2"/>
              <a:cs typeface="Helvetica Neue Light" pitchFamily="2" charset="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700588" y="1724562"/>
            <a:ext cx="490061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rgbClr val="FF0000"/>
                </a:solidFill>
                <a:ea typeface="Helvetica Neue Light" pitchFamily="2" charset="2"/>
                <a:cs typeface="Helvetica Neue Light" pitchFamily="2" charset="2"/>
              </a:rPr>
              <a:t>Risiko</a:t>
            </a:r>
            <a:r>
              <a:rPr lang="en-US" sz="2000" dirty="0">
                <a:solidFill>
                  <a:srgbClr val="FF0000"/>
                </a:solidFill>
                <a:ea typeface="Helvetica Neue Light" pitchFamily="2" charset="2"/>
                <a:cs typeface="Helvetica Neue Light" pitchFamily="2" charset="2"/>
              </a:rPr>
              <a:t>:</a:t>
            </a:r>
          </a:p>
          <a:p>
            <a:pPr marL="342898" indent="-342898">
              <a:buFont typeface="Arial" panose="020B0604020202020204" pitchFamily="34" charset="0"/>
              <a:buChar char="•"/>
            </a:pPr>
            <a:r>
              <a:rPr lang="en-US" sz="2000" dirty="0" err="1">
                <a:ea typeface="Helvetica Neue Light" pitchFamily="2" charset="2"/>
                <a:cs typeface="Helvetica Neue Light" pitchFamily="2" charset="2"/>
              </a:rPr>
              <a:t>Berdampak</a:t>
            </a:r>
            <a:r>
              <a:rPr lang="en-US" sz="2000" dirty="0">
                <a:ea typeface="Helvetica Neue Light" pitchFamily="2" charset="2"/>
                <a:cs typeface="Helvetica Neue Light" pitchFamily="2" charset="2"/>
              </a:rPr>
              <a:t> </a:t>
            </a:r>
            <a:r>
              <a:rPr lang="en-US" sz="2000" dirty="0" err="1">
                <a:ea typeface="Helvetica Neue Light" pitchFamily="2" charset="2"/>
                <a:cs typeface="Helvetica Neue Light" pitchFamily="2" charset="2"/>
              </a:rPr>
              <a:t>pada</a:t>
            </a:r>
            <a:r>
              <a:rPr lang="en-US" sz="2000" dirty="0">
                <a:ea typeface="Helvetica Neue Light" pitchFamily="2" charset="2"/>
                <a:cs typeface="Helvetica Neue Light" pitchFamily="2" charset="2"/>
              </a:rPr>
              <a:t> </a:t>
            </a:r>
            <a:r>
              <a:rPr lang="en-US" sz="2000" dirty="0" err="1">
                <a:ea typeface="Helvetica Neue Light" pitchFamily="2" charset="2"/>
                <a:cs typeface="Helvetica Neue Light" pitchFamily="2" charset="2"/>
              </a:rPr>
              <a:t>masa</a:t>
            </a:r>
            <a:r>
              <a:rPr lang="en-US" sz="2000" dirty="0">
                <a:ea typeface="Helvetica Neue Light" pitchFamily="2" charset="2"/>
                <a:cs typeface="Helvetica Neue Light" pitchFamily="2" charset="2"/>
              </a:rPr>
              <a:t> </a:t>
            </a:r>
            <a:r>
              <a:rPr lang="en-US" sz="2000" dirty="0" err="1">
                <a:ea typeface="Helvetica Neue Light" pitchFamily="2" charset="2"/>
                <a:cs typeface="Helvetica Neue Light" pitchFamily="2" charset="2"/>
              </a:rPr>
              <a:t>depan</a:t>
            </a:r>
            <a:r>
              <a:rPr lang="en-US" sz="2000" dirty="0">
                <a:ea typeface="Helvetica Neue Light" pitchFamily="2" charset="2"/>
                <a:cs typeface="Helvetica Neue Light" pitchFamily="2" charset="2"/>
              </a:rPr>
              <a:t> </a:t>
            </a:r>
          </a:p>
          <a:p>
            <a:pPr marL="342898" indent="-342898">
              <a:buFont typeface="Arial" panose="020B0604020202020204" pitchFamily="34" charset="0"/>
              <a:buChar char="•"/>
            </a:pPr>
            <a:r>
              <a:rPr lang="en-US" sz="2000" dirty="0" err="1">
                <a:ea typeface="Helvetica Neue Light" pitchFamily="2" charset="2"/>
                <a:cs typeface="Helvetica Neue Light" pitchFamily="2" charset="2"/>
              </a:rPr>
              <a:t>Akibat</a:t>
            </a:r>
            <a:r>
              <a:rPr lang="en-US" sz="2000" dirty="0">
                <a:ea typeface="Helvetica Neue Light" pitchFamily="2" charset="2"/>
                <a:cs typeface="Helvetica Neue Light" pitchFamily="2" charset="2"/>
              </a:rPr>
              <a:t> </a:t>
            </a:r>
            <a:r>
              <a:rPr lang="en-US" sz="2000" dirty="0" err="1">
                <a:ea typeface="Helvetica Neue Light" pitchFamily="2" charset="2"/>
                <a:cs typeface="Helvetica Neue Light" pitchFamily="2" charset="2"/>
              </a:rPr>
              <a:t>keputusan</a:t>
            </a:r>
            <a:r>
              <a:rPr lang="en-US" sz="2000" dirty="0">
                <a:ea typeface="Helvetica Neue Light" pitchFamily="2" charset="2"/>
                <a:cs typeface="Helvetica Neue Light" pitchFamily="2" charset="2"/>
              </a:rPr>
              <a:t>/</a:t>
            </a:r>
            <a:r>
              <a:rPr lang="en-US" sz="2000" dirty="0" err="1">
                <a:ea typeface="Helvetica Neue Light" pitchFamily="2" charset="2"/>
                <a:cs typeface="Helvetica Neue Light" pitchFamily="2" charset="2"/>
              </a:rPr>
              <a:t>aktivitas</a:t>
            </a:r>
            <a:r>
              <a:rPr lang="en-US" sz="2000" dirty="0">
                <a:ea typeface="Helvetica Neue Light" pitchFamily="2" charset="2"/>
                <a:cs typeface="Helvetica Neue Light" pitchFamily="2" charset="2"/>
              </a:rPr>
              <a:t> </a:t>
            </a:r>
            <a:r>
              <a:rPr lang="en-US" sz="2000" dirty="0" err="1">
                <a:ea typeface="Helvetica Neue Light" pitchFamily="2" charset="2"/>
                <a:cs typeface="Helvetica Neue Light" pitchFamily="2" charset="2"/>
              </a:rPr>
              <a:t>saat</a:t>
            </a:r>
            <a:r>
              <a:rPr lang="en-US" sz="2000" dirty="0">
                <a:ea typeface="Helvetica Neue Light" pitchFamily="2" charset="2"/>
                <a:cs typeface="Helvetica Neue Light" pitchFamily="2" charset="2"/>
              </a:rPr>
              <a:t> </a:t>
            </a:r>
            <a:r>
              <a:rPr lang="en-US" sz="2000" dirty="0" err="1">
                <a:ea typeface="Helvetica Neue Light" pitchFamily="2" charset="2"/>
                <a:cs typeface="Helvetica Neue Light" pitchFamily="2" charset="2"/>
              </a:rPr>
              <a:t>ini</a:t>
            </a:r>
            <a:endParaRPr lang="en-US" sz="2000" dirty="0">
              <a:ea typeface="Helvetica Neue Light" pitchFamily="2" charset="2"/>
              <a:cs typeface="Helvetica Neue Light" pitchFamily="2" charset="2"/>
            </a:endParaRPr>
          </a:p>
        </p:txBody>
      </p:sp>
      <p:pic>
        <p:nvPicPr>
          <p:cNvPr id="252929" name="Picture 1" descr="E:\RIZAL DESIGN\CRMS\Presentation Template\ISO 31000 Fundamental\Other\Table-01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66380" y="3315213"/>
            <a:ext cx="6468415" cy="2872581"/>
          </a:xfrm>
          <a:prstGeom prst="rect">
            <a:avLst/>
          </a:prstGeom>
          <a:noFill/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3D6E33E-CB8C-4F61-B86F-4AE21524564E}"/>
              </a:ext>
            </a:extLst>
          </p:cNvPr>
          <p:cNvSpPr/>
          <p:nvPr/>
        </p:nvSpPr>
        <p:spPr>
          <a:xfrm>
            <a:off x="273269" y="913092"/>
            <a:ext cx="73152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75737EA-AD3C-44EF-8490-E29BBD63894C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5236F251-8182-496C-987B-E6D4B204DBF3}"/>
              </a:ext>
            </a:extLst>
          </p:cNvPr>
          <p:cNvSpPr txBox="1">
            <a:spLocks/>
          </p:cNvSpPr>
          <p:nvPr/>
        </p:nvSpPr>
        <p:spPr>
          <a:xfrm>
            <a:off x="22590" y="6680551"/>
            <a:ext cx="6195544" cy="187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75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sz="1200" dirty="0"/>
              <a:t>Audit integrasi ISO 9001 ; ISO 14001 &amp; ISO 45001 Rev 01 - © Copyright Sentral Sistem,  2019</a:t>
            </a:r>
            <a:endParaRPr lang="en-US" sz="12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FDCD4CE-EE64-4789-8428-61C771BB69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Audit integrasi ISO 9001 &amp; ISO 45001 1/rev 00© Copyright Sentral Sistem, Juni 2019</a:t>
            </a:r>
          </a:p>
        </p:txBody>
      </p:sp>
    </p:spTree>
    <p:extLst>
      <p:ext uri="{BB962C8B-B14F-4D97-AF65-F5344CB8AC3E}">
        <p14:creationId xmlns:p14="http://schemas.microsoft.com/office/powerpoint/2010/main" val="97342759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Title 1"/>
          <p:cNvSpPr>
            <a:spLocks noGrp="1"/>
          </p:cNvSpPr>
          <p:nvPr>
            <p:ph type="title"/>
          </p:nvPr>
        </p:nvSpPr>
        <p:spPr>
          <a:xfrm>
            <a:off x="247652" y="0"/>
            <a:ext cx="9372600" cy="1143000"/>
          </a:xfrm>
        </p:spPr>
        <p:txBody>
          <a:bodyPr>
            <a:normAutofit/>
          </a:bodyPr>
          <a:lstStyle/>
          <a:p>
            <a:r>
              <a:rPr lang="en-US" sz="2800" dirty="0"/>
              <a:t>TEKNIK PENGELOLAAN RISIKO </a:t>
            </a:r>
            <a:br>
              <a:rPr lang="en-US" sz="2800" dirty="0"/>
            </a:br>
            <a:r>
              <a:rPr lang="en-US" sz="2800" dirty="0" err="1"/>
              <a:t>versi</a:t>
            </a:r>
            <a:r>
              <a:rPr lang="en-US" sz="2800" dirty="0"/>
              <a:t> Sentral Sistem Consulting </a:t>
            </a:r>
          </a:p>
        </p:txBody>
      </p:sp>
      <p:sp>
        <p:nvSpPr>
          <p:cNvPr id="223" name="Rectangle 222">
            <a:extLst>
              <a:ext uri="{FF2B5EF4-FFF2-40B4-BE49-F238E27FC236}">
                <a16:creationId xmlns:a16="http://schemas.microsoft.com/office/drawing/2014/main" id="{0F37386F-A3F1-40FA-9B5B-E483D987637E}"/>
              </a:ext>
            </a:extLst>
          </p:cNvPr>
          <p:cNvSpPr/>
          <p:nvPr/>
        </p:nvSpPr>
        <p:spPr>
          <a:xfrm>
            <a:off x="685800" y="1066802"/>
            <a:ext cx="9220200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2"/>
          <a:srcRect l="16719"/>
          <a:stretch>
            <a:fillRect/>
          </a:stretch>
        </p:blipFill>
        <p:spPr bwMode="auto">
          <a:xfrm>
            <a:off x="228600" y="1219201"/>
            <a:ext cx="4198938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26" name="TextBox 225"/>
          <p:cNvSpPr txBox="1"/>
          <p:nvPr/>
        </p:nvSpPr>
        <p:spPr>
          <a:xfrm>
            <a:off x="4566397" y="1115706"/>
            <a:ext cx="5644403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u="sng" dirty="0" err="1"/>
              <a:t>Risiko</a:t>
            </a:r>
            <a:r>
              <a:rPr lang="en-US" sz="1500" u="sng" dirty="0"/>
              <a:t> </a:t>
            </a:r>
            <a:r>
              <a:rPr lang="en-US" sz="1500" u="sng" dirty="0" err="1"/>
              <a:t>Organisasi</a:t>
            </a:r>
            <a:r>
              <a:rPr lang="en-US" sz="1500" u="sng" dirty="0"/>
              <a:t>, </a:t>
            </a:r>
          </a:p>
          <a:p>
            <a:pPr marL="169863" indent="-169863">
              <a:buFont typeface="Arial" pitchFamily="34" charset="0"/>
              <a:buChar char="•"/>
            </a:pPr>
            <a:r>
              <a:rPr lang="en-US" sz="1500" dirty="0" err="1"/>
              <a:t>Menyaring</a:t>
            </a:r>
            <a:r>
              <a:rPr lang="en-US" sz="1500" dirty="0"/>
              <a:t> </a:t>
            </a:r>
            <a:r>
              <a:rPr lang="en-US" sz="1500" dirty="0" err="1"/>
              <a:t>Risiko</a:t>
            </a:r>
            <a:r>
              <a:rPr lang="en-US" sz="1500" dirty="0"/>
              <a:t> yang </a:t>
            </a:r>
            <a:r>
              <a:rPr lang="en-US" sz="1500" dirty="0" err="1"/>
              <a:t>menghambat</a:t>
            </a:r>
            <a:r>
              <a:rPr lang="en-US" sz="1500" dirty="0"/>
              <a:t> </a:t>
            </a:r>
            <a:r>
              <a:rPr lang="en-US" sz="1500" dirty="0" err="1"/>
              <a:t>pencapaian</a:t>
            </a:r>
            <a:r>
              <a:rPr lang="en-US" sz="1500" dirty="0"/>
              <a:t> </a:t>
            </a:r>
            <a:r>
              <a:rPr lang="en-US" sz="1500" dirty="0" err="1"/>
              <a:t>tujuan</a:t>
            </a:r>
            <a:r>
              <a:rPr lang="en-US" sz="1500" dirty="0"/>
              <a:t> </a:t>
            </a:r>
            <a:r>
              <a:rPr lang="en-US" sz="1500" dirty="0" err="1"/>
              <a:t>organisasi</a:t>
            </a:r>
            <a:r>
              <a:rPr lang="en-US" sz="1500" dirty="0"/>
              <a:t> (</a:t>
            </a:r>
            <a:r>
              <a:rPr lang="en-US" sz="1500" dirty="0" err="1"/>
              <a:t>Visi-Misi</a:t>
            </a:r>
            <a:r>
              <a:rPr lang="en-US" sz="1500" dirty="0"/>
              <a:t> Perusahaan)</a:t>
            </a:r>
          </a:p>
          <a:p>
            <a:pPr marL="169863" indent="-169863">
              <a:buFont typeface="Arial" pitchFamily="34" charset="0"/>
              <a:buChar char="•"/>
            </a:pPr>
            <a:r>
              <a:rPr lang="en-US" sz="1500" dirty="0" err="1"/>
              <a:t>Teknik</a:t>
            </a:r>
            <a:r>
              <a:rPr lang="en-US" sz="1500" dirty="0"/>
              <a:t> : </a:t>
            </a:r>
            <a:r>
              <a:rPr lang="en-US" sz="1500" dirty="0" err="1"/>
              <a:t>Identifikasi</a:t>
            </a:r>
            <a:r>
              <a:rPr lang="en-US" sz="1500" dirty="0"/>
              <a:t> </a:t>
            </a:r>
            <a:r>
              <a:rPr lang="en-US" sz="1500" dirty="0" err="1"/>
              <a:t>perubahan</a:t>
            </a:r>
            <a:r>
              <a:rPr lang="en-US" sz="1500" dirty="0"/>
              <a:t> internal, external, </a:t>
            </a:r>
            <a:r>
              <a:rPr lang="en-US" sz="1500" dirty="0" err="1"/>
              <a:t>tuntutan</a:t>
            </a:r>
            <a:r>
              <a:rPr lang="en-US" sz="1500" dirty="0"/>
              <a:t> </a:t>
            </a:r>
          </a:p>
          <a:p>
            <a:pPr marL="169863" indent="-169863"/>
            <a:r>
              <a:rPr lang="en-US" sz="1500" dirty="0"/>
              <a:t>	</a:t>
            </a:r>
            <a:r>
              <a:rPr lang="en-US" sz="1500" dirty="0" err="1"/>
              <a:t>dan</a:t>
            </a:r>
            <a:r>
              <a:rPr lang="en-US" sz="1500" dirty="0"/>
              <a:t> </a:t>
            </a:r>
            <a:r>
              <a:rPr lang="en-US" sz="1500" dirty="0" err="1"/>
              <a:t>harapan</a:t>
            </a:r>
            <a:r>
              <a:rPr lang="en-US" sz="1500" dirty="0"/>
              <a:t> </a:t>
            </a:r>
            <a:r>
              <a:rPr lang="en-US" sz="1500" dirty="0" err="1"/>
              <a:t>dari</a:t>
            </a:r>
            <a:r>
              <a:rPr lang="en-US" sz="1500" dirty="0"/>
              <a:t> </a:t>
            </a:r>
            <a:r>
              <a:rPr lang="en-US" sz="1500" dirty="0" err="1"/>
              <a:t>pihak</a:t>
            </a:r>
            <a:r>
              <a:rPr lang="en-US" sz="1500" dirty="0"/>
              <a:t> </a:t>
            </a:r>
            <a:r>
              <a:rPr lang="en-US" sz="1500" dirty="0" err="1"/>
              <a:t>terkait</a:t>
            </a:r>
            <a:r>
              <a:rPr lang="en-US" sz="1500" dirty="0"/>
              <a:t>  </a:t>
            </a:r>
          </a:p>
        </p:txBody>
      </p:sp>
      <p:sp>
        <p:nvSpPr>
          <p:cNvPr id="227" name="TextBox 226"/>
          <p:cNvSpPr txBox="1"/>
          <p:nvPr/>
        </p:nvSpPr>
        <p:spPr>
          <a:xfrm>
            <a:off x="4572002" y="2438401"/>
            <a:ext cx="5410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u="sng" dirty="0" err="1"/>
              <a:t>Risiko</a:t>
            </a:r>
            <a:r>
              <a:rPr lang="en-US" sz="1500" u="sng" dirty="0"/>
              <a:t> </a:t>
            </a:r>
            <a:r>
              <a:rPr lang="en-US" sz="1500" u="sng" dirty="0" err="1"/>
              <a:t>Proses</a:t>
            </a:r>
            <a:endParaRPr lang="en-US" sz="1500" u="sng" dirty="0"/>
          </a:p>
          <a:p>
            <a:pPr marL="169863" indent="-169863">
              <a:buFont typeface="Arial" pitchFamily="34" charset="0"/>
              <a:buChar char="•"/>
            </a:pPr>
            <a:r>
              <a:rPr lang="en-US" sz="1500" dirty="0" err="1"/>
              <a:t>Menyaring</a:t>
            </a:r>
            <a:r>
              <a:rPr lang="en-US" sz="1500" dirty="0"/>
              <a:t> </a:t>
            </a:r>
            <a:r>
              <a:rPr lang="en-US" sz="1500" dirty="0" err="1"/>
              <a:t>Risiko</a:t>
            </a:r>
            <a:r>
              <a:rPr lang="en-US" sz="1500" dirty="0"/>
              <a:t> yang </a:t>
            </a:r>
            <a:r>
              <a:rPr lang="en-US" sz="1500" dirty="0" err="1"/>
              <a:t>terkait</a:t>
            </a:r>
            <a:r>
              <a:rPr lang="en-US" sz="1500" dirty="0"/>
              <a:t> </a:t>
            </a:r>
            <a:r>
              <a:rPr lang="en-US" sz="1500" dirty="0" err="1"/>
              <a:t>dengan</a:t>
            </a:r>
            <a:r>
              <a:rPr lang="en-US" sz="1500" dirty="0"/>
              <a:t> </a:t>
            </a:r>
            <a:r>
              <a:rPr lang="en-US" sz="1500" dirty="0" err="1"/>
              <a:t>proses</a:t>
            </a:r>
            <a:r>
              <a:rPr lang="en-US" sz="1500" dirty="0"/>
              <a:t>, </a:t>
            </a:r>
            <a:r>
              <a:rPr lang="en-US" sz="1500" dirty="0" err="1"/>
              <a:t>tujuannya</a:t>
            </a:r>
            <a:r>
              <a:rPr lang="en-US" sz="1500" dirty="0"/>
              <a:t> </a:t>
            </a:r>
            <a:r>
              <a:rPr lang="en-US" sz="1500" dirty="0" err="1"/>
              <a:t>menciptakan</a:t>
            </a:r>
            <a:r>
              <a:rPr lang="en-US" sz="1500" dirty="0"/>
              <a:t> </a:t>
            </a:r>
            <a:r>
              <a:rPr lang="en-US" sz="1500" dirty="0" err="1"/>
              <a:t>proses</a:t>
            </a:r>
            <a:r>
              <a:rPr lang="en-US" sz="1500" dirty="0"/>
              <a:t> anti </a:t>
            </a:r>
            <a:r>
              <a:rPr lang="en-US" sz="1500" dirty="0" err="1"/>
              <a:t>salah</a:t>
            </a:r>
            <a:r>
              <a:rPr lang="en-US" sz="1500" dirty="0"/>
              <a:t> </a:t>
            </a:r>
          </a:p>
          <a:p>
            <a:pPr marL="169863" indent="-169863">
              <a:buFont typeface="Arial" pitchFamily="34" charset="0"/>
              <a:buChar char="•"/>
            </a:pPr>
            <a:r>
              <a:rPr lang="en-US" sz="1500" b="1" dirty="0" err="1">
                <a:solidFill>
                  <a:srgbClr val="FF0000"/>
                </a:solidFill>
              </a:rPr>
              <a:t>Teknik</a:t>
            </a:r>
            <a:r>
              <a:rPr lang="en-US" sz="1500" b="1" dirty="0">
                <a:solidFill>
                  <a:srgbClr val="FF0000"/>
                </a:solidFill>
              </a:rPr>
              <a:t> : SIPOCORR (Supplier-Input-Process-Output-Customer-Objectives-Risk-Reference). </a:t>
            </a:r>
            <a:r>
              <a:rPr lang="en-US" sz="1500" b="1" dirty="0" err="1">
                <a:solidFill>
                  <a:srgbClr val="FF0000"/>
                </a:solidFill>
              </a:rPr>
              <a:t>Kombinasi</a:t>
            </a:r>
            <a:r>
              <a:rPr lang="en-US" sz="1500" b="1" dirty="0">
                <a:solidFill>
                  <a:srgbClr val="FF0000"/>
                </a:solidFill>
              </a:rPr>
              <a:t> </a:t>
            </a:r>
            <a:r>
              <a:rPr lang="en-US" sz="1500" b="1" dirty="0" err="1">
                <a:solidFill>
                  <a:srgbClr val="FF0000"/>
                </a:solidFill>
              </a:rPr>
              <a:t>pendekatan</a:t>
            </a:r>
            <a:r>
              <a:rPr lang="en-US" sz="1500" b="1" dirty="0">
                <a:solidFill>
                  <a:srgbClr val="FF0000"/>
                </a:solidFill>
              </a:rPr>
              <a:t> </a:t>
            </a:r>
            <a:r>
              <a:rPr lang="en-US" sz="1500" b="1" dirty="0" err="1">
                <a:solidFill>
                  <a:srgbClr val="FF0000"/>
                </a:solidFill>
              </a:rPr>
              <a:t>proses</a:t>
            </a:r>
            <a:r>
              <a:rPr lang="en-US" sz="1500" b="1" dirty="0">
                <a:solidFill>
                  <a:srgbClr val="FF0000"/>
                </a:solidFill>
              </a:rPr>
              <a:t> + </a:t>
            </a:r>
            <a:r>
              <a:rPr lang="en-US" sz="1500" b="1" dirty="0" err="1">
                <a:solidFill>
                  <a:srgbClr val="FF0000"/>
                </a:solidFill>
              </a:rPr>
              <a:t>risiko</a:t>
            </a:r>
            <a:r>
              <a:rPr lang="en-US" sz="1500" b="1" dirty="0">
                <a:solidFill>
                  <a:srgbClr val="FF0000"/>
                </a:solidFill>
              </a:rPr>
              <a:t>, </a:t>
            </a:r>
            <a:r>
              <a:rPr lang="en-US" sz="1500" b="1" dirty="0" err="1">
                <a:solidFill>
                  <a:srgbClr val="FF0000"/>
                </a:solidFill>
              </a:rPr>
              <a:t>originalitas</a:t>
            </a:r>
            <a:r>
              <a:rPr lang="en-US" sz="1500" b="1" dirty="0">
                <a:solidFill>
                  <a:srgbClr val="FF0000"/>
                </a:solidFill>
              </a:rPr>
              <a:t> </a:t>
            </a:r>
            <a:r>
              <a:rPr lang="en-US" sz="1500" b="1" dirty="0" err="1">
                <a:solidFill>
                  <a:srgbClr val="FF0000"/>
                </a:solidFill>
              </a:rPr>
              <a:t>metode</a:t>
            </a:r>
            <a:r>
              <a:rPr lang="en-US" sz="1500" b="1" dirty="0">
                <a:solidFill>
                  <a:srgbClr val="FF0000"/>
                </a:solidFill>
              </a:rPr>
              <a:t> Sentral Sistem Consulting</a:t>
            </a:r>
          </a:p>
        </p:txBody>
      </p:sp>
      <p:sp>
        <p:nvSpPr>
          <p:cNvPr id="228" name="TextBox 227"/>
          <p:cNvSpPr txBox="1"/>
          <p:nvPr/>
        </p:nvSpPr>
        <p:spPr>
          <a:xfrm>
            <a:off x="4572001" y="4267200"/>
            <a:ext cx="5562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u="sng" dirty="0" err="1"/>
              <a:t>Risiko</a:t>
            </a:r>
            <a:r>
              <a:rPr lang="en-US" sz="1500" u="sng" dirty="0"/>
              <a:t> </a:t>
            </a:r>
            <a:r>
              <a:rPr lang="en-US" sz="1500" u="sng" dirty="0" err="1"/>
              <a:t>Produksi</a:t>
            </a:r>
            <a:r>
              <a:rPr lang="en-US" sz="1500" u="sng" dirty="0"/>
              <a:t> </a:t>
            </a:r>
            <a:r>
              <a:rPr lang="en-US" sz="1500" u="sng" dirty="0" err="1"/>
              <a:t>dan</a:t>
            </a:r>
            <a:r>
              <a:rPr lang="en-US" sz="1500" u="sng" dirty="0"/>
              <a:t> </a:t>
            </a:r>
            <a:r>
              <a:rPr lang="en-US" sz="1500" u="sng" dirty="0" err="1"/>
              <a:t>Jasa</a:t>
            </a:r>
            <a:r>
              <a:rPr lang="en-US" sz="1500" u="sng" dirty="0"/>
              <a:t> </a:t>
            </a:r>
          </a:p>
          <a:p>
            <a:pPr marL="169863" indent="-169863">
              <a:buFont typeface="Arial" pitchFamily="34" charset="0"/>
              <a:buChar char="•"/>
            </a:pPr>
            <a:r>
              <a:rPr lang="en-US" sz="1500" dirty="0" err="1"/>
              <a:t>Menyaring</a:t>
            </a:r>
            <a:r>
              <a:rPr lang="en-US" sz="1500" dirty="0"/>
              <a:t> </a:t>
            </a:r>
            <a:r>
              <a:rPr lang="en-US" sz="1500" dirty="0" err="1"/>
              <a:t>Risiko</a:t>
            </a:r>
            <a:r>
              <a:rPr lang="en-US" sz="1500" dirty="0"/>
              <a:t> yang </a:t>
            </a:r>
            <a:r>
              <a:rPr lang="en-US" sz="1500" dirty="0" err="1"/>
              <a:t>terjadi</a:t>
            </a:r>
            <a:r>
              <a:rPr lang="en-US" sz="1500" dirty="0"/>
              <a:t> </a:t>
            </a:r>
            <a:r>
              <a:rPr lang="en-US" sz="1500" dirty="0" err="1"/>
              <a:t>di</a:t>
            </a:r>
            <a:r>
              <a:rPr lang="en-US" sz="1500" dirty="0"/>
              <a:t> </a:t>
            </a:r>
            <a:r>
              <a:rPr lang="en-US" sz="1500" dirty="0" err="1"/>
              <a:t>produksi</a:t>
            </a:r>
            <a:endParaRPr lang="en-US" sz="1500" dirty="0"/>
          </a:p>
          <a:p>
            <a:pPr marL="169863" indent="-169863">
              <a:buFont typeface="Arial" pitchFamily="34" charset="0"/>
              <a:buChar char="•"/>
            </a:pPr>
            <a:r>
              <a:rPr lang="en-US" sz="1500" dirty="0" err="1"/>
              <a:t>Teknik</a:t>
            </a:r>
            <a:r>
              <a:rPr lang="en-US" sz="1500" dirty="0"/>
              <a:t> : FMEA (Failure Mode Effect Analysis) </a:t>
            </a:r>
            <a:r>
              <a:rPr lang="en-US" sz="1500" dirty="0" err="1"/>
              <a:t>untuk</a:t>
            </a:r>
            <a:r>
              <a:rPr lang="en-US" sz="1500" dirty="0"/>
              <a:t> </a:t>
            </a:r>
            <a:r>
              <a:rPr lang="en-US" sz="1500" dirty="0" err="1"/>
              <a:t>mutu</a:t>
            </a:r>
            <a:endParaRPr lang="en-US" sz="1500" dirty="0"/>
          </a:p>
          <a:p>
            <a:pPr marL="169863" indent="-169863">
              <a:buFont typeface="Arial" pitchFamily="34" charset="0"/>
              <a:buChar char="•"/>
            </a:pPr>
            <a:r>
              <a:rPr lang="en-US" sz="1500" dirty="0"/>
              <a:t>HIRADC </a:t>
            </a:r>
            <a:r>
              <a:rPr lang="en-US" sz="1500" dirty="0" err="1"/>
              <a:t>untuk</a:t>
            </a:r>
            <a:r>
              <a:rPr lang="en-US" sz="1500" dirty="0"/>
              <a:t> Safety, IAD </a:t>
            </a:r>
            <a:r>
              <a:rPr lang="en-US" sz="1500" dirty="0" err="1"/>
              <a:t>untuk</a:t>
            </a:r>
            <a:r>
              <a:rPr lang="en-US" sz="1500" dirty="0"/>
              <a:t> </a:t>
            </a:r>
            <a:r>
              <a:rPr lang="en-US" sz="1500" dirty="0" err="1"/>
              <a:t>lingkungan</a:t>
            </a:r>
            <a:endParaRPr lang="en-US" sz="1500" dirty="0"/>
          </a:p>
        </p:txBody>
      </p:sp>
      <p:sp>
        <p:nvSpPr>
          <p:cNvPr id="229" name="TextBox 228"/>
          <p:cNvSpPr txBox="1"/>
          <p:nvPr/>
        </p:nvSpPr>
        <p:spPr>
          <a:xfrm>
            <a:off x="4572001" y="5306706"/>
            <a:ext cx="5562600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u="sng" dirty="0" err="1"/>
              <a:t>Risiko</a:t>
            </a:r>
            <a:r>
              <a:rPr lang="en-US" sz="1500" u="sng" dirty="0"/>
              <a:t> </a:t>
            </a:r>
            <a:r>
              <a:rPr lang="en-US" sz="1500" u="sng" dirty="0" err="1"/>
              <a:t>Akibat</a:t>
            </a:r>
            <a:r>
              <a:rPr lang="en-US" sz="1500" u="sng" dirty="0"/>
              <a:t> </a:t>
            </a:r>
            <a:r>
              <a:rPr lang="en-US" sz="1500" u="sng" dirty="0" err="1"/>
              <a:t>Perubahan</a:t>
            </a:r>
            <a:r>
              <a:rPr lang="en-US" sz="1500" u="sng" dirty="0"/>
              <a:t> Operational   </a:t>
            </a:r>
          </a:p>
          <a:p>
            <a:pPr marL="169863" indent="-169863">
              <a:buFont typeface="Arial" pitchFamily="34" charset="0"/>
              <a:buChar char="•"/>
            </a:pPr>
            <a:r>
              <a:rPr lang="en-US" sz="1500" dirty="0" err="1"/>
              <a:t>Menyaring</a:t>
            </a:r>
            <a:r>
              <a:rPr lang="en-US" sz="1500" dirty="0"/>
              <a:t> </a:t>
            </a:r>
            <a:r>
              <a:rPr lang="en-US" sz="1500" dirty="0" err="1"/>
              <a:t>Risiko</a:t>
            </a:r>
            <a:r>
              <a:rPr lang="en-US" sz="1500" dirty="0"/>
              <a:t> </a:t>
            </a:r>
            <a:r>
              <a:rPr lang="en-US" sz="1500" dirty="0" err="1"/>
              <a:t>akibat</a:t>
            </a:r>
            <a:r>
              <a:rPr lang="en-US" sz="1500" dirty="0"/>
              <a:t> </a:t>
            </a:r>
            <a:r>
              <a:rPr lang="en-US" sz="1500" dirty="0" err="1"/>
              <a:t>perubahan</a:t>
            </a:r>
            <a:r>
              <a:rPr lang="en-US" sz="1500" dirty="0"/>
              <a:t> operational </a:t>
            </a:r>
          </a:p>
          <a:p>
            <a:pPr marL="169863" indent="-169863">
              <a:buFont typeface="Arial" pitchFamily="34" charset="0"/>
              <a:buChar char="•"/>
            </a:pPr>
            <a:r>
              <a:rPr lang="en-US" sz="1500" dirty="0" err="1"/>
              <a:t>Teknik</a:t>
            </a:r>
            <a:r>
              <a:rPr lang="en-US" sz="1500" dirty="0"/>
              <a:t> : Risk based thinking, </a:t>
            </a:r>
            <a:r>
              <a:rPr lang="en-US" sz="1500" dirty="0" err="1"/>
              <a:t>dalam</a:t>
            </a:r>
            <a:r>
              <a:rPr lang="en-US" sz="1500" dirty="0"/>
              <a:t> </a:t>
            </a:r>
            <a:r>
              <a:rPr lang="en-US" sz="1500" dirty="0" err="1"/>
              <a:t>membuat</a:t>
            </a:r>
            <a:r>
              <a:rPr lang="en-US" sz="1500" dirty="0"/>
              <a:t> </a:t>
            </a:r>
            <a:r>
              <a:rPr lang="en-US" sz="1500" dirty="0" err="1"/>
              <a:t>keputusan</a:t>
            </a:r>
            <a:r>
              <a:rPr lang="en-US" sz="1500" dirty="0"/>
              <a:t>, </a:t>
            </a:r>
            <a:r>
              <a:rPr lang="en-US" sz="1500" dirty="0" err="1"/>
              <a:t>mengerjakan</a:t>
            </a:r>
            <a:r>
              <a:rPr lang="en-US" sz="1500" dirty="0"/>
              <a:t> </a:t>
            </a:r>
            <a:r>
              <a:rPr lang="en-US" sz="1500" dirty="0" err="1"/>
              <a:t>hal</a:t>
            </a:r>
            <a:r>
              <a:rPr lang="en-US" sz="1500" dirty="0"/>
              <a:t> </a:t>
            </a:r>
            <a:r>
              <a:rPr lang="en-US" sz="1500" dirty="0" err="1"/>
              <a:t>baru</a:t>
            </a:r>
            <a:r>
              <a:rPr lang="en-US" sz="1500" dirty="0"/>
              <a:t>, </a:t>
            </a:r>
            <a:r>
              <a:rPr lang="en-US" sz="1500" dirty="0" err="1"/>
              <a:t>merubah</a:t>
            </a:r>
            <a:r>
              <a:rPr lang="en-US" sz="1500" dirty="0"/>
              <a:t>, </a:t>
            </a:r>
            <a:r>
              <a:rPr lang="en-US" sz="1500" dirty="0" err="1"/>
              <a:t>kita</a:t>
            </a:r>
            <a:r>
              <a:rPr lang="en-US" sz="1500" dirty="0"/>
              <a:t> </a:t>
            </a:r>
            <a:r>
              <a:rPr lang="en-US" sz="1500" dirty="0" err="1"/>
              <a:t>harus</a:t>
            </a:r>
            <a:r>
              <a:rPr lang="en-US" sz="1500" dirty="0"/>
              <a:t> </a:t>
            </a:r>
            <a:r>
              <a:rPr lang="en-US" sz="1500" dirty="0" err="1"/>
              <a:t>selalu</a:t>
            </a:r>
            <a:r>
              <a:rPr lang="en-US" sz="1500" dirty="0"/>
              <a:t> </a:t>
            </a:r>
            <a:r>
              <a:rPr lang="en-US" sz="1500" dirty="0" err="1"/>
              <a:t>memikirkan</a:t>
            </a:r>
            <a:r>
              <a:rPr lang="en-US" sz="1500" dirty="0"/>
              <a:t> </a:t>
            </a:r>
            <a:r>
              <a:rPr lang="en-US" sz="1500" dirty="0" err="1"/>
              <a:t>risiko</a:t>
            </a:r>
            <a:r>
              <a:rPr lang="en-US" sz="1500" dirty="0"/>
              <a:t> yang </a:t>
            </a:r>
            <a:r>
              <a:rPr lang="en-US" sz="1500" dirty="0" err="1"/>
              <a:t>mungkin</a:t>
            </a:r>
            <a:r>
              <a:rPr lang="en-US" sz="1500" dirty="0"/>
              <a:t> </a:t>
            </a:r>
            <a:r>
              <a:rPr lang="en-US" sz="1500" dirty="0" err="1"/>
              <a:t>terjadi</a:t>
            </a:r>
            <a:r>
              <a:rPr lang="en-US" sz="1500" dirty="0"/>
              <a:t> </a:t>
            </a:r>
          </a:p>
        </p:txBody>
      </p:sp>
      <p:cxnSp>
        <p:nvCxnSpPr>
          <p:cNvPr id="231" name="Straight Connector 230"/>
          <p:cNvCxnSpPr/>
          <p:nvPr/>
        </p:nvCxnSpPr>
        <p:spPr>
          <a:xfrm>
            <a:off x="4495800" y="2360612"/>
            <a:ext cx="5334000" cy="1588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Connector 237"/>
          <p:cNvCxnSpPr/>
          <p:nvPr/>
        </p:nvCxnSpPr>
        <p:spPr>
          <a:xfrm>
            <a:off x="4495800" y="4191001"/>
            <a:ext cx="5334000" cy="1588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Connector 238"/>
          <p:cNvCxnSpPr/>
          <p:nvPr/>
        </p:nvCxnSpPr>
        <p:spPr>
          <a:xfrm>
            <a:off x="4495800" y="5256212"/>
            <a:ext cx="5334000" cy="1588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75737EA-AD3C-44EF-8490-E29BBD63894C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834B6F1-D0DA-4FC9-91A2-0D7F4DBE3C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Audit integrasi ISO 9001 &amp; ISO 45001 1/rev 00© Copyright Sentral Sistem, Juni 2019</a:t>
            </a:r>
          </a:p>
        </p:txBody>
      </p:sp>
    </p:spTree>
    <p:extLst>
      <p:ext uri="{BB962C8B-B14F-4D97-AF65-F5344CB8AC3E}">
        <p14:creationId xmlns:p14="http://schemas.microsoft.com/office/powerpoint/2010/main" val="100773453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876800" y="4724401"/>
            <a:ext cx="457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u="sng" dirty="0"/>
              <a:t>RISIKO &amp; </a:t>
            </a:r>
            <a:r>
              <a:rPr lang="en-US" sz="2000" u="sng" dirty="0" err="1"/>
              <a:t>Peluang</a:t>
            </a:r>
            <a:r>
              <a:rPr lang="en-US" sz="2000" u="sng" dirty="0"/>
              <a:t> ORGANISASI</a:t>
            </a:r>
          </a:p>
          <a:p>
            <a:r>
              <a:rPr lang="en-US" sz="2000" dirty="0"/>
              <a:t>Yang </a:t>
            </a:r>
            <a:r>
              <a:rPr lang="en-US" sz="2000" dirty="0" err="1"/>
              <a:t>dapat</a:t>
            </a:r>
            <a:r>
              <a:rPr lang="en-US" sz="2000" dirty="0"/>
              <a:t> </a:t>
            </a:r>
            <a:r>
              <a:rPr lang="en-US" sz="2000" dirty="0" err="1"/>
              <a:t>menghambat</a:t>
            </a:r>
            <a:r>
              <a:rPr lang="en-US" sz="2000" dirty="0"/>
              <a:t> </a:t>
            </a:r>
            <a:r>
              <a:rPr lang="en-US" sz="2000" dirty="0" err="1"/>
              <a:t>perusahaan</a:t>
            </a:r>
            <a:r>
              <a:rPr lang="en-US" sz="2000" dirty="0"/>
              <a:t> </a:t>
            </a:r>
            <a:r>
              <a:rPr lang="en-US" sz="2000" dirty="0" err="1"/>
              <a:t>mencapai</a:t>
            </a:r>
            <a:r>
              <a:rPr lang="en-US" sz="2000" dirty="0"/>
              <a:t> </a:t>
            </a:r>
            <a:r>
              <a:rPr lang="en-US" sz="2000" dirty="0" err="1"/>
              <a:t>tujuan</a:t>
            </a:r>
            <a:r>
              <a:rPr lang="en-US" sz="2000" dirty="0"/>
              <a:t>   </a:t>
            </a:r>
          </a:p>
        </p:txBody>
      </p:sp>
      <p:sp>
        <p:nvSpPr>
          <p:cNvPr id="1028" name="AutoShape 4" descr="Image result for karikatur pabrik"/>
          <p:cNvSpPr>
            <a:spLocks noChangeAspect="1" noChangeArrowheads="1"/>
          </p:cNvSpPr>
          <p:nvPr/>
        </p:nvSpPr>
        <p:spPr bwMode="auto">
          <a:xfrm>
            <a:off x="155575" y="-144462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0" name="AutoShape 6" descr="Image result for karikatur pabrik"/>
          <p:cNvSpPr>
            <a:spLocks noChangeAspect="1" noChangeArrowheads="1"/>
          </p:cNvSpPr>
          <p:nvPr/>
        </p:nvSpPr>
        <p:spPr bwMode="auto">
          <a:xfrm>
            <a:off x="155575" y="-144462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2" name="AutoShape 8" descr="Image result for karikatur pabrik"/>
          <p:cNvSpPr>
            <a:spLocks noChangeAspect="1" noChangeArrowheads="1"/>
          </p:cNvSpPr>
          <p:nvPr/>
        </p:nvSpPr>
        <p:spPr bwMode="auto">
          <a:xfrm>
            <a:off x="155575" y="-144462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4" name="AutoShape 10" descr="Image result for karikatur pabrik"/>
          <p:cNvSpPr>
            <a:spLocks noChangeAspect="1" noChangeArrowheads="1"/>
          </p:cNvSpPr>
          <p:nvPr/>
        </p:nvSpPr>
        <p:spPr bwMode="auto">
          <a:xfrm>
            <a:off x="155575" y="-144462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6" name="AutoShape 12" descr="Image result for karikatur pabrik"/>
          <p:cNvSpPr>
            <a:spLocks noChangeAspect="1" noChangeArrowheads="1"/>
          </p:cNvSpPr>
          <p:nvPr/>
        </p:nvSpPr>
        <p:spPr bwMode="auto">
          <a:xfrm>
            <a:off x="155575" y="-144462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8" name="Picture 14" descr="Air Pollution, Factory, Industry, Smoke, Chimneys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1" y="609601"/>
            <a:ext cx="2484119" cy="2743200"/>
          </a:xfrm>
          <a:prstGeom prst="rect">
            <a:avLst/>
          </a:prstGeom>
          <a:noFill/>
        </p:spPr>
      </p:pic>
      <p:sp>
        <p:nvSpPr>
          <p:cNvPr id="18" name="Content Placeholder 2"/>
          <p:cNvSpPr txBox="1">
            <a:spLocks/>
          </p:cNvSpPr>
          <p:nvPr/>
        </p:nvSpPr>
        <p:spPr>
          <a:xfrm>
            <a:off x="4953001" y="457200"/>
            <a:ext cx="4800600" cy="35814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/>
          <a:lstStyle/>
          <a:p>
            <a:pPr marL="185737" indent="-185737" algn="ctr" defTabSz="742946">
              <a:lnSpc>
                <a:spcPct val="90000"/>
              </a:lnSpc>
              <a:spcBef>
                <a:spcPts val="812"/>
              </a:spcBef>
              <a:defRPr/>
            </a:pPr>
            <a:r>
              <a:rPr lang="en-US" sz="2400" u="sng" dirty="0" err="1">
                <a:latin typeface="Arial" pitchFamily="34" charset="0"/>
                <a:cs typeface="Arial" pitchFamily="34" charset="0"/>
              </a:rPr>
              <a:t>Tujuan</a:t>
            </a:r>
            <a:r>
              <a:rPr lang="en-US" sz="2400" u="sng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u="sng" dirty="0" err="1">
                <a:latin typeface="Arial" pitchFamily="34" charset="0"/>
                <a:cs typeface="Arial" pitchFamily="34" charset="0"/>
              </a:rPr>
              <a:t>Organisasi</a:t>
            </a:r>
            <a:r>
              <a:rPr lang="en-US" sz="2400" u="sng" dirty="0">
                <a:latin typeface="Arial" pitchFamily="34" charset="0"/>
                <a:cs typeface="Arial" pitchFamily="34" charset="0"/>
              </a:rPr>
              <a:t> </a:t>
            </a:r>
          </a:p>
          <a:p>
            <a:pPr marL="185737" indent="-185737" defTabSz="742946">
              <a:lnSpc>
                <a:spcPct val="90000"/>
              </a:lnSpc>
              <a:spcBef>
                <a:spcPts val="812"/>
              </a:spcBef>
              <a:buFont typeface="Arial" pitchFamily="34" charset="0"/>
              <a:buChar char="•"/>
              <a:defRPr/>
            </a:pPr>
            <a:r>
              <a:rPr lang="en-US" dirty="0" err="1">
                <a:latin typeface="Arial" pitchFamily="34" charset="0"/>
                <a:cs typeface="Arial" pitchFamily="34" charset="0"/>
              </a:rPr>
              <a:t>Visi</a:t>
            </a:r>
            <a:r>
              <a:rPr lang="en-US" dirty="0">
                <a:latin typeface="Arial" pitchFamily="34" charset="0"/>
                <a:cs typeface="Arial" pitchFamily="34" charset="0"/>
              </a:rPr>
              <a:t>,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Misi</a:t>
            </a:r>
            <a:endParaRPr lang="en-US" dirty="0">
              <a:latin typeface="Arial" pitchFamily="34" charset="0"/>
              <a:cs typeface="Arial" pitchFamily="34" charset="0"/>
            </a:endParaRPr>
          </a:p>
          <a:p>
            <a:pPr marL="185737" indent="-185737" defTabSz="742946">
              <a:lnSpc>
                <a:spcPct val="90000"/>
              </a:lnSpc>
              <a:spcBef>
                <a:spcPts val="812"/>
              </a:spcBef>
              <a:buFont typeface="Arial" pitchFamily="34" charset="0"/>
              <a:buChar char="•"/>
              <a:defRPr/>
            </a:pPr>
            <a:r>
              <a:rPr lang="en-US" dirty="0" err="1">
                <a:latin typeface="Arial" pitchFamily="34" charset="0"/>
                <a:cs typeface="Arial" pitchFamily="34" charset="0"/>
              </a:rPr>
              <a:t>Sasaran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jangka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panjang</a:t>
            </a:r>
            <a:r>
              <a:rPr lang="en-US" dirty="0">
                <a:latin typeface="Arial" pitchFamily="34" charset="0"/>
                <a:cs typeface="Arial" pitchFamily="34" charset="0"/>
              </a:rPr>
              <a:t>,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sasaran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Jangka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pendek</a:t>
            </a:r>
            <a:endParaRPr lang="en-US" dirty="0">
              <a:latin typeface="Arial" pitchFamily="34" charset="0"/>
              <a:cs typeface="Arial" pitchFamily="34" charset="0"/>
            </a:endParaRPr>
          </a:p>
          <a:p>
            <a:pPr marL="185737" indent="-185737" defTabSz="742946">
              <a:lnSpc>
                <a:spcPct val="90000"/>
              </a:lnSpc>
              <a:spcBef>
                <a:spcPts val="812"/>
              </a:spcBef>
              <a:buFont typeface="Arial" pitchFamily="34" charset="0"/>
              <a:buChar char="•"/>
              <a:defRPr/>
            </a:pPr>
            <a:r>
              <a:rPr lang="en-US" dirty="0" err="1">
                <a:latin typeface="Arial" pitchFamily="34" charset="0"/>
                <a:cs typeface="Arial" pitchFamily="34" charset="0"/>
              </a:rPr>
              <a:t>Tujuan</a:t>
            </a:r>
            <a:r>
              <a:rPr lang="en-US" dirty="0">
                <a:latin typeface="Arial" pitchFamily="34" charset="0"/>
                <a:cs typeface="Arial" pitchFamily="34" charset="0"/>
              </a:rPr>
              <a:t> Sistem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Manajemen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Mutu</a:t>
            </a:r>
            <a:r>
              <a:rPr lang="en-US" dirty="0">
                <a:latin typeface="Arial" pitchFamily="34" charset="0"/>
                <a:cs typeface="Arial" pitchFamily="34" charset="0"/>
              </a:rPr>
              <a:t>  </a:t>
            </a:r>
          </a:p>
          <a:p>
            <a:pPr marL="642934" lvl="1" indent="-185737" defTabSz="742946">
              <a:lnSpc>
                <a:spcPct val="90000"/>
              </a:lnSpc>
              <a:spcBef>
                <a:spcPts val="812"/>
              </a:spcBef>
              <a:buFont typeface="Arial" panose="020B0604020202020204" pitchFamily="34" charset="0"/>
              <a:buChar char="•"/>
              <a:defRPr/>
            </a:pPr>
            <a:r>
              <a:rPr lang="en-US" dirty="0" err="1">
                <a:latin typeface="Arial" pitchFamily="34" charset="0"/>
                <a:cs typeface="Arial" pitchFamily="34" charset="0"/>
              </a:rPr>
              <a:t>Organisasi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secara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konsisten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mampu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menyediakan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produk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dan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jasa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sesuai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persyaratan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</a:p>
          <a:p>
            <a:pPr marL="1014408" lvl="2" indent="-185737" defTabSz="742946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/>
            </a:pPr>
            <a:r>
              <a:rPr lang="en-US" dirty="0" err="1">
                <a:latin typeface="Arial" pitchFamily="34" charset="0"/>
                <a:cs typeface="Arial" pitchFamily="34" charset="0"/>
              </a:rPr>
              <a:t>Pelanggan</a:t>
            </a:r>
            <a:endParaRPr lang="en-US" dirty="0">
              <a:latin typeface="Arial" pitchFamily="34" charset="0"/>
              <a:cs typeface="Arial" pitchFamily="34" charset="0"/>
            </a:endParaRPr>
          </a:p>
          <a:p>
            <a:pPr marL="1014408" lvl="2" indent="-185737" defTabSz="742946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/>
            </a:pPr>
            <a:r>
              <a:rPr lang="en-US" dirty="0" err="1">
                <a:latin typeface="Arial" pitchFamily="34" charset="0"/>
                <a:cs typeface="Arial" pitchFamily="34" charset="0"/>
              </a:rPr>
              <a:t>Peraturan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dan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regulasi</a:t>
            </a:r>
            <a:r>
              <a:rPr lang="en-US" dirty="0">
                <a:latin typeface="Arial" pitchFamily="34" charset="0"/>
                <a:cs typeface="Arial" pitchFamily="34" charset="0"/>
              </a:rPr>
              <a:t> yang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terkait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</a:p>
          <a:p>
            <a:pPr marL="642934" lvl="1" indent="-185737" defTabSz="742946">
              <a:lnSpc>
                <a:spcPct val="90000"/>
              </a:lnSpc>
              <a:spcBef>
                <a:spcPts val="812"/>
              </a:spcBef>
              <a:buFont typeface="Arial" panose="020B0604020202020204" pitchFamily="34" charset="0"/>
              <a:buChar char="•"/>
              <a:defRPr/>
            </a:pPr>
            <a:r>
              <a:rPr lang="en-US" dirty="0" err="1">
                <a:latin typeface="Arial" pitchFamily="34" charset="0"/>
                <a:cs typeface="Arial" pitchFamily="34" charset="0"/>
              </a:rPr>
              <a:t>Meningkatkan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kepuasan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Pelanggan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</a:p>
        </p:txBody>
      </p:sp>
      <p:sp>
        <p:nvSpPr>
          <p:cNvPr id="23" name="Right Arrow 22"/>
          <p:cNvSpPr/>
          <p:nvPr/>
        </p:nvSpPr>
        <p:spPr>
          <a:xfrm>
            <a:off x="2362201" y="1143000"/>
            <a:ext cx="2546981" cy="17372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228599" y="4724401"/>
            <a:ext cx="3886201" cy="1000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7661" lvl="1" indent="-347661">
              <a:spcBef>
                <a:spcPts val="600"/>
              </a:spcBef>
              <a:buFont typeface="Wingdings" pitchFamily="2" charset="2"/>
              <a:buChar char="ü"/>
            </a:pPr>
            <a:r>
              <a:rPr lang="en-US" dirty="0" err="1"/>
              <a:t>Isu</a:t>
            </a:r>
            <a:r>
              <a:rPr lang="en-US" dirty="0"/>
              <a:t> Internal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eksternal</a:t>
            </a:r>
            <a:r>
              <a:rPr lang="en-US" dirty="0"/>
              <a:t> (4.1)</a:t>
            </a:r>
          </a:p>
          <a:p>
            <a:pPr marL="347661" lvl="1" indent="-347661">
              <a:spcBef>
                <a:spcPts val="600"/>
              </a:spcBef>
              <a:buFont typeface="Wingdings" pitchFamily="2" charset="2"/>
              <a:buChar char="ü"/>
            </a:pPr>
            <a:r>
              <a:rPr lang="en-US" dirty="0" err="1"/>
              <a:t>Kebutuhan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Harapan</a:t>
            </a:r>
            <a:r>
              <a:rPr lang="en-US" dirty="0"/>
              <a:t> (4.2.)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pihak</a:t>
            </a:r>
            <a:r>
              <a:rPr lang="en-US" dirty="0"/>
              <a:t> </a:t>
            </a:r>
            <a:r>
              <a:rPr lang="en-US" dirty="0" err="1"/>
              <a:t>terkait</a:t>
            </a:r>
            <a:r>
              <a:rPr lang="en-US" dirty="0"/>
              <a:t> (interested parties)   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" y="1"/>
            <a:ext cx="2122376" cy="369332"/>
          </a:xfrm>
          <a:prstGeom prst="rect">
            <a:avLst/>
          </a:prstGeom>
          <a:solidFill>
            <a:schemeClr val="accent5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RISIKO ORGANISASI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Down Arrow 16"/>
          <p:cNvSpPr/>
          <p:nvPr/>
        </p:nvSpPr>
        <p:spPr>
          <a:xfrm>
            <a:off x="1219200" y="3505200"/>
            <a:ext cx="457200" cy="990600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/>
          <p:cNvSpPr/>
          <p:nvPr/>
        </p:nvSpPr>
        <p:spPr>
          <a:xfrm>
            <a:off x="3962401" y="4876801"/>
            <a:ext cx="762000" cy="457200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228600" y="4572000"/>
            <a:ext cx="9372600" cy="16764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81933BE-C567-46F0-8398-FCB3AD8C9B47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B5FCCEF-9CB0-4FEF-88B1-CF7016979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Audit integrasi ISO 9001 &amp; ISO 45001 1/rev 00© Copyright Sentral Sistem, Juni 2019</a:t>
            </a:r>
          </a:p>
        </p:txBody>
      </p:sp>
    </p:spTree>
    <p:extLst>
      <p:ext uri="{BB962C8B-B14F-4D97-AF65-F5344CB8AC3E}">
        <p14:creationId xmlns:p14="http://schemas.microsoft.com/office/powerpoint/2010/main" val="17838445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QHSE Management System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72480" y="4077072"/>
            <a:ext cx="7920881" cy="2298386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C2629-E819-4529-92C3-5D924A42FEBE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28464" y="379691"/>
            <a:ext cx="3456384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 err="1"/>
              <a:t>Isu</a:t>
            </a:r>
            <a:r>
              <a:rPr lang="en-US" sz="2400" u="sng" dirty="0"/>
              <a:t> Internal  </a:t>
            </a:r>
          </a:p>
          <a:p>
            <a:r>
              <a:rPr lang="en-US" sz="1600" dirty="0"/>
              <a:t>(</a:t>
            </a:r>
            <a:r>
              <a:rPr lang="en-US" sz="1600" dirty="0" err="1"/>
              <a:t>positif</a:t>
            </a:r>
            <a:r>
              <a:rPr lang="en-US" sz="1600" dirty="0"/>
              <a:t> </a:t>
            </a:r>
            <a:r>
              <a:rPr lang="en-US" sz="1600" dirty="0" err="1"/>
              <a:t>dan</a:t>
            </a:r>
            <a:r>
              <a:rPr lang="en-US" sz="1600" dirty="0"/>
              <a:t> </a:t>
            </a:r>
            <a:r>
              <a:rPr lang="en-US" sz="1600" dirty="0" err="1"/>
              <a:t>negatif</a:t>
            </a:r>
            <a:r>
              <a:rPr lang="en-US" sz="1600" dirty="0"/>
              <a:t>)</a:t>
            </a:r>
          </a:p>
          <a:p>
            <a:pPr marL="169863" indent="-169863">
              <a:buFont typeface="Arial" pitchFamily="34" charset="0"/>
              <a:buChar char="•"/>
            </a:pPr>
            <a:r>
              <a:rPr lang="en-US" sz="1600" dirty="0"/>
              <a:t>Nilai : Standard </a:t>
            </a:r>
            <a:r>
              <a:rPr lang="en-US" sz="1600" dirty="0" err="1"/>
              <a:t>Perilaku</a:t>
            </a:r>
            <a:r>
              <a:rPr lang="en-US" sz="1600" dirty="0"/>
              <a:t>  </a:t>
            </a:r>
          </a:p>
          <a:p>
            <a:pPr marL="169863" indent="-169863">
              <a:buFont typeface="Arial" pitchFamily="34" charset="0"/>
              <a:buChar char="•"/>
            </a:pPr>
            <a:r>
              <a:rPr lang="en-US" sz="1600" dirty="0" err="1"/>
              <a:t>Budaya</a:t>
            </a:r>
            <a:r>
              <a:rPr lang="en-US" sz="1600" dirty="0"/>
              <a:t> : </a:t>
            </a:r>
            <a:r>
              <a:rPr lang="en-US" sz="1600" dirty="0" err="1"/>
              <a:t>Saling</a:t>
            </a:r>
            <a:r>
              <a:rPr lang="en-US" sz="1600" dirty="0"/>
              <a:t> </a:t>
            </a:r>
            <a:r>
              <a:rPr lang="en-US" sz="1600" dirty="0" err="1"/>
              <a:t>tuding</a:t>
            </a:r>
            <a:r>
              <a:rPr lang="en-US" sz="1600" dirty="0"/>
              <a:t> </a:t>
            </a:r>
          </a:p>
          <a:p>
            <a:pPr marL="169863" indent="-169863">
              <a:buFont typeface="Arial" pitchFamily="34" charset="0"/>
              <a:buChar char="•"/>
            </a:pPr>
            <a:r>
              <a:rPr lang="en-US" sz="1600" dirty="0" err="1"/>
              <a:t>Pengetahuan</a:t>
            </a:r>
            <a:r>
              <a:rPr lang="en-US" sz="1600" dirty="0"/>
              <a:t> : </a:t>
            </a:r>
            <a:r>
              <a:rPr lang="en-US" sz="1600" dirty="0" err="1"/>
              <a:t>pengetahuan</a:t>
            </a:r>
            <a:r>
              <a:rPr lang="en-US" sz="1600" dirty="0"/>
              <a:t> </a:t>
            </a:r>
            <a:r>
              <a:rPr lang="en-US" sz="1600" dirty="0" err="1"/>
              <a:t>tentang</a:t>
            </a:r>
            <a:r>
              <a:rPr lang="en-US" sz="1600" dirty="0"/>
              <a:t> </a:t>
            </a:r>
            <a:r>
              <a:rPr lang="en-US" sz="1600" dirty="0" err="1"/>
              <a:t>teknologi</a:t>
            </a:r>
            <a:r>
              <a:rPr lang="en-US" sz="1600" dirty="0"/>
              <a:t> </a:t>
            </a:r>
            <a:r>
              <a:rPr lang="en-US" sz="1600" dirty="0" err="1"/>
              <a:t>produk</a:t>
            </a:r>
            <a:r>
              <a:rPr lang="en-US" sz="1600" dirty="0"/>
              <a:t> yang proses yang </a:t>
            </a:r>
            <a:r>
              <a:rPr lang="en-US" sz="1600" dirty="0" err="1"/>
              <a:t>masih</a:t>
            </a:r>
            <a:r>
              <a:rPr lang="en-US" sz="1600" dirty="0"/>
              <a:t> </a:t>
            </a:r>
            <a:r>
              <a:rPr lang="en-US" sz="1600" dirty="0" err="1"/>
              <a:t>lemah</a:t>
            </a:r>
            <a:r>
              <a:rPr lang="en-US" sz="1600" dirty="0"/>
              <a:t> </a:t>
            </a:r>
          </a:p>
          <a:p>
            <a:pPr marL="169863" indent="-169863">
              <a:buFont typeface="Arial" pitchFamily="34" charset="0"/>
              <a:buChar char="•"/>
            </a:pPr>
            <a:r>
              <a:rPr lang="en-US" sz="1600" dirty="0"/>
              <a:t>Major </a:t>
            </a:r>
            <a:r>
              <a:rPr lang="en-US" sz="1600" dirty="0" err="1"/>
              <a:t>isu</a:t>
            </a:r>
            <a:r>
              <a:rPr lang="en-US" sz="1600" dirty="0"/>
              <a:t> </a:t>
            </a:r>
            <a:r>
              <a:rPr lang="en-US" sz="1600" dirty="0" err="1"/>
              <a:t>terkait</a:t>
            </a:r>
            <a:r>
              <a:rPr lang="en-US" sz="1600" dirty="0"/>
              <a:t> </a:t>
            </a:r>
            <a:r>
              <a:rPr lang="en-US" sz="1600" dirty="0" err="1"/>
              <a:t>kinerja</a:t>
            </a:r>
            <a:r>
              <a:rPr lang="en-US" sz="1600" dirty="0"/>
              <a:t> </a:t>
            </a:r>
            <a:r>
              <a:rPr lang="en-US" sz="1600" dirty="0" err="1"/>
              <a:t>perusahaan</a:t>
            </a:r>
            <a:r>
              <a:rPr lang="en-US" sz="1600" dirty="0"/>
              <a:t>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512840" y="31265"/>
            <a:ext cx="3888432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 err="1"/>
              <a:t>Isu</a:t>
            </a:r>
            <a:r>
              <a:rPr lang="en-US" sz="2400" u="sng" dirty="0"/>
              <a:t> </a:t>
            </a:r>
            <a:r>
              <a:rPr lang="en-US" sz="2400" u="sng" dirty="0" err="1"/>
              <a:t>Eksternal</a:t>
            </a:r>
            <a:r>
              <a:rPr lang="en-US" sz="2400" u="sng" dirty="0"/>
              <a:t> :</a:t>
            </a:r>
            <a:r>
              <a:rPr lang="en-US" u="sng" dirty="0"/>
              <a:t> </a:t>
            </a:r>
          </a:p>
          <a:p>
            <a:r>
              <a:rPr lang="en-US" sz="1600" dirty="0"/>
              <a:t>International, national, regional, local </a:t>
            </a:r>
          </a:p>
          <a:p>
            <a:r>
              <a:rPr lang="en-US" sz="1600" dirty="0"/>
              <a:t>(</a:t>
            </a:r>
            <a:r>
              <a:rPr lang="en-US" sz="1600" dirty="0" err="1"/>
              <a:t>positif</a:t>
            </a:r>
            <a:r>
              <a:rPr lang="en-US" sz="1600" dirty="0"/>
              <a:t> </a:t>
            </a:r>
            <a:r>
              <a:rPr lang="en-US" sz="1600" dirty="0" err="1"/>
              <a:t>dan</a:t>
            </a:r>
            <a:r>
              <a:rPr lang="en-US" sz="1600" dirty="0"/>
              <a:t> </a:t>
            </a:r>
            <a:r>
              <a:rPr lang="en-US" sz="1600" dirty="0" err="1"/>
              <a:t>negaitif</a:t>
            </a:r>
            <a:r>
              <a:rPr lang="en-US" sz="1600" dirty="0"/>
              <a:t>)</a:t>
            </a:r>
          </a:p>
          <a:p>
            <a:pPr marL="169863" indent="-169863">
              <a:buFont typeface="Arial" pitchFamily="34" charset="0"/>
              <a:buChar char="•"/>
            </a:pPr>
            <a:r>
              <a:rPr lang="en-US" sz="1600" dirty="0"/>
              <a:t>Legal : </a:t>
            </a:r>
            <a:r>
              <a:rPr lang="en-US" sz="1600" dirty="0" err="1"/>
              <a:t>Peraturan</a:t>
            </a:r>
            <a:r>
              <a:rPr lang="en-US" sz="1600" dirty="0"/>
              <a:t> </a:t>
            </a:r>
            <a:r>
              <a:rPr lang="en-US" sz="1600" dirty="0" err="1"/>
              <a:t>baru</a:t>
            </a:r>
            <a:r>
              <a:rPr lang="en-US" sz="1600" dirty="0"/>
              <a:t> …</a:t>
            </a:r>
          </a:p>
          <a:p>
            <a:pPr marL="169863" indent="-169863">
              <a:buFont typeface="Arial" pitchFamily="34" charset="0"/>
              <a:buChar char="•"/>
            </a:pPr>
            <a:r>
              <a:rPr lang="en-US" sz="1600" dirty="0" err="1"/>
              <a:t>Teknologi</a:t>
            </a:r>
            <a:r>
              <a:rPr lang="en-US" sz="1600" dirty="0"/>
              <a:t> : </a:t>
            </a:r>
            <a:r>
              <a:rPr lang="en-US" sz="1600" dirty="0" err="1"/>
              <a:t>Teknologi</a:t>
            </a:r>
            <a:r>
              <a:rPr lang="en-US" sz="1600" dirty="0"/>
              <a:t> </a:t>
            </a:r>
            <a:r>
              <a:rPr lang="en-US" sz="1600" dirty="0" err="1"/>
              <a:t>produk</a:t>
            </a:r>
            <a:r>
              <a:rPr lang="en-US" sz="1600" dirty="0"/>
              <a:t>/ </a:t>
            </a:r>
            <a:r>
              <a:rPr lang="en-US" sz="1600" dirty="0" err="1"/>
              <a:t>proses</a:t>
            </a:r>
            <a:endParaRPr lang="en-US" sz="1600" dirty="0"/>
          </a:p>
          <a:p>
            <a:pPr marL="169863" indent="-169863">
              <a:buFont typeface="Arial" pitchFamily="34" charset="0"/>
              <a:buChar char="•"/>
            </a:pPr>
            <a:r>
              <a:rPr lang="en-US" sz="1600" dirty="0" err="1"/>
              <a:t>Kompetisi</a:t>
            </a:r>
            <a:r>
              <a:rPr lang="en-US" sz="1600" dirty="0"/>
              <a:t> : </a:t>
            </a:r>
            <a:r>
              <a:rPr lang="en-US" sz="1600" dirty="0" err="1"/>
              <a:t>Kompetitor</a:t>
            </a:r>
            <a:r>
              <a:rPr lang="en-US" sz="1600" dirty="0"/>
              <a:t> </a:t>
            </a:r>
            <a:r>
              <a:rPr lang="en-US" sz="1600" dirty="0" err="1"/>
              <a:t>baru</a:t>
            </a:r>
            <a:r>
              <a:rPr lang="en-US" sz="1600" dirty="0"/>
              <a:t>  </a:t>
            </a:r>
          </a:p>
          <a:p>
            <a:pPr marL="169863" indent="-169863">
              <a:buFont typeface="Arial" pitchFamily="34" charset="0"/>
              <a:buChar char="•"/>
            </a:pPr>
            <a:r>
              <a:rPr lang="en-US" sz="1600" dirty="0" err="1"/>
              <a:t>Pasar</a:t>
            </a:r>
            <a:r>
              <a:rPr lang="en-US" sz="1600" dirty="0"/>
              <a:t> : </a:t>
            </a:r>
            <a:r>
              <a:rPr lang="en-US" sz="1600" dirty="0" err="1"/>
              <a:t>Kondisi</a:t>
            </a:r>
            <a:r>
              <a:rPr lang="en-US" sz="1600" dirty="0"/>
              <a:t> </a:t>
            </a:r>
            <a:r>
              <a:rPr lang="en-US" sz="1600" dirty="0" err="1"/>
              <a:t>pasar</a:t>
            </a:r>
            <a:r>
              <a:rPr lang="en-US" sz="1600" dirty="0"/>
              <a:t> </a:t>
            </a:r>
          </a:p>
          <a:p>
            <a:pPr marL="169863" indent="-169863">
              <a:buFont typeface="Arial" pitchFamily="34" charset="0"/>
              <a:buChar char="•"/>
            </a:pPr>
            <a:r>
              <a:rPr lang="en-US" sz="1600" dirty="0" err="1"/>
              <a:t>Budaya</a:t>
            </a:r>
            <a:r>
              <a:rPr lang="en-US" sz="1600" dirty="0"/>
              <a:t> </a:t>
            </a:r>
            <a:r>
              <a:rPr lang="en-US" sz="1600" dirty="0" err="1"/>
              <a:t>masyarakat</a:t>
            </a:r>
            <a:r>
              <a:rPr lang="en-US" sz="1600" dirty="0"/>
              <a:t> : </a:t>
            </a:r>
            <a:r>
              <a:rPr lang="en-US" sz="1600" dirty="0" err="1"/>
              <a:t>Sosial</a:t>
            </a:r>
            <a:r>
              <a:rPr lang="en-US" sz="1600" dirty="0"/>
              <a:t> media, marketing online </a:t>
            </a:r>
          </a:p>
          <a:p>
            <a:pPr marL="169863" indent="-169863">
              <a:buFont typeface="Arial" pitchFamily="34" charset="0"/>
              <a:buChar char="•"/>
            </a:pPr>
            <a:r>
              <a:rPr lang="en-US" sz="1600" dirty="0" err="1"/>
              <a:t>Kondisi</a:t>
            </a:r>
            <a:r>
              <a:rPr lang="en-US" sz="1600" dirty="0"/>
              <a:t> </a:t>
            </a:r>
            <a:r>
              <a:rPr lang="en-US" sz="1600" dirty="0" err="1"/>
              <a:t>politik</a:t>
            </a:r>
            <a:r>
              <a:rPr lang="en-US" sz="1600" dirty="0"/>
              <a:t> :</a:t>
            </a:r>
          </a:p>
          <a:p>
            <a:pPr marL="169863" indent="-169863">
              <a:buFont typeface="Arial" pitchFamily="34" charset="0"/>
              <a:buChar char="•"/>
            </a:pPr>
            <a:r>
              <a:rPr lang="en-US" sz="1600" dirty="0" err="1"/>
              <a:t>Kondisi</a:t>
            </a:r>
            <a:r>
              <a:rPr lang="en-US" sz="1600" dirty="0"/>
              <a:t> </a:t>
            </a:r>
            <a:r>
              <a:rPr lang="en-US" sz="1600" dirty="0" err="1"/>
              <a:t>lingkungan</a:t>
            </a:r>
            <a:r>
              <a:rPr lang="en-US" sz="1600" dirty="0"/>
              <a:t> </a:t>
            </a:r>
            <a:r>
              <a:rPr lang="en-US" sz="1600" dirty="0" err="1"/>
              <a:t>bisnis</a:t>
            </a:r>
            <a:r>
              <a:rPr lang="en-US" sz="1600" dirty="0"/>
              <a:t> </a:t>
            </a:r>
          </a:p>
        </p:txBody>
      </p:sp>
      <p:sp>
        <p:nvSpPr>
          <p:cNvPr id="8" name="Down Arrow 7"/>
          <p:cNvSpPr/>
          <p:nvPr/>
        </p:nvSpPr>
        <p:spPr>
          <a:xfrm>
            <a:off x="1155700" y="2895600"/>
            <a:ext cx="648072" cy="4572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Down Arrow 8"/>
          <p:cNvSpPr/>
          <p:nvPr/>
        </p:nvSpPr>
        <p:spPr>
          <a:xfrm>
            <a:off x="4448945" y="2895600"/>
            <a:ext cx="720080" cy="5334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88504" y="3356994"/>
            <a:ext cx="64076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Monitor and review, </a:t>
            </a:r>
          </a:p>
          <a:p>
            <a:r>
              <a:rPr lang="en-US" sz="2400" b="1" u="sng" dirty="0"/>
              <a:t>Develop necessary action to  address the impact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72480" y="3356992"/>
            <a:ext cx="9001000" cy="302433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7329264" y="1270337"/>
            <a:ext cx="194421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u="sng" dirty="0" err="1"/>
              <a:t>Tuntutan</a:t>
            </a:r>
            <a:r>
              <a:rPr lang="en-US" sz="2000" u="sng" dirty="0"/>
              <a:t> </a:t>
            </a:r>
            <a:r>
              <a:rPr lang="en-US" sz="2000" u="sng" dirty="0" err="1"/>
              <a:t>dan</a:t>
            </a:r>
            <a:r>
              <a:rPr lang="en-US" sz="2000" u="sng" dirty="0"/>
              <a:t> </a:t>
            </a:r>
            <a:r>
              <a:rPr lang="en-US" sz="2000" u="sng" dirty="0" err="1"/>
              <a:t>Harapan</a:t>
            </a:r>
            <a:r>
              <a:rPr lang="en-US" sz="2000" u="sng" dirty="0"/>
              <a:t> </a:t>
            </a:r>
            <a:r>
              <a:rPr lang="en-US" sz="2000" u="sng" dirty="0" err="1"/>
              <a:t>dari</a:t>
            </a:r>
            <a:r>
              <a:rPr lang="en-US" sz="2000" u="sng" dirty="0"/>
              <a:t> </a:t>
            </a:r>
            <a:r>
              <a:rPr lang="en-US" sz="2000" u="sng" dirty="0" err="1"/>
              <a:t>pihak</a:t>
            </a:r>
            <a:r>
              <a:rPr lang="en-US" sz="2000" u="sng" dirty="0"/>
              <a:t> </a:t>
            </a:r>
            <a:r>
              <a:rPr lang="en-US" sz="2000" u="sng" dirty="0" err="1"/>
              <a:t>terkait</a:t>
            </a:r>
            <a:r>
              <a:rPr lang="en-US" sz="2000" u="sng" dirty="0"/>
              <a:t> </a:t>
            </a:r>
          </a:p>
        </p:txBody>
      </p:sp>
      <p:sp>
        <p:nvSpPr>
          <p:cNvPr id="13" name="Down Arrow 12"/>
          <p:cNvSpPr/>
          <p:nvPr/>
        </p:nvSpPr>
        <p:spPr>
          <a:xfrm>
            <a:off x="7473280" y="2564904"/>
            <a:ext cx="864096" cy="93610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B98D05A-81B5-40A2-B127-ADA1F8A99B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Audit integrasi ISO 9001 &amp; ISO 45001 1/rev 00© Copyright Sentral Sistem, Juni 2019</a:t>
            </a:r>
          </a:p>
        </p:txBody>
      </p:sp>
    </p:spTree>
    <p:extLst>
      <p:ext uri="{BB962C8B-B14F-4D97-AF65-F5344CB8AC3E}">
        <p14:creationId xmlns:p14="http://schemas.microsoft.com/office/powerpoint/2010/main" val="3589606840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4" name="Rectangle 5"/>
          <p:cNvSpPr>
            <a:spLocks noChangeArrowheads="1"/>
          </p:cNvSpPr>
          <p:nvPr/>
        </p:nvSpPr>
        <p:spPr bwMode="auto">
          <a:xfrm>
            <a:off x="-14461" y="6172200"/>
            <a:ext cx="9906000" cy="685800"/>
          </a:xfrm>
          <a:prstGeom prst="rect">
            <a:avLst/>
          </a:prstGeom>
          <a:solidFill>
            <a:schemeClr val="accent5">
              <a:lumMod val="50000"/>
            </a:scheme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r"/>
            <a:r>
              <a:rPr lang="en-US" i="1" dirty="0" err="1">
                <a:solidFill>
                  <a:schemeClr val="bg1">
                    <a:lumMod val="95000"/>
                  </a:schemeClr>
                </a:solidFill>
                <a:latin typeface="Century Gothic" pitchFamily="34" charset="0"/>
              </a:rPr>
              <a:t>Sumber</a:t>
            </a:r>
            <a:r>
              <a:rPr lang="en-US" i="1" dirty="0">
                <a:solidFill>
                  <a:schemeClr val="bg1">
                    <a:lumMod val="95000"/>
                  </a:schemeClr>
                </a:solidFill>
                <a:latin typeface="Century Gothic" pitchFamily="34" charset="0"/>
              </a:rPr>
              <a:t> ISO 19011 : </a:t>
            </a:r>
            <a:r>
              <a:rPr lang="en-US" i="1" dirty="0">
                <a:solidFill>
                  <a:srgbClr val="FF0000"/>
                </a:solidFill>
                <a:latin typeface="Century Gothic" pitchFamily="34" charset="0"/>
              </a:rPr>
              <a:t>2018</a:t>
            </a:r>
            <a:endParaRPr lang="id-ID" dirty="0">
              <a:solidFill>
                <a:srgbClr val="FF0000"/>
              </a:solidFill>
            </a:endParaRPr>
          </a:p>
        </p:txBody>
      </p:sp>
      <p:pic>
        <p:nvPicPr>
          <p:cNvPr id="28674" name="Picture 2" descr="http://www.tfs-initiative.com/pic/slider/writing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461" y="-13186"/>
            <a:ext cx="9891074" cy="6184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722" name="Text Box 3"/>
          <p:cNvSpPr txBox="1">
            <a:spLocks noChangeArrowheads="1"/>
          </p:cNvSpPr>
          <p:nvPr/>
        </p:nvSpPr>
        <p:spPr bwMode="auto">
          <a:xfrm>
            <a:off x="-14461" y="2664293"/>
            <a:ext cx="9906000" cy="3506791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 algn="ctr">
              <a:lnSpc>
                <a:spcPct val="160000"/>
              </a:lnSpc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</a:pPr>
            <a:r>
              <a:rPr lang="en-US" sz="4800" b="1" dirty="0">
                <a:solidFill>
                  <a:schemeClr val="tx1"/>
                </a:solidFill>
              </a:rPr>
              <a:t>AUDIT (</a:t>
            </a:r>
            <a:r>
              <a:rPr lang="en-US" sz="4800" b="1" dirty="0" err="1">
                <a:solidFill>
                  <a:schemeClr val="tx1"/>
                </a:solidFill>
              </a:rPr>
              <a:t>definisi</a:t>
            </a:r>
            <a:r>
              <a:rPr lang="en-US" sz="4800" b="1" dirty="0">
                <a:solidFill>
                  <a:schemeClr val="tx1"/>
                </a:solidFill>
              </a:rPr>
              <a:t>)</a:t>
            </a:r>
          </a:p>
          <a:p>
            <a:pPr algn="ctr">
              <a:lnSpc>
                <a:spcPct val="160000"/>
              </a:lnSpc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</a:pPr>
            <a:r>
              <a:rPr lang="en-US" sz="2000" b="1" dirty="0" err="1">
                <a:solidFill>
                  <a:schemeClr val="tx1"/>
                </a:solidFill>
                <a:latin typeface="Century Gothic" pitchFamily="34" charset="0"/>
              </a:rPr>
              <a:t>Pengujian</a:t>
            </a:r>
            <a:r>
              <a:rPr lang="en-US" sz="2000" b="1" dirty="0">
                <a:solidFill>
                  <a:schemeClr val="tx1"/>
                </a:solidFill>
                <a:latin typeface="Century Gothic" pitchFamily="34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Century Gothic" pitchFamily="34" charset="0"/>
              </a:rPr>
              <a:t>sistimatis</a:t>
            </a:r>
            <a:r>
              <a:rPr lang="en-US" sz="2000" b="1" dirty="0">
                <a:solidFill>
                  <a:schemeClr val="tx1"/>
                </a:solidFill>
                <a:latin typeface="Century Gothic" pitchFamily="34" charset="0"/>
              </a:rPr>
              <a:t>, </a:t>
            </a:r>
            <a:r>
              <a:rPr lang="en-US" sz="2000" b="1" dirty="0" err="1">
                <a:solidFill>
                  <a:schemeClr val="tx1"/>
                </a:solidFill>
                <a:latin typeface="Century Gothic" pitchFamily="34" charset="0"/>
              </a:rPr>
              <a:t>mandiri</a:t>
            </a:r>
            <a:r>
              <a:rPr lang="en-US" sz="2000" b="1" dirty="0">
                <a:solidFill>
                  <a:schemeClr val="tx1"/>
                </a:solidFill>
                <a:latin typeface="Century Gothic" pitchFamily="34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Century Gothic" pitchFamily="34" charset="0"/>
              </a:rPr>
              <a:t>dan</a:t>
            </a:r>
            <a:r>
              <a:rPr lang="en-US" sz="2000" b="1" dirty="0">
                <a:solidFill>
                  <a:schemeClr val="tx1"/>
                </a:solidFill>
                <a:latin typeface="Century Gothic" pitchFamily="34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Century Gothic" pitchFamily="34" charset="0"/>
              </a:rPr>
              <a:t>terdokumentasi</a:t>
            </a:r>
            <a:r>
              <a:rPr lang="en-US" sz="2000" b="1" dirty="0">
                <a:solidFill>
                  <a:schemeClr val="tx1"/>
                </a:solidFill>
                <a:latin typeface="Century Gothic" pitchFamily="34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Century Gothic" pitchFamily="34" charset="0"/>
              </a:rPr>
              <a:t>untuk</a:t>
            </a:r>
            <a:r>
              <a:rPr lang="en-US" sz="2000" b="1" dirty="0">
                <a:solidFill>
                  <a:schemeClr val="tx1"/>
                </a:solidFill>
                <a:latin typeface="Century Gothic" pitchFamily="34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Century Gothic" pitchFamily="34" charset="0"/>
              </a:rPr>
              <a:t>memperoleh</a:t>
            </a:r>
            <a:endParaRPr lang="en-US" sz="2000" b="1" dirty="0">
              <a:solidFill>
                <a:schemeClr val="tx1"/>
              </a:solidFill>
              <a:latin typeface="Century Gothic" pitchFamily="34" charset="0"/>
            </a:endParaRPr>
          </a:p>
          <a:p>
            <a:pPr algn="ctr">
              <a:lnSpc>
                <a:spcPct val="160000"/>
              </a:lnSpc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</a:pPr>
            <a:r>
              <a:rPr lang="en-US" sz="2000" b="1" dirty="0">
                <a:solidFill>
                  <a:schemeClr val="tx1"/>
                </a:solidFill>
                <a:latin typeface="Century Gothic" pitchFamily="34" charset="0"/>
              </a:rPr>
              <a:t> </a:t>
            </a:r>
            <a:r>
              <a:rPr lang="en-US" sz="2000" b="1" i="1" u="sng" dirty="0" err="1">
                <a:solidFill>
                  <a:schemeClr val="tx1"/>
                </a:solidFill>
                <a:latin typeface="Century Gothic" pitchFamily="34" charset="0"/>
              </a:rPr>
              <a:t>bukti</a:t>
            </a:r>
            <a:r>
              <a:rPr lang="en-US" sz="2000" b="1" i="1" u="sng" dirty="0">
                <a:solidFill>
                  <a:schemeClr val="tx1"/>
                </a:solidFill>
                <a:latin typeface="Century Gothic" pitchFamily="34" charset="0"/>
              </a:rPr>
              <a:t> audit</a:t>
            </a:r>
            <a:r>
              <a:rPr lang="en-US" sz="2000" b="1" dirty="0">
                <a:solidFill>
                  <a:schemeClr val="tx1"/>
                </a:solidFill>
                <a:latin typeface="Century Gothic" pitchFamily="34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Century Gothic" pitchFamily="34" charset="0"/>
              </a:rPr>
              <a:t>dan</a:t>
            </a:r>
            <a:r>
              <a:rPr lang="en-US" sz="2000" b="1" dirty="0">
                <a:solidFill>
                  <a:schemeClr val="tx1"/>
                </a:solidFill>
                <a:latin typeface="Century Gothic" pitchFamily="34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Century Gothic" pitchFamily="34" charset="0"/>
              </a:rPr>
              <a:t>mengevaluasinya</a:t>
            </a:r>
            <a:r>
              <a:rPr lang="en-US" sz="2000" b="1" dirty="0">
                <a:solidFill>
                  <a:schemeClr val="tx1"/>
                </a:solidFill>
                <a:latin typeface="Century Gothic" pitchFamily="34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Century Gothic" pitchFamily="34" charset="0"/>
              </a:rPr>
              <a:t>secara</a:t>
            </a:r>
            <a:r>
              <a:rPr lang="en-US" sz="2000" b="1" dirty="0">
                <a:solidFill>
                  <a:schemeClr val="tx1"/>
                </a:solidFill>
                <a:latin typeface="Century Gothic" pitchFamily="34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Century Gothic" pitchFamily="34" charset="0"/>
              </a:rPr>
              <a:t>obyektif</a:t>
            </a:r>
            <a:r>
              <a:rPr lang="en-US" sz="2000" b="1" dirty="0">
                <a:solidFill>
                  <a:schemeClr val="tx1"/>
                </a:solidFill>
                <a:latin typeface="Century Gothic" pitchFamily="34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Century Gothic" pitchFamily="34" charset="0"/>
              </a:rPr>
              <a:t>untuk</a:t>
            </a:r>
            <a:r>
              <a:rPr lang="en-US" sz="2000" b="1" dirty="0">
                <a:solidFill>
                  <a:schemeClr val="tx1"/>
                </a:solidFill>
                <a:latin typeface="Century Gothic" pitchFamily="34" charset="0"/>
              </a:rPr>
              <a:t> </a:t>
            </a:r>
          </a:p>
          <a:p>
            <a:pPr algn="ctr">
              <a:lnSpc>
                <a:spcPct val="160000"/>
              </a:lnSpc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</a:pPr>
            <a:r>
              <a:rPr lang="en-US" sz="2000" b="1" dirty="0" err="1">
                <a:solidFill>
                  <a:schemeClr val="tx1"/>
                </a:solidFill>
                <a:latin typeface="Century Gothic" pitchFamily="34" charset="0"/>
              </a:rPr>
              <a:t>menentukan</a:t>
            </a:r>
            <a:r>
              <a:rPr lang="en-US" sz="2000" b="1" dirty="0">
                <a:solidFill>
                  <a:schemeClr val="tx1"/>
                </a:solidFill>
                <a:latin typeface="Century Gothic" pitchFamily="34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Century Gothic" pitchFamily="34" charset="0"/>
              </a:rPr>
              <a:t>sejauh</a:t>
            </a:r>
            <a:r>
              <a:rPr lang="en-US" sz="2000" b="1" dirty="0">
                <a:solidFill>
                  <a:schemeClr val="tx1"/>
                </a:solidFill>
                <a:latin typeface="Century Gothic" pitchFamily="34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Century Gothic" pitchFamily="34" charset="0"/>
              </a:rPr>
              <a:t>mana</a:t>
            </a:r>
            <a:r>
              <a:rPr lang="en-US" sz="2000" b="1" dirty="0">
                <a:solidFill>
                  <a:schemeClr val="tx1"/>
                </a:solidFill>
                <a:latin typeface="Century Gothic" pitchFamily="34" charset="0"/>
              </a:rPr>
              <a:t> </a:t>
            </a:r>
            <a:r>
              <a:rPr lang="en-US" sz="2000" b="1" i="1" u="sng" dirty="0" err="1">
                <a:solidFill>
                  <a:schemeClr val="tx1"/>
                </a:solidFill>
                <a:latin typeface="Century Gothic" pitchFamily="34" charset="0"/>
              </a:rPr>
              <a:t>kriteria</a:t>
            </a:r>
            <a:r>
              <a:rPr lang="en-US" sz="2000" b="1" i="1" u="sng" dirty="0">
                <a:solidFill>
                  <a:schemeClr val="tx1"/>
                </a:solidFill>
                <a:latin typeface="Century Gothic" pitchFamily="34" charset="0"/>
              </a:rPr>
              <a:t> audit</a:t>
            </a:r>
            <a:r>
              <a:rPr lang="en-US" sz="2000" b="1" dirty="0">
                <a:solidFill>
                  <a:schemeClr val="tx1"/>
                </a:solidFill>
                <a:latin typeface="Century Gothic" pitchFamily="34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Century Gothic" pitchFamily="34" charset="0"/>
              </a:rPr>
              <a:t>dipenuhi</a:t>
            </a:r>
            <a:endParaRPr lang="en-US" sz="2000" b="1" i="1" u="sng" dirty="0">
              <a:solidFill>
                <a:schemeClr val="tx1"/>
              </a:solidFill>
              <a:latin typeface="Century Gothic" pitchFamily="34" charset="0"/>
            </a:endParaRPr>
          </a:p>
          <a:p>
            <a:pPr algn="ctr">
              <a:lnSpc>
                <a:spcPct val="160000"/>
              </a:lnSpc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</a:pPr>
            <a:r>
              <a:rPr lang="en-US" sz="2000" b="1" i="1" u="sng" dirty="0">
                <a:solidFill>
                  <a:schemeClr val="tx1"/>
                </a:solidFill>
                <a:latin typeface="Century Gothic" pitchFamily="34" charset="0"/>
              </a:rPr>
              <a:t> </a:t>
            </a:r>
          </a:p>
          <a:p>
            <a:pPr algn="ctr">
              <a:lnSpc>
                <a:spcPct val="160000"/>
              </a:lnSpc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</a:pPr>
            <a:endParaRPr lang="en-US" sz="2000" b="1" i="1" u="sng" dirty="0">
              <a:solidFill>
                <a:schemeClr val="tx1"/>
              </a:solidFill>
              <a:latin typeface="Century Gothic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D1FCF8-77E4-40D4-B255-74DF5EC65C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1ECF00-6640-4B42-A490-1528FA283F84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7C521E8-C260-469A-A415-3BFF53D9DFD2}"/>
              </a:ext>
            </a:extLst>
          </p:cNvPr>
          <p:cNvSpPr txBox="1">
            <a:spLocks/>
          </p:cNvSpPr>
          <p:nvPr/>
        </p:nvSpPr>
        <p:spPr>
          <a:xfrm>
            <a:off x="22590" y="6680551"/>
            <a:ext cx="6195544" cy="187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75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sz="1200" dirty="0"/>
              <a:t>Audit integrasi ISO 9001 ; ISO 14001 &amp; ISO 45001 Rev 01 - © Copyright Sentral Sistem,  2019</a:t>
            </a:r>
            <a:endParaRPr lang="en-US" sz="120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3642A1A-1472-413C-A558-7DB55ED577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Audit integrasi ISO 9001 &amp; ISO 45001 1/rev 00© Copyright Sentral Sistem, Juni 2019</a:t>
            </a:r>
          </a:p>
        </p:txBody>
      </p:sp>
    </p:spTree>
    <p:extLst>
      <p:ext uri="{BB962C8B-B14F-4D97-AF65-F5344CB8AC3E}">
        <p14:creationId xmlns:p14="http://schemas.microsoft.com/office/powerpoint/2010/main" val="158986394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C2629-E819-4529-92C3-5D924A42FEBE}" type="slidenum">
              <a:rPr lang="en-US" smtClean="0"/>
              <a:pPr/>
              <a:t>40</a:t>
            </a:fld>
            <a:endParaRPr lang="en-US" dirty="0"/>
          </a:p>
        </p:txBody>
      </p:sp>
      <p:grpSp>
        <p:nvGrpSpPr>
          <p:cNvPr id="3" name="Group 9"/>
          <p:cNvGrpSpPr/>
          <p:nvPr/>
        </p:nvGrpSpPr>
        <p:grpSpPr>
          <a:xfrm>
            <a:off x="488504" y="980729"/>
            <a:ext cx="9004747" cy="5553327"/>
            <a:chOff x="488504" y="980728"/>
            <a:chExt cx="9004748" cy="5553327"/>
          </a:xfrm>
        </p:grpSpPr>
        <p:pic>
          <p:nvPicPr>
            <p:cNvPr id="77826" name="Picture 2" descr="Image result for stakeholders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208584" y="1268760"/>
              <a:ext cx="7272808" cy="4724320"/>
            </a:xfrm>
            <a:prstGeom prst="rect">
              <a:avLst/>
            </a:prstGeom>
            <a:noFill/>
          </p:spPr>
        </p:pic>
        <p:sp>
          <p:nvSpPr>
            <p:cNvPr id="4" name="TextBox 3"/>
            <p:cNvSpPr txBox="1"/>
            <p:nvPr/>
          </p:nvSpPr>
          <p:spPr>
            <a:xfrm>
              <a:off x="6177137" y="5373216"/>
              <a:ext cx="3168353" cy="83099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err="1"/>
                <a:t>Contoh</a:t>
              </a:r>
              <a:r>
                <a:rPr lang="en-US" sz="1600" dirty="0"/>
                <a:t> : </a:t>
              </a:r>
              <a:r>
                <a:rPr lang="en-US" sz="1600" dirty="0" err="1"/>
                <a:t>Tidak</a:t>
              </a:r>
              <a:r>
                <a:rPr lang="en-US" sz="1600" dirty="0"/>
                <a:t> </a:t>
              </a:r>
              <a:r>
                <a:rPr lang="en-US" sz="1600" dirty="0" err="1"/>
                <a:t>rasis</a:t>
              </a:r>
              <a:r>
                <a:rPr lang="en-US" sz="1600" dirty="0"/>
                <a:t>, </a:t>
              </a:r>
              <a:r>
                <a:rPr lang="en-US" sz="1600" dirty="0" err="1"/>
                <a:t>tidak</a:t>
              </a:r>
              <a:r>
                <a:rPr lang="en-US" sz="1600" dirty="0"/>
                <a:t> </a:t>
              </a:r>
              <a:r>
                <a:rPr lang="en-US" sz="1600" dirty="0" err="1"/>
                <a:t>diskriminasi</a:t>
              </a:r>
              <a:r>
                <a:rPr lang="en-US" sz="1600" dirty="0"/>
                <a:t>, </a:t>
              </a:r>
              <a:r>
                <a:rPr lang="en-US" sz="1600" dirty="0" err="1"/>
                <a:t>mendapat</a:t>
              </a:r>
              <a:r>
                <a:rPr lang="en-US" sz="1600" dirty="0"/>
                <a:t> </a:t>
              </a:r>
              <a:r>
                <a:rPr lang="en-US" sz="1600" dirty="0" err="1"/>
                <a:t>kesempatan</a:t>
              </a:r>
              <a:r>
                <a:rPr lang="en-US" sz="1600" dirty="0"/>
                <a:t> yang </a:t>
              </a:r>
              <a:r>
                <a:rPr lang="en-US" sz="1600" dirty="0" err="1"/>
                <a:t>sama</a:t>
              </a:r>
              <a:r>
                <a:rPr lang="en-US" sz="1600" dirty="0"/>
                <a:t> </a:t>
              </a:r>
            </a:p>
          </p:txBody>
        </p:sp>
        <p:sp>
          <p:nvSpPr>
            <p:cNvPr id="5" name="Rectangle 4"/>
            <p:cNvSpPr/>
            <p:nvPr/>
          </p:nvSpPr>
          <p:spPr>
            <a:xfrm>
              <a:off x="488504" y="5445224"/>
              <a:ext cx="3008784" cy="10772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 err="1"/>
                <a:t>Keterlibatan</a:t>
              </a:r>
              <a:r>
                <a:rPr lang="en-US" sz="1600" dirty="0"/>
                <a:t> Perusahaan </a:t>
              </a:r>
              <a:r>
                <a:rPr lang="en-US" sz="1600" dirty="0" err="1"/>
                <a:t>dalam</a:t>
              </a:r>
              <a:r>
                <a:rPr lang="en-US" sz="1600" dirty="0"/>
                <a:t> </a:t>
              </a:r>
              <a:r>
                <a:rPr lang="en-US" sz="1600" dirty="0" err="1"/>
                <a:t>meningkatkan</a:t>
              </a:r>
              <a:r>
                <a:rPr lang="en-US" sz="1600" dirty="0"/>
                <a:t> </a:t>
              </a:r>
              <a:r>
                <a:rPr lang="en-US" sz="1600" dirty="0" err="1"/>
                <a:t>taraf</a:t>
              </a:r>
              <a:r>
                <a:rPr lang="en-US" sz="1600" dirty="0"/>
                <a:t> </a:t>
              </a:r>
              <a:r>
                <a:rPr lang="en-US" sz="1600" dirty="0" err="1"/>
                <a:t>hidup</a:t>
              </a:r>
              <a:r>
                <a:rPr lang="en-US" sz="1600" dirty="0"/>
                <a:t> </a:t>
              </a:r>
              <a:r>
                <a:rPr lang="en-US" sz="1600" dirty="0" err="1"/>
                <a:t>penduduk</a:t>
              </a:r>
              <a:r>
                <a:rPr lang="en-US" sz="1600" dirty="0"/>
                <a:t> </a:t>
              </a:r>
              <a:r>
                <a:rPr lang="en-US" sz="1600" dirty="0" err="1"/>
                <a:t>sekitar</a:t>
              </a:r>
              <a:r>
                <a:rPr lang="en-US" sz="1600" dirty="0"/>
                <a:t>, </a:t>
              </a:r>
              <a:r>
                <a:rPr lang="en-US" sz="1600" dirty="0" err="1"/>
                <a:t>tidak</a:t>
              </a:r>
              <a:r>
                <a:rPr lang="en-US" sz="1600" dirty="0"/>
                <a:t> </a:t>
              </a:r>
              <a:r>
                <a:rPr lang="en-US" sz="1600" dirty="0" err="1"/>
                <a:t>menyebabkan</a:t>
              </a:r>
              <a:r>
                <a:rPr lang="en-US" sz="1600" dirty="0"/>
                <a:t> </a:t>
              </a:r>
              <a:r>
                <a:rPr lang="en-US" sz="1600" dirty="0" err="1"/>
                <a:t>polusi</a:t>
              </a:r>
              <a:r>
                <a:rPr lang="en-US" sz="1600" dirty="0"/>
                <a:t>  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704528" y="980728"/>
              <a:ext cx="4331022" cy="83099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 err="1"/>
                <a:t>Contoh</a:t>
              </a:r>
              <a:r>
                <a:rPr lang="en-US" sz="1600" dirty="0"/>
                <a:t> : </a:t>
              </a:r>
              <a:r>
                <a:rPr lang="en-US" sz="1600" dirty="0" err="1"/>
                <a:t>tuntutan</a:t>
              </a:r>
              <a:r>
                <a:rPr lang="en-US" sz="1600" dirty="0"/>
                <a:t> </a:t>
              </a:r>
              <a:r>
                <a:rPr lang="en-US" sz="1600" dirty="0" err="1"/>
                <a:t>untuk</a:t>
              </a:r>
              <a:r>
                <a:rPr lang="en-US" sz="1600" dirty="0"/>
                <a:t> </a:t>
              </a:r>
              <a:r>
                <a:rPr lang="en-US" sz="1600" dirty="0" err="1"/>
                <a:t>mempekerjakan</a:t>
              </a:r>
              <a:r>
                <a:rPr lang="en-US" sz="1600" dirty="0"/>
                <a:t> </a:t>
              </a:r>
              <a:r>
                <a:rPr lang="en-US" sz="1600" dirty="0" err="1"/>
                <a:t>penduduk</a:t>
              </a:r>
              <a:r>
                <a:rPr lang="en-US" sz="1600" dirty="0"/>
                <a:t> </a:t>
              </a:r>
              <a:r>
                <a:rPr lang="en-US" sz="1600" dirty="0" err="1"/>
                <a:t>lokal</a:t>
              </a:r>
              <a:r>
                <a:rPr lang="en-US" sz="1600" dirty="0"/>
                <a:t>, </a:t>
              </a:r>
              <a:r>
                <a:rPr lang="en-US" sz="1600" dirty="0" err="1"/>
                <a:t>tuntutan</a:t>
              </a:r>
              <a:r>
                <a:rPr lang="en-US" sz="1600" dirty="0"/>
                <a:t> </a:t>
              </a:r>
              <a:r>
                <a:rPr lang="en-US" sz="1600" dirty="0" err="1"/>
                <a:t>untuk</a:t>
              </a:r>
              <a:r>
                <a:rPr lang="en-US" sz="1600" dirty="0"/>
                <a:t> </a:t>
              </a:r>
              <a:r>
                <a:rPr lang="en-US" sz="1600" dirty="0" err="1"/>
                <a:t>tidak</a:t>
              </a:r>
              <a:r>
                <a:rPr lang="en-US" sz="1600" dirty="0"/>
                <a:t> </a:t>
              </a:r>
              <a:r>
                <a:rPr lang="en-US" sz="1600" dirty="0" err="1"/>
                <a:t>mencemari</a:t>
              </a:r>
              <a:r>
                <a:rPr lang="en-US" sz="1600" dirty="0"/>
                <a:t> </a:t>
              </a:r>
              <a:r>
                <a:rPr lang="en-US" sz="1600" dirty="0" err="1"/>
                <a:t>lingkungan</a:t>
              </a:r>
              <a:endParaRPr lang="en-US" sz="1600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6921009" y="1556792"/>
              <a:ext cx="2572243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 err="1"/>
                <a:t>Harapan</a:t>
              </a:r>
              <a:r>
                <a:rPr lang="en-US" sz="1600" dirty="0"/>
                <a:t> : </a:t>
              </a:r>
              <a:r>
                <a:rPr lang="en-US" sz="1600" dirty="0" err="1"/>
                <a:t>mendapatakan</a:t>
              </a:r>
              <a:r>
                <a:rPr lang="en-US" sz="1600" dirty="0"/>
                <a:t> </a:t>
              </a:r>
              <a:r>
                <a:rPr lang="en-US" sz="1600" dirty="0" err="1"/>
                <a:t>informasi</a:t>
              </a:r>
              <a:r>
                <a:rPr lang="en-US" sz="1600" dirty="0"/>
                <a:t> forecast 3 </a:t>
              </a:r>
              <a:r>
                <a:rPr lang="en-US" sz="1600" dirty="0" err="1"/>
                <a:t>bulan</a:t>
              </a:r>
              <a:endParaRPr lang="en-US" sz="1600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7113241" y="4005064"/>
              <a:ext cx="199432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/>
                <a:t>Exp : Minimum profit 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3296816" y="5949280"/>
              <a:ext cx="3008784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 err="1"/>
                <a:t>Contoh</a:t>
              </a:r>
              <a:r>
                <a:rPr lang="en-US" sz="1600" dirty="0"/>
                <a:t> : Perusahaan </a:t>
              </a:r>
              <a:r>
                <a:rPr lang="en-US" sz="1600" dirty="0" err="1"/>
                <a:t>investasi</a:t>
              </a:r>
              <a:r>
                <a:rPr lang="en-US" sz="1600" dirty="0"/>
                <a:t> </a:t>
              </a:r>
              <a:r>
                <a:rPr lang="en-US" sz="1600" dirty="0" err="1"/>
                <a:t>alat</a:t>
              </a:r>
              <a:r>
                <a:rPr lang="en-US" sz="1600" dirty="0"/>
                <a:t> </a:t>
              </a:r>
              <a:r>
                <a:rPr lang="en-US" sz="1600" dirty="0" err="1"/>
                <a:t>ukur</a:t>
              </a:r>
              <a:r>
                <a:rPr lang="en-US" sz="1600" dirty="0"/>
                <a:t> yang </a:t>
              </a:r>
              <a:r>
                <a:rPr lang="en-US" sz="1600" dirty="0" err="1"/>
                <a:t>lebih</a:t>
              </a:r>
              <a:r>
                <a:rPr lang="en-US" sz="1600" dirty="0"/>
                <a:t> </a:t>
              </a:r>
              <a:r>
                <a:rPr lang="en-US" sz="1600" dirty="0" err="1"/>
                <a:t>canggih</a:t>
              </a:r>
              <a:r>
                <a:rPr lang="en-US" sz="1600" dirty="0"/>
                <a:t> </a:t>
              </a: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488505" y="260648"/>
            <a:ext cx="88396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u="sng" dirty="0" err="1"/>
              <a:t>Identifikasi</a:t>
            </a:r>
            <a:r>
              <a:rPr lang="en-US" sz="2800" u="sng" dirty="0"/>
              <a:t> </a:t>
            </a:r>
            <a:r>
              <a:rPr lang="en-US" sz="2800" u="sng" dirty="0" err="1"/>
              <a:t>Tuntutan</a:t>
            </a:r>
            <a:r>
              <a:rPr lang="en-US" sz="2800" u="sng" dirty="0"/>
              <a:t> </a:t>
            </a:r>
            <a:r>
              <a:rPr lang="en-US" sz="2800" u="sng" dirty="0" err="1"/>
              <a:t>dan</a:t>
            </a:r>
            <a:r>
              <a:rPr lang="en-US" sz="2800" u="sng" dirty="0"/>
              <a:t> </a:t>
            </a:r>
            <a:r>
              <a:rPr lang="en-US" sz="2800" u="sng" dirty="0" err="1"/>
              <a:t>Kebutuhan</a:t>
            </a:r>
            <a:r>
              <a:rPr lang="en-US" sz="2800" u="sng" dirty="0"/>
              <a:t> </a:t>
            </a:r>
            <a:r>
              <a:rPr lang="en-US" sz="2800" u="sng" dirty="0" err="1"/>
              <a:t>dari</a:t>
            </a:r>
            <a:r>
              <a:rPr lang="en-US" sz="2800" u="sng" dirty="0"/>
              <a:t> </a:t>
            </a:r>
            <a:r>
              <a:rPr lang="en-US" sz="2800" u="sng" dirty="0" err="1"/>
              <a:t>Pihak</a:t>
            </a:r>
            <a:r>
              <a:rPr lang="en-US" sz="2800" u="sng" dirty="0"/>
              <a:t> </a:t>
            </a:r>
            <a:r>
              <a:rPr lang="en-US" sz="2800" u="sng" dirty="0" err="1"/>
              <a:t>terkait</a:t>
            </a:r>
            <a:r>
              <a:rPr lang="en-US" sz="2800" u="sng" dirty="0"/>
              <a:t>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376937" y="2492896"/>
            <a:ext cx="1080120" cy="432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044951" y="2743201"/>
            <a:ext cx="1850571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/>
              <a:t>Company 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144D8659-1936-4E47-80F4-9666BE0F47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Audit integrasi ISO 9001 &amp; ISO 45001 1/rev 00© Copyright Sentral Sistem, Juni 2019</a:t>
            </a:r>
          </a:p>
        </p:txBody>
      </p:sp>
    </p:spTree>
    <p:extLst>
      <p:ext uri="{BB962C8B-B14F-4D97-AF65-F5344CB8AC3E}">
        <p14:creationId xmlns:p14="http://schemas.microsoft.com/office/powerpoint/2010/main" val="2095773221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876800" y="4495800"/>
            <a:ext cx="4572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u="sng" dirty="0"/>
              <a:t>RISIKO</a:t>
            </a:r>
          </a:p>
          <a:p>
            <a:r>
              <a:rPr lang="en-US" sz="2000" dirty="0" err="1"/>
              <a:t>Proses</a:t>
            </a:r>
            <a:r>
              <a:rPr lang="en-US" sz="2000" dirty="0"/>
              <a:t> </a:t>
            </a:r>
            <a:r>
              <a:rPr lang="en-US" sz="2000" dirty="0" err="1"/>
              <a:t>tidak</a:t>
            </a:r>
            <a:r>
              <a:rPr lang="en-US" sz="2000" dirty="0"/>
              <a:t> </a:t>
            </a:r>
            <a:r>
              <a:rPr lang="en-US" sz="2000" dirty="0" err="1"/>
              <a:t>berjalan</a:t>
            </a:r>
            <a:r>
              <a:rPr lang="en-US" sz="2000" dirty="0"/>
              <a:t> </a:t>
            </a:r>
            <a:r>
              <a:rPr lang="en-US" sz="2000" dirty="0" err="1"/>
              <a:t>mulus</a:t>
            </a:r>
            <a:r>
              <a:rPr lang="en-US" sz="2000" dirty="0"/>
              <a:t>, </a:t>
            </a:r>
            <a:r>
              <a:rPr lang="en-US" sz="2000" dirty="0" err="1"/>
              <a:t>proses</a:t>
            </a:r>
            <a:r>
              <a:rPr lang="en-US" sz="2000" dirty="0"/>
              <a:t> </a:t>
            </a:r>
            <a:r>
              <a:rPr lang="en-US" sz="2000" dirty="0" err="1"/>
              <a:t>tidak</a:t>
            </a:r>
            <a:r>
              <a:rPr lang="en-US" sz="2000" dirty="0"/>
              <a:t> </a:t>
            </a:r>
            <a:r>
              <a:rPr lang="en-US" sz="2000" dirty="0" err="1"/>
              <a:t>efisien</a:t>
            </a:r>
            <a:r>
              <a:rPr lang="en-US" sz="2000" dirty="0"/>
              <a:t>, </a:t>
            </a:r>
            <a:r>
              <a:rPr lang="en-US" sz="2000" dirty="0" err="1"/>
              <a:t>banyak</a:t>
            </a:r>
            <a:r>
              <a:rPr lang="en-US" sz="2000" dirty="0"/>
              <a:t> </a:t>
            </a:r>
            <a:r>
              <a:rPr lang="en-US" sz="2000" dirty="0" err="1"/>
              <a:t>masalah</a:t>
            </a:r>
            <a:r>
              <a:rPr lang="en-US" sz="2000" dirty="0"/>
              <a:t>, </a:t>
            </a:r>
            <a:r>
              <a:rPr lang="en-US" sz="2000" dirty="0" err="1"/>
              <a:t>saling</a:t>
            </a:r>
            <a:r>
              <a:rPr lang="en-US" sz="2000" dirty="0"/>
              <a:t> </a:t>
            </a:r>
            <a:r>
              <a:rPr lang="en-US" sz="2000" dirty="0" err="1"/>
              <a:t>tunjuk</a:t>
            </a:r>
            <a:r>
              <a:rPr lang="en-US" sz="2000" dirty="0"/>
              <a:t>, </a:t>
            </a:r>
            <a:r>
              <a:rPr lang="en-US" sz="2000" dirty="0" err="1"/>
              <a:t>saling</a:t>
            </a:r>
            <a:r>
              <a:rPr lang="en-US" sz="2000" dirty="0"/>
              <a:t> </a:t>
            </a:r>
            <a:r>
              <a:rPr lang="en-US" sz="2000" dirty="0" err="1"/>
              <a:t>salah-salahan</a:t>
            </a:r>
            <a:endParaRPr lang="en-US" sz="2000" dirty="0"/>
          </a:p>
        </p:txBody>
      </p:sp>
      <p:sp>
        <p:nvSpPr>
          <p:cNvPr id="1028" name="AutoShape 4" descr="Image result for karikatur pabrik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0" name="AutoShape 6" descr="Image result for karikatur pabrik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2" name="AutoShape 8" descr="Image result for karikatur pabrik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4" name="AutoShape 10" descr="Image result for karikatur pabrik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6" name="AutoShape 12" descr="Image result for karikatur pabrik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Content Placeholder 2"/>
          <p:cNvSpPr txBox="1">
            <a:spLocks/>
          </p:cNvSpPr>
          <p:nvPr/>
        </p:nvSpPr>
        <p:spPr>
          <a:xfrm>
            <a:off x="4876800" y="609600"/>
            <a:ext cx="4800600" cy="3276600"/>
          </a:xfrm>
          <a:prstGeom prst="rect">
            <a:avLst/>
          </a:prstGeom>
          <a:ln>
            <a:noFill/>
          </a:ln>
        </p:spPr>
        <p:txBody>
          <a:bodyPr/>
          <a:lstStyle/>
          <a:p>
            <a:pPr marL="185738" marR="0" lvl="0" indent="-185738" algn="ctr" defTabSz="742950" rtl="0" eaLnBrk="1" fontAlgn="auto" latinLnBrk="0" hangingPunct="1">
              <a:lnSpc>
                <a:spcPct val="90000"/>
              </a:lnSpc>
              <a:spcBef>
                <a:spcPts val="81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b="0" i="0" u="sng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TUJUAN</a:t>
            </a:r>
            <a:r>
              <a:rPr kumimoji="0" lang="en-US" b="0" i="0" u="sng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PROSES </a:t>
            </a:r>
          </a:p>
          <a:p>
            <a:pPr marL="185738" marR="0" lvl="0" indent="-185738" defTabSz="742950" rtl="0" eaLnBrk="1" fontAlgn="auto" latinLnBrk="0" hangingPunct="1">
              <a:lnSpc>
                <a:spcPct val="90000"/>
              </a:lnSpc>
              <a:spcBef>
                <a:spcPts val="813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dirty="0" err="1">
                <a:latin typeface="Arial" pitchFamily="34" charset="0"/>
                <a:cs typeface="Arial" pitchFamily="34" charset="0"/>
              </a:rPr>
              <a:t>Proses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berjalan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mulus</a:t>
            </a:r>
            <a:r>
              <a:rPr lang="en-US" dirty="0">
                <a:latin typeface="Arial" pitchFamily="34" charset="0"/>
                <a:cs typeface="Arial" pitchFamily="34" charset="0"/>
              </a:rPr>
              <a:t>,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tidak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ada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hambatan</a:t>
            </a:r>
            <a:endParaRPr lang="en-US" dirty="0">
              <a:latin typeface="Arial" pitchFamily="34" charset="0"/>
              <a:cs typeface="Arial" pitchFamily="34" charset="0"/>
            </a:endParaRPr>
          </a:p>
          <a:p>
            <a:pPr marL="185738" marR="0" lvl="0" indent="-185738" defTabSz="742950" rtl="0" eaLnBrk="1" fontAlgn="auto" latinLnBrk="0" hangingPunct="1">
              <a:lnSpc>
                <a:spcPct val="90000"/>
              </a:lnSpc>
              <a:spcBef>
                <a:spcPts val="813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Proses</a:t>
            </a:r>
            <a:r>
              <a:rPr kumimoji="0" lang="en-US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b="0" i="0" u="none" strike="noStrike" kern="1200" cap="none" spc="0" normalizeH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berjalan</a:t>
            </a:r>
            <a:r>
              <a:rPr kumimoji="0" lang="en-US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b="0" i="0" u="none" strike="noStrike" kern="1200" cap="none" spc="0" normalizeH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secara</a:t>
            </a:r>
            <a:r>
              <a:rPr kumimoji="0" lang="en-US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b="0" i="0" u="none" strike="noStrike" kern="1200" cap="none" spc="0" normalizeH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otomatis</a:t>
            </a:r>
            <a:r>
              <a:rPr kumimoji="0" lang="en-US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, </a:t>
            </a:r>
            <a:r>
              <a:rPr kumimoji="0" lang="en-US" b="0" i="0" u="none" strike="noStrike" kern="1200" cap="none" spc="0" normalizeH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tidak</a:t>
            </a:r>
            <a:r>
              <a:rPr kumimoji="0" lang="en-US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b="0" i="0" u="none" strike="noStrike" kern="1200" cap="none" spc="0" normalizeH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perlu</a:t>
            </a:r>
            <a:r>
              <a:rPr kumimoji="0" lang="en-US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b="0" i="0" u="none" strike="noStrike" kern="1200" cap="none" spc="0" normalizeH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diingatkan</a:t>
            </a:r>
            <a:r>
              <a:rPr kumimoji="0" lang="en-US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, </a:t>
            </a:r>
            <a:r>
              <a:rPr kumimoji="0" lang="en-US" b="0" i="0" u="none" strike="noStrike" kern="1200" cap="none" spc="0" normalizeH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di</a:t>
            </a:r>
            <a:r>
              <a:rPr kumimoji="0" lang="en-US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b="0" i="0" u="none" strike="noStrike" kern="1200" cap="none" spc="0" normalizeH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instruksikan</a:t>
            </a:r>
            <a:endParaRPr kumimoji="0" lang="en-US" b="0" i="0" u="none" strike="noStrike" kern="1200" cap="none" spc="0" normalizeH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185738" marR="0" lvl="0" indent="-185738" defTabSz="742950" rtl="0" eaLnBrk="1" fontAlgn="auto" latinLnBrk="0" hangingPunct="1">
              <a:lnSpc>
                <a:spcPct val="90000"/>
              </a:lnSpc>
              <a:spcBef>
                <a:spcPts val="813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dirty="0" err="1">
                <a:latin typeface="Arial" pitchFamily="34" charset="0"/>
                <a:cs typeface="Arial" pitchFamily="34" charset="0"/>
              </a:rPr>
              <a:t>Menciptakan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proses</a:t>
            </a:r>
            <a:r>
              <a:rPr lang="en-US" dirty="0">
                <a:latin typeface="Arial" pitchFamily="34" charset="0"/>
                <a:cs typeface="Arial" pitchFamily="34" charset="0"/>
              </a:rPr>
              <a:t> anti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salah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endParaRPr kumimoji="0" lang="en-US" b="0" i="0" u="none" strike="noStrike" kern="1200" cap="none" spc="0" normalizeH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185738" marR="0" lvl="0" indent="-185738" defTabSz="742950" rtl="0" eaLnBrk="1" fontAlgn="auto" latinLnBrk="0" hangingPunct="1">
              <a:lnSpc>
                <a:spcPct val="90000"/>
              </a:lnSpc>
              <a:spcBef>
                <a:spcPts val="813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OBJECTIVES PROSES TERCAPAI </a:t>
            </a:r>
          </a:p>
          <a:p>
            <a:pPr marL="185738" marR="0" lvl="0" indent="-185738" algn="ctr" defTabSz="742950" rtl="0" eaLnBrk="1" fontAlgn="auto" latinLnBrk="0" hangingPunct="1">
              <a:lnSpc>
                <a:spcPct val="90000"/>
              </a:lnSpc>
              <a:spcBef>
                <a:spcPts val="813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u="sng" dirty="0">
              <a:latin typeface="Arial" pitchFamily="34" charset="0"/>
              <a:cs typeface="Arial" pitchFamily="34" charset="0"/>
            </a:endParaRPr>
          </a:p>
          <a:p>
            <a:pPr marL="185738" marR="0" lvl="0" indent="-185738" algn="ctr" defTabSz="742950" rtl="0" eaLnBrk="1" fontAlgn="auto" latinLnBrk="0" hangingPunct="1">
              <a:lnSpc>
                <a:spcPct val="90000"/>
              </a:lnSpc>
              <a:spcBef>
                <a:spcPts val="813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u="sng" dirty="0">
                <a:latin typeface="Arial" pitchFamily="34" charset="0"/>
                <a:cs typeface="Arial" pitchFamily="34" charset="0"/>
              </a:rPr>
              <a:t>POLA PIKIR</a:t>
            </a:r>
          </a:p>
          <a:p>
            <a:pPr marL="185738" marR="0" lvl="0" indent="-185738" defTabSz="742950" rtl="0" eaLnBrk="1" fontAlgn="auto" latinLnBrk="0" hangingPunct="1">
              <a:lnSpc>
                <a:spcPct val="90000"/>
              </a:lnSpc>
              <a:spcBef>
                <a:spcPts val="813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SEMUA MASALAH TERJADI KARENA SISTEM </a:t>
            </a:r>
          </a:p>
        </p:txBody>
      </p:sp>
      <p:sp>
        <p:nvSpPr>
          <p:cNvPr id="23" name="Right Arrow 22"/>
          <p:cNvSpPr/>
          <p:nvPr/>
        </p:nvSpPr>
        <p:spPr>
          <a:xfrm>
            <a:off x="3733800" y="1752600"/>
            <a:ext cx="1143000" cy="990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228600" y="4495800"/>
            <a:ext cx="3886200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7663" lvl="1" indent="-347663">
              <a:spcBef>
                <a:spcPts val="600"/>
              </a:spcBef>
              <a:buFont typeface="Wingdings" pitchFamily="2" charset="2"/>
              <a:buChar char="ü"/>
            </a:pPr>
            <a:r>
              <a:rPr lang="en-US" dirty="0" err="1"/>
              <a:t>Hubungan</a:t>
            </a:r>
            <a:r>
              <a:rPr lang="en-US" dirty="0"/>
              <a:t> </a:t>
            </a:r>
            <a:r>
              <a:rPr lang="en-US" dirty="0" err="1"/>
              <a:t>proses</a:t>
            </a:r>
            <a:r>
              <a:rPr lang="en-US" dirty="0"/>
              <a:t> yang </a:t>
            </a:r>
            <a:r>
              <a:rPr lang="en-US" dirty="0" err="1"/>
              <a:t>terputus</a:t>
            </a:r>
            <a:r>
              <a:rPr lang="en-US" dirty="0"/>
              <a:t> </a:t>
            </a:r>
          </a:p>
          <a:p>
            <a:pPr marL="347663" lvl="1" indent="-347663">
              <a:spcBef>
                <a:spcPts val="600"/>
              </a:spcBef>
              <a:buFont typeface="Wingdings" pitchFamily="2" charset="2"/>
              <a:buChar char="ü"/>
            </a:pPr>
            <a:r>
              <a:rPr lang="en-US" dirty="0" err="1"/>
              <a:t>Duplikasi</a:t>
            </a:r>
            <a:r>
              <a:rPr lang="en-US" dirty="0"/>
              <a:t> </a:t>
            </a:r>
            <a:r>
              <a:rPr lang="en-US" dirty="0" err="1"/>
              <a:t>pekerjaan</a:t>
            </a:r>
            <a:endParaRPr lang="en-US" dirty="0"/>
          </a:p>
          <a:p>
            <a:pPr marL="347663" lvl="1" indent="-347663">
              <a:spcBef>
                <a:spcPts val="600"/>
              </a:spcBef>
              <a:buFont typeface="Wingdings" pitchFamily="2" charset="2"/>
              <a:buChar char="ü"/>
            </a:pPr>
            <a:r>
              <a:rPr lang="en-US" dirty="0" err="1"/>
              <a:t>Ketidakjelasan</a:t>
            </a:r>
            <a:r>
              <a:rPr lang="en-US" dirty="0"/>
              <a:t> </a:t>
            </a:r>
            <a:r>
              <a:rPr lang="en-US" dirty="0" err="1"/>
              <a:t>alur</a:t>
            </a:r>
            <a:r>
              <a:rPr lang="en-US" dirty="0"/>
              <a:t> </a:t>
            </a:r>
            <a:r>
              <a:rPr lang="en-US" dirty="0" err="1"/>
              <a:t>proses</a:t>
            </a:r>
            <a:r>
              <a:rPr lang="en-US" dirty="0"/>
              <a:t> </a:t>
            </a:r>
          </a:p>
          <a:p>
            <a:pPr marL="347663" lvl="1" indent="-347663">
              <a:spcBef>
                <a:spcPts val="600"/>
              </a:spcBef>
              <a:buFont typeface="Wingdings" pitchFamily="2" charset="2"/>
              <a:buChar char="ü"/>
            </a:pPr>
            <a:r>
              <a:rPr lang="en-US" dirty="0" err="1"/>
              <a:t>Hubungan</a:t>
            </a:r>
            <a:r>
              <a:rPr lang="en-US" dirty="0"/>
              <a:t> </a:t>
            </a:r>
            <a:r>
              <a:rPr lang="en-US" dirty="0" err="1"/>
              <a:t>antar</a:t>
            </a:r>
            <a:r>
              <a:rPr lang="en-US" dirty="0"/>
              <a:t> </a:t>
            </a:r>
            <a:r>
              <a:rPr lang="en-US" dirty="0" err="1"/>
              <a:t>proses</a:t>
            </a:r>
            <a:r>
              <a:rPr lang="en-US" dirty="0"/>
              <a:t> yang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saling</a:t>
            </a:r>
            <a:r>
              <a:rPr lang="en-US" dirty="0"/>
              <a:t> </a:t>
            </a:r>
            <a:r>
              <a:rPr lang="en-US" dirty="0" err="1"/>
              <a:t>mendukung</a:t>
            </a:r>
            <a:r>
              <a:rPr lang="en-US" dirty="0"/>
              <a:t>    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0" y="0"/>
            <a:ext cx="2198038" cy="369332"/>
          </a:xfrm>
          <a:prstGeom prst="rect">
            <a:avLst/>
          </a:prstGeom>
          <a:solidFill>
            <a:schemeClr val="accent5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RISIKO PROSES 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Right Arrow 18"/>
          <p:cNvSpPr/>
          <p:nvPr/>
        </p:nvSpPr>
        <p:spPr>
          <a:xfrm>
            <a:off x="4038600" y="5029200"/>
            <a:ext cx="762000" cy="457200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228600" y="4343400"/>
            <a:ext cx="9372600" cy="1905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 t="11429"/>
          <a:stretch>
            <a:fillRect/>
          </a:stretch>
        </p:blipFill>
        <p:spPr bwMode="auto">
          <a:xfrm>
            <a:off x="304800" y="1143000"/>
            <a:ext cx="3280697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7" name="TextBox 26"/>
          <p:cNvSpPr txBox="1"/>
          <p:nvPr/>
        </p:nvSpPr>
        <p:spPr>
          <a:xfrm>
            <a:off x="457200" y="695980"/>
            <a:ext cx="30524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u="sng" dirty="0"/>
              <a:t>BISNIS PROSES</a:t>
            </a:r>
            <a:r>
              <a:rPr lang="en-US" sz="2800" dirty="0"/>
              <a:t> </a:t>
            </a:r>
          </a:p>
        </p:txBody>
      </p:sp>
      <p:sp>
        <p:nvSpPr>
          <p:cNvPr id="28" name="Down Arrow 27"/>
          <p:cNvSpPr/>
          <p:nvPr/>
        </p:nvSpPr>
        <p:spPr>
          <a:xfrm>
            <a:off x="1676400" y="3657600"/>
            <a:ext cx="685800" cy="609600"/>
          </a:xfrm>
          <a:prstGeom prst="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ounded Rectangle 28"/>
          <p:cNvSpPr/>
          <p:nvPr/>
        </p:nvSpPr>
        <p:spPr>
          <a:xfrm>
            <a:off x="4876800" y="381000"/>
            <a:ext cx="4876800" cy="38100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81933BE-C567-46F0-8398-FCB3AD8C9B47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8DE7469-56DF-4E89-AD0E-A9837B151E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Audit integrasi ISO 9001 &amp; ISO 45001 1/rev 00© Copyright Sentral Sistem, Juni 2019</a:t>
            </a:r>
          </a:p>
        </p:txBody>
      </p:sp>
    </p:spTree>
    <p:extLst>
      <p:ext uri="{BB962C8B-B14F-4D97-AF65-F5344CB8AC3E}">
        <p14:creationId xmlns:p14="http://schemas.microsoft.com/office/powerpoint/2010/main" val="348731604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AutoShape 2" descr="Image result for think in the box"/>
          <p:cNvSpPr>
            <a:spLocks noChangeAspect="1" noChangeArrowheads="1"/>
          </p:cNvSpPr>
          <p:nvPr/>
        </p:nvSpPr>
        <p:spPr bwMode="auto">
          <a:xfrm>
            <a:off x="168275" y="-144462"/>
            <a:ext cx="330200" cy="304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147" name="AutoShape 4" descr="Image result for think in the box"/>
          <p:cNvSpPr>
            <a:spLocks noChangeAspect="1" noChangeArrowheads="1"/>
          </p:cNvSpPr>
          <p:nvPr/>
        </p:nvSpPr>
        <p:spPr bwMode="auto">
          <a:xfrm>
            <a:off x="168275" y="-144462"/>
            <a:ext cx="330200" cy="304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148" name="Title 1"/>
          <p:cNvSpPr>
            <a:spLocks noGrp="1"/>
          </p:cNvSpPr>
          <p:nvPr>
            <p:ph type="title"/>
          </p:nvPr>
        </p:nvSpPr>
        <p:spPr>
          <a:xfrm>
            <a:off x="0" y="-285749"/>
            <a:ext cx="9906000" cy="1417638"/>
          </a:xfrm>
          <a:solidFill>
            <a:srgbClr val="C00000"/>
          </a:solidFill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</a:rPr>
              <a:t> PERUBAHAN KONSEP SISTEM MANAJEMEN</a:t>
            </a:r>
          </a:p>
        </p:txBody>
      </p:sp>
      <p:graphicFrame>
        <p:nvGraphicFramePr>
          <p:cNvPr id="11" name="Content Placeholder 10"/>
          <p:cNvGraphicFramePr>
            <a:graphicFrameLocks noGrp="1"/>
          </p:cNvGraphicFramePr>
          <p:nvPr>
            <p:ph idx="1"/>
          </p:nvPr>
        </p:nvGraphicFramePr>
        <p:xfrm>
          <a:off x="495300" y="1600201"/>
          <a:ext cx="8915400" cy="102489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57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57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2110">
                <a:tc>
                  <a:txBody>
                    <a:bodyPr/>
                    <a:lstStyle/>
                    <a:p>
                      <a:r>
                        <a:rPr lang="en-US" sz="1800" dirty="0"/>
                        <a:t>SISTEM MANAJEMEN LAMA</a:t>
                      </a:r>
                    </a:p>
                  </a:txBody>
                  <a:tcPr marL="99060" marR="9906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SISTEM MANAJEMEN BARU</a:t>
                      </a:r>
                    </a:p>
                  </a:txBody>
                  <a:tcPr marL="99060" marR="9906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2780">
                <a:tc>
                  <a:txBody>
                    <a:bodyPr/>
                    <a:lstStyle/>
                    <a:p>
                      <a:r>
                        <a:rPr lang="en-US" sz="1800" dirty="0"/>
                        <a:t>KONTROL</a:t>
                      </a:r>
                      <a:r>
                        <a:rPr lang="en-US" sz="1800" baseline="0" dirty="0"/>
                        <a:t> PADA OUTPUT </a:t>
                      </a:r>
                      <a:r>
                        <a:rPr lang="en-US" sz="1800" baseline="0" dirty="0">
                          <a:sym typeface="Wingdings" pitchFamily="2" charset="2"/>
                        </a:rPr>
                        <a:t> TERLAMBAT</a:t>
                      </a:r>
                    </a:p>
                    <a:p>
                      <a:r>
                        <a:rPr lang="en-US" sz="1800" baseline="0" dirty="0">
                          <a:sym typeface="Wingdings" pitchFamily="2" charset="2"/>
                        </a:rPr>
                        <a:t>MASALAH SUDAH TERJADI</a:t>
                      </a:r>
                      <a:endParaRPr lang="en-US" sz="1800" dirty="0"/>
                    </a:p>
                  </a:txBody>
                  <a:tcPr marL="99060" marR="9906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KONTROL PADA INPUT DAN PROSES </a:t>
                      </a:r>
                      <a:r>
                        <a:rPr lang="en-US" sz="1800" dirty="0">
                          <a:sym typeface="Wingdings" pitchFamily="2" charset="2"/>
                        </a:rPr>
                        <a:t> </a:t>
                      </a:r>
                      <a:r>
                        <a:rPr lang="en-US" sz="1800" dirty="0"/>
                        <a:t>PENCEGAHAN </a:t>
                      </a:r>
                    </a:p>
                  </a:txBody>
                  <a:tcPr marL="99060" marR="9906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6160" name="Picture 2" descr="Image result for busway jakarta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85800" y="2955926"/>
            <a:ext cx="3886201" cy="179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161" name="TextBox 13"/>
          <p:cNvSpPr txBox="1">
            <a:spLocks noChangeArrowheads="1"/>
          </p:cNvSpPr>
          <p:nvPr/>
        </p:nvSpPr>
        <p:spPr bwMode="auto">
          <a:xfrm>
            <a:off x="584201" y="4800601"/>
            <a:ext cx="4140200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000"/>
              <a:t>Deteksi Pelanggaran </a:t>
            </a:r>
            <a:r>
              <a:rPr lang="en-US" sz="2000">
                <a:sym typeface="Wingdings" pitchFamily="2" charset="2"/>
              </a:rPr>
              <a:t> </a:t>
            </a:r>
          </a:p>
          <a:p>
            <a:pPr algn="ctr"/>
            <a:r>
              <a:rPr lang="en-US" sz="2000">
                <a:sym typeface="Wingdings" pitchFamily="2" charset="2"/>
              </a:rPr>
              <a:t>Masalah Sudah terjadi. </a:t>
            </a:r>
          </a:p>
          <a:p>
            <a:pPr algn="ctr"/>
            <a:r>
              <a:rPr lang="en-US" sz="2000">
                <a:sym typeface="Wingdings" pitchFamily="2" charset="2"/>
              </a:rPr>
              <a:t>Bagaimana  solusi pencegahan untuk masalah ini ? </a:t>
            </a:r>
            <a:endParaRPr lang="en-US" sz="2000"/>
          </a:p>
        </p:txBody>
      </p:sp>
      <p:grpSp>
        <p:nvGrpSpPr>
          <p:cNvPr id="2" name="Group 15"/>
          <p:cNvGrpSpPr>
            <a:grpSpLocks/>
          </p:cNvGrpSpPr>
          <p:nvPr/>
        </p:nvGrpSpPr>
        <p:grpSpPr bwMode="auto">
          <a:xfrm>
            <a:off x="5086351" y="2743201"/>
            <a:ext cx="4286250" cy="3733800"/>
            <a:chOff x="5085828" y="2743200"/>
            <a:chExt cx="4286772" cy="3733800"/>
          </a:xfrm>
        </p:grpSpPr>
        <p:pic>
          <p:nvPicPr>
            <p:cNvPr id="6164" name="Picture 4" descr="Image result for busway jakarta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5365750" y="4114800"/>
              <a:ext cx="3702050" cy="18675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165" name="TextBox 14"/>
            <p:cNvSpPr txBox="1">
              <a:spLocks noChangeArrowheads="1"/>
            </p:cNvSpPr>
            <p:nvPr/>
          </p:nvSpPr>
          <p:spPr bwMode="auto">
            <a:xfrm>
              <a:off x="5660763" y="5982380"/>
              <a:ext cx="3136900" cy="400110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sz="2000"/>
                <a:t>Penjagaan di Input  </a:t>
              </a:r>
            </a:p>
          </p:txBody>
        </p:sp>
        <p:sp>
          <p:nvSpPr>
            <p:cNvPr id="6166" name="TextBox 17"/>
            <p:cNvSpPr txBox="1">
              <a:spLocks noChangeArrowheads="1"/>
            </p:cNvSpPr>
            <p:nvPr/>
          </p:nvSpPr>
          <p:spPr bwMode="auto">
            <a:xfrm>
              <a:off x="5562600" y="2819399"/>
              <a:ext cx="3054350" cy="10156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sz="2000"/>
                <a:t>Separator yang tinggi untuk mencegah orang masuk di tengah jalur </a:t>
              </a:r>
            </a:p>
          </p:txBody>
        </p:sp>
        <p:sp>
          <p:nvSpPr>
            <p:cNvPr id="21" name="Down Arrow 20"/>
            <p:cNvSpPr/>
            <p:nvPr/>
          </p:nvSpPr>
          <p:spPr>
            <a:xfrm>
              <a:off x="6603663" y="3962400"/>
              <a:ext cx="247680" cy="114300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5085828" y="2743200"/>
              <a:ext cx="4286772" cy="37338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sp>
        <p:nvSpPr>
          <p:cNvPr id="23" name="Rectangle 22"/>
          <p:cNvSpPr/>
          <p:nvPr/>
        </p:nvSpPr>
        <p:spPr>
          <a:xfrm>
            <a:off x="498476" y="2743201"/>
            <a:ext cx="4289425" cy="3733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75737EA-AD3C-44EF-8490-E29BBD63894C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97EAD97-6966-46B4-9D96-FFC0E8F936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03832"/>
            <a:ext cx="5776094" cy="365125"/>
          </a:xfrm>
        </p:spPr>
        <p:txBody>
          <a:bodyPr/>
          <a:lstStyle/>
          <a:p>
            <a:r>
              <a:rPr lang="en-US" dirty="0"/>
              <a:t>Audit </a:t>
            </a:r>
            <a:r>
              <a:rPr lang="en-US" dirty="0" err="1"/>
              <a:t>integrasi</a:t>
            </a:r>
            <a:r>
              <a:rPr lang="en-US" dirty="0"/>
              <a:t> ISO 9001 &amp; ISO 45001 1/rev 00© Copyright Sentral Sistem, </a:t>
            </a:r>
            <a:r>
              <a:rPr lang="en-US" dirty="0" err="1"/>
              <a:t>Juni</a:t>
            </a:r>
            <a:r>
              <a:rPr lang="en-US" dirty="0"/>
              <a:t> 2019</a:t>
            </a:r>
          </a:p>
        </p:txBody>
      </p:sp>
    </p:spTree>
    <p:extLst>
      <p:ext uri="{BB962C8B-B14F-4D97-AF65-F5344CB8AC3E}">
        <p14:creationId xmlns:p14="http://schemas.microsoft.com/office/powerpoint/2010/main" val="106221781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737" name="Picture 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2704742"/>
            <a:ext cx="7413625" cy="2697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0" name="TextBox 49"/>
          <p:cNvSpPr txBox="1"/>
          <p:nvPr/>
        </p:nvSpPr>
        <p:spPr>
          <a:xfrm>
            <a:off x="7543800" y="4495800"/>
            <a:ext cx="1828800" cy="169277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solidFill>
                  <a:srgbClr val="FF0000"/>
                </a:solidFill>
              </a:rPr>
              <a:t>O</a:t>
            </a:r>
            <a:r>
              <a:rPr lang="en-US" b="1" dirty="0">
                <a:solidFill>
                  <a:srgbClr val="FF0000"/>
                </a:solidFill>
              </a:rPr>
              <a:t>bjectives</a:t>
            </a:r>
            <a:endParaRPr lang="en-US" b="1" dirty="0"/>
          </a:p>
          <a:p>
            <a:r>
              <a:rPr lang="en-US" sz="1600" dirty="0" err="1"/>
              <a:t>Ukuran</a:t>
            </a:r>
            <a:r>
              <a:rPr lang="en-US" sz="1600" dirty="0"/>
              <a:t> </a:t>
            </a:r>
            <a:r>
              <a:rPr lang="en-US" sz="1600" dirty="0" err="1"/>
              <a:t>efektifitas</a:t>
            </a:r>
            <a:r>
              <a:rPr lang="en-US" sz="1600" dirty="0"/>
              <a:t> </a:t>
            </a:r>
            <a:r>
              <a:rPr lang="en-US" sz="1600" dirty="0" err="1"/>
              <a:t>proses</a:t>
            </a:r>
            <a:r>
              <a:rPr lang="en-US" sz="1600" dirty="0"/>
              <a:t> (</a:t>
            </a:r>
            <a:r>
              <a:rPr lang="en-US" sz="1600" dirty="0" err="1"/>
              <a:t>harapan</a:t>
            </a:r>
            <a:r>
              <a:rPr lang="en-US" sz="1600" dirty="0"/>
              <a:t> next </a:t>
            </a:r>
            <a:r>
              <a:rPr lang="en-US" sz="1600" dirty="0" err="1"/>
              <a:t>proses</a:t>
            </a:r>
            <a:r>
              <a:rPr lang="en-US" sz="1600" dirty="0"/>
              <a:t>, Customer, </a:t>
            </a:r>
            <a:r>
              <a:rPr lang="en-US" sz="1600" dirty="0" err="1"/>
              <a:t>perusahaan</a:t>
            </a:r>
            <a:r>
              <a:rPr lang="en-US" sz="1600" dirty="0"/>
              <a:t>)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3429000" y="4971871"/>
            <a:ext cx="2590800" cy="95410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2400" b="1" u="sng" dirty="0" err="1">
                <a:solidFill>
                  <a:srgbClr val="FF0000"/>
                </a:solidFill>
              </a:rPr>
              <a:t>R</a:t>
            </a:r>
            <a:r>
              <a:rPr lang="en-US" b="1" dirty="0" err="1">
                <a:solidFill>
                  <a:srgbClr val="FF0000"/>
                </a:solidFill>
              </a:rPr>
              <a:t>esiko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sz="1600" b="1" dirty="0" err="1">
                <a:solidFill>
                  <a:srgbClr val="FF0000"/>
                </a:solidFill>
              </a:rPr>
              <a:t>dan</a:t>
            </a:r>
            <a:r>
              <a:rPr lang="en-US" sz="1600" b="1" dirty="0">
                <a:solidFill>
                  <a:srgbClr val="FF0000"/>
                </a:solidFill>
              </a:rPr>
              <a:t> </a:t>
            </a:r>
            <a:r>
              <a:rPr lang="en-US" sz="1600" b="1" dirty="0" err="1">
                <a:solidFill>
                  <a:srgbClr val="FF0000"/>
                </a:solidFill>
              </a:rPr>
              <a:t>Peluang</a:t>
            </a:r>
            <a:r>
              <a:rPr lang="en-US" sz="1600" b="1" dirty="0">
                <a:solidFill>
                  <a:srgbClr val="FF0000"/>
                </a:solidFill>
              </a:rPr>
              <a:t>  </a:t>
            </a:r>
            <a:r>
              <a:rPr lang="en-US" sz="1600" dirty="0"/>
              <a:t> </a:t>
            </a:r>
          </a:p>
          <a:p>
            <a:r>
              <a:rPr lang="en-US" sz="1600" dirty="0"/>
              <a:t>Yang </a:t>
            </a:r>
            <a:r>
              <a:rPr lang="en-US" sz="1600" dirty="0" err="1"/>
              <a:t>bisa</a:t>
            </a:r>
            <a:r>
              <a:rPr lang="en-US" sz="1600" dirty="0"/>
              <a:t> </a:t>
            </a:r>
            <a:r>
              <a:rPr lang="en-US" sz="1600" dirty="0" err="1"/>
              <a:t>menghambat</a:t>
            </a:r>
            <a:r>
              <a:rPr lang="en-US" sz="1600" dirty="0"/>
              <a:t> </a:t>
            </a:r>
            <a:r>
              <a:rPr lang="en-US" sz="1600" dirty="0" err="1"/>
              <a:t>pencapaian</a:t>
            </a:r>
            <a:r>
              <a:rPr lang="en-US" sz="1600" dirty="0"/>
              <a:t> objectives 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1981200" y="1371600"/>
            <a:ext cx="3276600" cy="1200329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solidFill>
                  <a:srgbClr val="FF0000"/>
                </a:solidFill>
              </a:rPr>
              <a:t>R</a:t>
            </a:r>
            <a:r>
              <a:rPr lang="en-US" b="1" dirty="0">
                <a:solidFill>
                  <a:srgbClr val="FF0000"/>
                </a:solidFill>
              </a:rPr>
              <a:t>eference </a:t>
            </a:r>
            <a:endParaRPr lang="en-US" b="1" dirty="0"/>
          </a:p>
          <a:p>
            <a:r>
              <a:rPr lang="en-US" sz="1600" dirty="0" err="1"/>
              <a:t>Adopsi</a:t>
            </a:r>
            <a:r>
              <a:rPr lang="en-US" sz="1600" dirty="0"/>
              <a:t> </a:t>
            </a:r>
            <a:r>
              <a:rPr lang="en-US" sz="1600" dirty="0" err="1"/>
              <a:t>sistem</a:t>
            </a:r>
            <a:r>
              <a:rPr lang="en-US" sz="1600" dirty="0"/>
              <a:t> </a:t>
            </a:r>
            <a:r>
              <a:rPr lang="en-US" sz="1600" dirty="0" err="1"/>
              <a:t>manajemen</a:t>
            </a:r>
            <a:r>
              <a:rPr lang="en-US" sz="1600" dirty="0"/>
              <a:t> </a:t>
            </a:r>
            <a:r>
              <a:rPr lang="en-US" sz="1600" dirty="0" err="1"/>
              <a:t>mutu</a:t>
            </a:r>
            <a:r>
              <a:rPr lang="en-US" sz="1600" dirty="0"/>
              <a:t>, </a:t>
            </a:r>
            <a:r>
              <a:rPr lang="en-US" sz="1600" dirty="0" err="1"/>
              <a:t>lingkungan</a:t>
            </a:r>
            <a:r>
              <a:rPr lang="en-US" sz="1600" dirty="0"/>
              <a:t>, K3, </a:t>
            </a:r>
            <a:r>
              <a:rPr lang="en-US" sz="1600" dirty="0" err="1"/>
              <a:t>kebijakan</a:t>
            </a:r>
            <a:r>
              <a:rPr lang="en-US" sz="1600" dirty="0"/>
              <a:t> </a:t>
            </a:r>
            <a:r>
              <a:rPr lang="en-US" sz="1600" dirty="0" err="1"/>
              <a:t>perusahaan</a:t>
            </a:r>
            <a:r>
              <a:rPr lang="en-US" sz="1600" dirty="0"/>
              <a:t> 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3800" y="3505200"/>
            <a:ext cx="1609136" cy="838200"/>
          </a:xfrm>
          <a:prstGeom prst="rect">
            <a:avLst/>
          </a:prstGeom>
        </p:spPr>
      </p:pic>
      <p:sp>
        <p:nvSpPr>
          <p:cNvPr id="39" name="Rounded Rectangle 38"/>
          <p:cNvSpPr/>
          <p:nvPr/>
        </p:nvSpPr>
        <p:spPr>
          <a:xfrm>
            <a:off x="0" y="1143000"/>
            <a:ext cx="9906000" cy="51816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Down Arrow 39"/>
          <p:cNvSpPr/>
          <p:nvPr/>
        </p:nvSpPr>
        <p:spPr>
          <a:xfrm>
            <a:off x="3276600" y="2590800"/>
            <a:ext cx="685800" cy="838200"/>
          </a:xfrm>
          <a:prstGeom prst="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ounded Rectangle 40"/>
          <p:cNvSpPr/>
          <p:nvPr/>
        </p:nvSpPr>
        <p:spPr>
          <a:xfrm>
            <a:off x="0" y="1143000"/>
            <a:ext cx="9601200" cy="53340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68675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638800" y="152400"/>
            <a:ext cx="4130675" cy="2530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5" name="TextBox 74"/>
          <p:cNvSpPr txBox="1"/>
          <p:nvPr/>
        </p:nvSpPr>
        <p:spPr>
          <a:xfrm>
            <a:off x="0" y="381000"/>
            <a:ext cx="5410200" cy="96949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>
              <a:tabLst>
                <a:tab pos="266707" algn="l"/>
              </a:tabLst>
            </a:pPr>
            <a:r>
              <a:rPr lang="en-US" sz="2000" b="1" u="sng" dirty="0" err="1"/>
              <a:t>Ruang</a:t>
            </a:r>
            <a:r>
              <a:rPr lang="en-US" sz="2000" b="1" u="sng" dirty="0"/>
              <a:t> </a:t>
            </a:r>
            <a:r>
              <a:rPr lang="en-US" sz="2000" b="1" u="sng" dirty="0" err="1"/>
              <a:t>Lingkup</a:t>
            </a:r>
            <a:r>
              <a:rPr lang="en-US" sz="2000" b="1" u="sng" dirty="0"/>
              <a:t> </a:t>
            </a:r>
            <a:r>
              <a:rPr lang="en-US" sz="2000" b="1" u="sng" dirty="0" err="1"/>
              <a:t>dan</a:t>
            </a:r>
            <a:r>
              <a:rPr lang="en-US" sz="2000" b="1" u="sng" dirty="0"/>
              <a:t> </a:t>
            </a:r>
            <a:r>
              <a:rPr lang="en-US" sz="2000" b="1" u="sng" dirty="0" err="1"/>
              <a:t>Resiko</a:t>
            </a:r>
            <a:r>
              <a:rPr lang="en-US" sz="2000" b="1" u="sng" dirty="0"/>
              <a:t> </a:t>
            </a:r>
            <a:r>
              <a:rPr lang="en-US" sz="2000" b="1" u="sng" dirty="0" err="1"/>
              <a:t>Proses</a:t>
            </a:r>
            <a:r>
              <a:rPr lang="en-US" sz="2000" b="1" u="sng" dirty="0"/>
              <a:t>  </a:t>
            </a:r>
          </a:p>
          <a:p>
            <a:pPr algn="ctr">
              <a:spcBef>
                <a:spcPts val="600"/>
              </a:spcBef>
              <a:tabLst>
                <a:tab pos="266707" algn="l"/>
              </a:tabLst>
            </a:pPr>
            <a:r>
              <a:rPr lang="en-US" sz="1600" dirty="0"/>
              <a:t>SIPOCORR (</a:t>
            </a:r>
            <a:r>
              <a:rPr lang="en-US" sz="1600" i="1" dirty="0"/>
              <a:t>Supplier –Input- Process- Output- Customer- Objectives –Risk- Reference)</a:t>
            </a:r>
            <a:endParaRPr lang="en-US" sz="1600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75737EA-AD3C-44EF-8490-E29BBD63894C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33EA983-11BB-473C-BDBE-25BA1D9ACD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Audit integrasi ISO 9001 &amp; ISO 45001 1/rev 00© Copyright Sentral Sistem, Juni 2019</a:t>
            </a:r>
          </a:p>
        </p:txBody>
      </p:sp>
    </p:spTree>
    <p:extLst>
      <p:ext uri="{BB962C8B-B14F-4D97-AF65-F5344CB8AC3E}">
        <p14:creationId xmlns:p14="http://schemas.microsoft.com/office/powerpoint/2010/main" val="87025902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0" y="0"/>
            <a:ext cx="2198038" cy="369332"/>
          </a:xfrm>
          <a:prstGeom prst="rect">
            <a:avLst/>
          </a:prstGeom>
          <a:solidFill>
            <a:schemeClr val="accent5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RISIKO PROSES 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81000" y="533400"/>
            <a:ext cx="8686800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dirty="0"/>
              <a:t>OBJECTIVES PROSES – RESIKO PROSES </a:t>
            </a:r>
          </a:p>
          <a:p>
            <a:pPr marL="287338" indent="-287338"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en-US" dirty="0"/>
              <a:t>Objectives : </a:t>
            </a:r>
            <a:r>
              <a:rPr lang="en-US" dirty="0" err="1"/>
              <a:t>Ukuran</a:t>
            </a:r>
            <a:r>
              <a:rPr lang="en-US" dirty="0"/>
              <a:t> </a:t>
            </a:r>
            <a:r>
              <a:rPr lang="en-US" dirty="0" err="1"/>
              <a:t>Keberhasilan</a:t>
            </a:r>
            <a:r>
              <a:rPr lang="en-US" dirty="0"/>
              <a:t> </a:t>
            </a:r>
            <a:r>
              <a:rPr lang="en-US" dirty="0" err="1"/>
              <a:t>Proses</a:t>
            </a:r>
            <a:r>
              <a:rPr lang="en-US" dirty="0"/>
              <a:t> (</a:t>
            </a:r>
            <a:r>
              <a:rPr lang="en-US" dirty="0" err="1"/>
              <a:t>harapan</a:t>
            </a:r>
            <a:r>
              <a:rPr lang="en-US" dirty="0"/>
              <a:t> </a:t>
            </a:r>
            <a:r>
              <a:rPr lang="en-US" dirty="0" err="1"/>
              <a:t>perusahaan</a:t>
            </a:r>
            <a:r>
              <a:rPr lang="en-US" dirty="0"/>
              <a:t>, </a:t>
            </a:r>
            <a:r>
              <a:rPr lang="en-US" dirty="0" err="1"/>
              <a:t>harapan</a:t>
            </a:r>
            <a:r>
              <a:rPr lang="en-US" dirty="0"/>
              <a:t> </a:t>
            </a:r>
            <a:r>
              <a:rPr lang="en-US" dirty="0" err="1"/>
              <a:t>proses</a:t>
            </a:r>
            <a:r>
              <a:rPr lang="en-US" dirty="0"/>
              <a:t> </a:t>
            </a:r>
            <a:r>
              <a:rPr lang="en-US" dirty="0" err="1"/>
              <a:t>berikutnya</a:t>
            </a:r>
            <a:r>
              <a:rPr lang="en-US" dirty="0"/>
              <a:t>, </a:t>
            </a:r>
            <a:r>
              <a:rPr lang="en-US" dirty="0" err="1"/>
              <a:t>harapan</a:t>
            </a:r>
            <a:r>
              <a:rPr lang="en-US" dirty="0"/>
              <a:t> </a:t>
            </a:r>
            <a:r>
              <a:rPr lang="en-US" dirty="0" err="1"/>
              <a:t>Pelanggan</a:t>
            </a:r>
            <a:r>
              <a:rPr lang="en-US" dirty="0"/>
              <a:t> Perusahaan) </a:t>
            </a:r>
          </a:p>
          <a:p>
            <a:pPr marL="287338" indent="-287338"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en-US" dirty="0" err="1"/>
              <a:t>Resiko</a:t>
            </a:r>
            <a:r>
              <a:rPr lang="en-US" dirty="0"/>
              <a:t> : </a:t>
            </a:r>
            <a:r>
              <a:rPr lang="en-US" dirty="0" err="1"/>
              <a:t>Peristiwa</a:t>
            </a:r>
            <a:r>
              <a:rPr lang="en-US" dirty="0"/>
              <a:t> </a:t>
            </a:r>
            <a:r>
              <a:rPr lang="en-US" dirty="0" err="1"/>
              <a:t>selama</a:t>
            </a:r>
            <a:r>
              <a:rPr lang="en-US" dirty="0"/>
              <a:t> </a:t>
            </a:r>
            <a:r>
              <a:rPr lang="en-US" dirty="0" err="1"/>
              <a:t>proses</a:t>
            </a:r>
            <a:r>
              <a:rPr lang="en-US" dirty="0"/>
              <a:t> </a:t>
            </a:r>
            <a:r>
              <a:rPr lang="en-US" dirty="0" err="1"/>
              <a:t>berlangsung</a:t>
            </a:r>
            <a:r>
              <a:rPr lang="en-US" dirty="0"/>
              <a:t> yang </a:t>
            </a:r>
            <a:r>
              <a:rPr lang="en-US" dirty="0" err="1"/>
              <a:t>bisa</a:t>
            </a:r>
            <a:r>
              <a:rPr lang="en-US" dirty="0"/>
              <a:t> </a:t>
            </a:r>
            <a:r>
              <a:rPr lang="en-US" dirty="0" err="1"/>
              <a:t>mengakibatkan</a:t>
            </a:r>
            <a:r>
              <a:rPr lang="en-US" dirty="0"/>
              <a:t> objectives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tercapai</a:t>
            </a:r>
            <a:r>
              <a:rPr lang="en-US" dirty="0"/>
              <a:t> 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dirty="0"/>
              <a:t> </a:t>
            </a:r>
            <a:endParaRPr lang="en-US" sz="2000" dirty="0">
              <a:solidFill>
                <a:srgbClr val="FF0000"/>
              </a:solidFill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dirty="0"/>
              <a:t> </a:t>
            </a:r>
          </a:p>
        </p:txBody>
      </p:sp>
      <p:sp>
        <p:nvSpPr>
          <p:cNvPr id="33" name="Rectangle 32"/>
          <p:cNvSpPr/>
          <p:nvPr/>
        </p:nvSpPr>
        <p:spPr>
          <a:xfrm>
            <a:off x="6553200" y="2362200"/>
            <a:ext cx="3352800" cy="403187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228600" indent="-228600">
              <a:buFont typeface="Arial" pitchFamily="34" charset="0"/>
              <a:buNone/>
            </a:pPr>
            <a:r>
              <a:rPr lang="en-US" sz="1600" u="sng" dirty="0"/>
              <a:t>Objectives</a:t>
            </a:r>
          </a:p>
          <a:p>
            <a:pPr marL="228600" indent="-228600">
              <a:buFont typeface="Arial" pitchFamily="34" charset="0"/>
              <a:buChar char="•"/>
            </a:pPr>
            <a:r>
              <a:rPr lang="en-US" sz="1600" b="1" dirty="0" err="1">
                <a:solidFill>
                  <a:srgbClr val="0033CC"/>
                </a:solidFill>
              </a:rPr>
              <a:t>Harapan</a:t>
            </a:r>
            <a:r>
              <a:rPr lang="en-US" sz="1600" b="1" dirty="0">
                <a:solidFill>
                  <a:srgbClr val="0033CC"/>
                </a:solidFill>
              </a:rPr>
              <a:t> Perusahaan </a:t>
            </a:r>
            <a:r>
              <a:rPr lang="en-US" sz="1600" dirty="0"/>
              <a:t>: Target </a:t>
            </a:r>
            <a:r>
              <a:rPr lang="en-US" sz="1600" dirty="0" err="1"/>
              <a:t>penjualan</a:t>
            </a:r>
            <a:r>
              <a:rPr lang="en-US" sz="1600" dirty="0"/>
              <a:t> </a:t>
            </a:r>
            <a:r>
              <a:rPr lang="en-US" sz="1600" dirty="0" err="1"/>
              <a:t>tercapai</a:t>
            </a:r>
            <a:r>
              <a:rPr lang="en-US" sz="1600" dirty="0"/>
              <a:t>, </a:t>
            </a:r>
            <a:r>
              <a:rPr lang="en-US" sz="1600" dirty="0" err="1"/>
              <a:t>mendapatkan</a:t>
            </a:r>
            <a:r>
              <a:rPr lang="en-US" sz="1600" dirty="0"/>
              <a:t> order yang </a:t>
            </a:r>
            <a:r>
              <a:rPr lang="en-US" sz="1600" dirty="0" err="1"/>
              <a:t>layak</a:t>
            </a:r>
            <a:r>
              <a:rPr lang="en-US" sz="1600" dirty="0"/>
              <a:t>, Customer yang </a:t>
            </a:r>
            <a:r>
              <a:rPr lang="en-US" sz="1600" dirty="0" err="1"/>
              <a:t>kredibel</a:t>
            </a:r>
            <a:r>
              <a:rPr lang="en-US" sz="1600" dirty="0"/>
              <a:t> (</a:t>
            </a:r>
            <a:r>
              <a:rPr lang="en-US" sz="1600" dirty="0" err="1"/>
              <a:t>tidak</a:t>
            </a:r>
            <a:r>
              <a:rPr lang="en-US" sz="1600" dirty="0"/>
              <a:t> </a:t>
            </a:r>
            <a:r>
              <a:rPr lang="en-US" sz="1600" dirty="0" err="1"/>
              <a:t>terjadi</a:t>
            </a:r>
            <a:r>
              <a:rPr lang="en-US" sz="1600" dirty="0"/>
              <a:t> </a:t>
            </a:r>
            <a:r>
              <a:rPr lang="en-US" sz="1600" dirty="0" err="1"/>
              <a:t>kredit</a:t>
            </a:r>
            <a:r>
              <a:rPr lang="en-US" sz="1600" dirty="0"/>
              <a:t> </a:t>
            </a:r>
            <a:r>
              <a:rPr lang="en-US" sz="1600" dirty="0" err="1"/>
              <a:t>macet</a:t>
            </a:r>
            <a:r>
              <a:rPr lang="en-US" sz="1600" dirty="0"/>
              <a:t>)</a:t>
            </a:r>
          </a:p>
          <a:p>
            <a:pPr marL="228600" indent="-228600">
              <a:buFont typeface="Arial" pitchFamily="34" charset="0"/>
              <a:buChar char="•"/>
            </a:pPr>
            <a:r>
              <a:rPr lang="en-US" sz="1600" b="1" dirty="0" err="1">
                <a:solidFill>
                  <a:srgbClr val="0033CC"/>
                </a:solidFill>
              </a:rPr>
              <a:t>Harapan</a:t>
            </a:r>
            <a:r>
              <a:rPr lang="en-US" sz="1600" b="1" dirty="0">
                <a:solidFill>
                  <a:srgbClr val="0033CC"/>
                </a:solidFill>
              </a:rPr>
              <a:t> </a:t>
            </a:r>
            <a:r>
              <a:rPr lang="en-US" sz="1600" b="1" dirty="0" err="1">
                <a:solidFill>
                  <a:srgbClr val="0033CC"/>
                </a:solidFill>
              </a:rPr>
              <a:t>proses</a:t>
            </a:r>
            <a:r>
              <a:rPr lang="en-US" sz="1600" b="1" dirty="0">
                <a:solidFill>
                  <a:srgbClr val="0033CC"/>
                </a:solidFill>
              </a:rPr>
              <a:t> </a:t>
            </a:r>
            <a:r>
              <a:rPr lang="en-US" sz="1600" b="1" dirty="0" err="1">
                <a:solidFill>
                  <a:srgbClr val="0033CC"/>
                </a:solidFill>
              </a:rPr>
              <a:t>berikutnya</a:t>
            </a:r>
            <a:r>
              <a:rPr lang="en-US" sz="1600" b="1" dirty="0">
                <a:solidFill>
                  <a:srgbClr val="0033CC"/>
                </a:solidFill>
              </a:rPr>
              <a:t>  </a:t>
            </a:r>
            <a:r>
              <a:rPr lang="en-US" sz="1600" dirty="0"/>
              <a:t>(</a:t>
            </a:r>
            <a:r>
              <a:rPr lang="en-US" sz="1600" dirty="0" err="1"/>
              <a:t>perencanaan</a:t>
            </a:r>
            <a:r>
              <a:rPr lang="en-US" sz="1600" dirty="0"/>
              <a:t> </a:t>
            </a:r>
            <a:r>
              <a:rPr lang="en-US" sz="1600" dirty="0" err="1"/>
              <a:t>produk</a:t>
            </a:r>
            <a:r>
              <a:rPr lang="en-US" sz="1600" dirty="0"/>
              <a:t> </a:t>
            </a:r>
            <a:r>
              <a:rPr lang="en-US" sz="1600" dirty="0" err="1"/>
              <a:t>baru</a:t>
            </a:r>
            <a:r>
              <a:rPr lang="en-US" sz="1600" dirty="0"/>
              <a:t>, </a:t>
            </a:r>
            <a:r>
              <a:rPr lang="en-US" sz="1600" dirty="0" err="1"/>
              <a:t>perencanaan</a:t>
            </a:r>
            <a:r>
              <a:rPr lang="en-US" sz="1600" dirty="0"/>
              <a:t> </a:t>
            </a:r>
            <a:r>
              <a:rPr lang="en-US" sz="1600" dirty="0" err="1"/>
              <a:t>produksi</a:t>
            </a:r>
            <a:r>
              <a:rPr lang="en-US" sz="1600" dirty="0"/>
              <a:t>, </a:t>
            </a:r>
            <a:r>
              <a:rPr lang="en-US" sz="1600" dirty="0" err="1"/>
              <a:t>perencanaan</a:t>
            </a:r>
            <a:r>
              <a:rPr lang="en-US" sz="1600" dirty="0"/>
              <a:t> material ):  </a:t>
            </a:r>
            <a:r>
              <a:rPr lang="en-US" sz="1600" dirty="0" err="1"/>
              <a:t>Informasi</a:t>
            </a:r>
            <a:r>
              <a:rPr lang="en-US" sz="1600" dirty="0"/>
              <a:t> order yang </a:t>
            </a:r>
            <a:r>
              <a:rPr lang="en-US" sz="1600" dirty="0" err="1"/>
              <a:t>jelas</a:t>
            </a:r>
            <a:r>
              <a:rPr lang="en-US" sz="1600" dirty="0"/>
              <a:t>, </a:t>
            </a:r>
            <a:r>
              <a:rPr lang="en-US" sz="1600" dirty="0" err="1"/>
              <a:t>kecukupan</a:t>
            </a:r>
            <a:r>
              <a:rPr lang="en-US" sz="1600" dirty="0"/>
              <a:t> </a:t>
            </a:r>
            <a:r>
              <a:rPr lang="en-US" sz="1600" dirty="0" err="1"/>
              <a:t>waktu</a:t>
            </a:r>
            <a:r>
              <a:rPr lang="en-US" sz="1600" dirty="0"/>
              <a:t> </a:t>
            </a:r>
            <a:r>
              <a:rPr lang="en-US" sz="1600" dirty="0" err="1"/>
              <a:t>untuk</a:t>
            </a:r>
            <a:r>
              <a:rPr lang="en-US" sz="1600" dirty="0"/>
              <a:t> </a:t>
            </a:r>
            <a:r>
              <a:rPr lang="en-US" sz="1600" dirty="0" err="1"/>
              <a:t>mengolah</a:t>
            </a:r>
            <a:r>
              <a:rPr lang="en-US" sz="1600" dirty="0"/>
              <a:t> order</a:t>
            </a:r>
          </a:p>
          <a:p>
            <a:pPr marL="228600" indent="-228600">
              <a:buFont typeface="Arial" pitchFamily="34" charset="0"/>
              <a:buChar char="•"/>
            </a:pPr>
            <a:r>
              <a:rPr lang="en-US" sz="1600" b="1" dirty="0" err="1">
                <a:solidFill>
                  <a:srgbClr val="0033CC"/>
                </a:solidFill>
              </a:rPr>
              <a:t>Harapan</a:t>
            </a:r>
            <a:r>
              <a:rPr lang="en-US" sz="1600" b="1" dirty="0">
                <a:solidFill>
                  <a:srgbClr val="0033CC"/>
                </a:solidFill>
              </a:rPr>
              <a:t> </a:t>
            </a:r>
            <a:r>
              <a:rPr lang="en-US" sz="1600" b="1" dirty="0" err="1">
                <a:solidFill>
                  <a:srgbClr val="0033CC"/>
                </a:solidFill>
              </a:rPr>
              <a:t>Pelanggan</a:t>
            </a:r>
            <a:r>
              <a:rPr lang="en-US" sz="1600" b="1" dirty="0">
                <a:solidFill>
                  <a:srgbClr val="0033CC"/>
                </a:solidFill>
              </a:rPr>
              <a:t> </a:t>
            </a:r>
            <a:r>
              <a:rPr lang="en-US" sz="1600" dirty="0"/>
              <a:t>: Perusahaan </a:t>
            </a:r>
            <a:r>
              <a:rPr lang="en-US" sz="1600" dirty="0" err="1"/>
              <a:t>tidak</a:t>
            </a:r>
            <a:r>
              <a:rPr lang="en-US" sz="1600" dirty="0"/>
              <a:t> </a:t>
            </a:r>
            <a:r>
              <a:rPr lang="en-US" sz="1600" dirty="0" err="1"/>
              <a:t>asal</a:t>
            </a:r>
            <a:r>
              <a:rPr lang="en-US" sz="1600" dirty="0"/>
              <a:t> </a:t>
            </a:r>
            <a:r>
              <a:rPr lang="en-US" sz="1600" dirty="0" err="1"/>
              <a:t>janji</a:t>
            </a:r>
            <a:r>
              <a:rPr lang="en-US" sz="1600" dirty="0"/>
              <a:t>, PHP </a:t>
            </a:r>
            <a:r>
              <a:rPr lang="en-US" sz="1600" dirty="0">
                <a:sym typeface="Wingdings" pitchFamily="2" charset="2"/>
              </a:rPr>
              <a:t></a:t>
            </a:r>
            <a:r>
              <a:rPr lang="en-US" sz="1600" dirty="0"/>
              <a:t> </a:t>
            </a:r>
          </a:p>
        </p:txBody>
      </p:sp>
      <p:sp>
        <p:nvSpPr>
          <p:cNvPr id="35" name="Rectangle 4"/>
          <p:cNvSpPr>
            <a:spLocks noChangeArrowheads="1"/>
          </p:cNvSpPr>
          <p:nvPr/>
        </p:nvSpPr>
        <p:spPr bwMode="auto">
          <a:xfrm>
            <a:off x="2519053" y="2514600"/>
            <a:ext cx="1648819" cy="526068"/>
          </a:xfrm>
          <a:prstGeom prst="rect">
            <a:avLst/>
          </a:prstGeom>
          <a:gradFill rotWithShape="0">
            <a:gsLst>
              <a:gs pos="0">
                <a:srgbClr val="6666FF"/>
              </a:gs>
              <a:gs pos="100000">
                <a:srgbClr val="000099"/>
              </a:gs>
            </a:gsLst>
            <a:path path="shape">
              <a:fillToRect l="50000" t="50000" r="50000" b="50000"/>
            </a:path>
          </a:gra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>
              <a:spcBef>
                <a:spcPct val="50000"/>
              </a:spcBef>
            </a:pPr>
            <a:r>
              <a:rPr lang="en-US" dirty="0">
                <a:solidFill>
                  <a:schemeClr val="bg1"/>
                </a:solidFill>
                <a:latin typeface="Trebuchet MS" pitchFamily="34" charset="0"/>
              </a:rPr>
              <a:t>(</a:t>
            </a:r>
            <a:r>
              <a:rPr lang="en-US" dirty="0" err="1">
                <a:solidFill>
                  <a:schemeClr val="bg1"/>
                </a:solidFill>
                <a:latin typeface="Trebuchet MS" pitchFamily="34" charset="0"/>
              </a:rPr>
              <a:t>Penjualan</a:t>
            </a:r>
            <a:r>
              <a:rPr lang="en-US" dirty="0">
                <a:solidFill>
                  <a:schemeClr val="bg1"/>
                </a:solidFill>
                <a:latin typeface="Trebuchet MS" pitchFamily="34" charset="0"/>
              </a:rPr>
              <a:t>)</a:t>
            </a:r>
            <a:endParaRPr lang="id-ID" dirty="0">
              <a:solidFill>
                <a:schemeClr val="bg1"/>
              </a:solidFill>
            </a:endParaRPr>
          </a:p>
        </p:txBody>
      </p:sp>
      <p:sp>
        <p:nvSpPr>
          <p:cNvPr id="36" name="Line 8"/>
          <p:cNvSpPr>
            <a:spLocks noChangeShapeType="1"/>
          </p:cNvSpPr>
          <p:nvPr/>
        </p:nvSpPr>
        <p:spPr bwMode="auto">
          <a:xfrm flipV="1">
            <a:off x="959483" y="2971800"/>
            <a:ext cx="1555117" cy="657746"/>
          </a:xfrm>
          <a:prstGeom prst="line">
            <a:avLst/>
          </a:prstGeom>
          <a:noFill/>
          <a:ln w="3810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7" name="Line 9"/>
          <p:cNvSpPr>
            <a:spLocks noChangeShapeType="1"/>
          </p:cNvSpPr>
          <p:nvPr/>
        </p:nvSpPr>
        <p:spPr bwMode="auto">
          <a:xfrm flipH="1" flipV="1">
            <a:off x="4191000" y="2971799"/>
            <a:ext cx="1826492" cy="719599"/>
          </a:xfrm>
          <a:prstGeom prst="line">
            <a:avLst/>
          </a:prstGeom>
          <a:noFill/>
          <a:ln w="3810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8" name="Rectangle 11"/>
          <p:cNvSpPr>
            <a:spLocks noChangeArrowheads="1"/>
          </p:cNvSpPr>
          <p:nvPr/>
        </p:nvSpPr>
        <p:spPr bwMode="auto">
          <a:xfrm>
            <a:off x="173498" y="3352800"/>
            <a:ext cx="1447445" cy="798978"/>
          </a:xfrm>
          <a:prstGeom prst="rect">
            <a:avLst/>
          </a:prstGeom>
          <a:gradFill rotWithShape="0">
            <a:gsLst>
              <a:gs pos="0">
                <a:srgbClr val="FFFFCC"/>
              </a:gs>
              <a:gs pos="100000">
                <a:srgbClr val="FFFF00"/>
              </a:gs>
            </a:gsLst>
            <a:path path="shape">
              <a:fillToRect l="50000" t="50000" r="50000" b="50000"/>
            </a:path>
          </a:gra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spcBef>
                <a:spcPts val="0"/>
              </a:spcBef>
            </a:pPr>
            <a:r>
              <a:rPr lang="en-US" sz="1400" dirty="0"/>
              <a:t>Aktifitas1</a:t>
            </a:r>
          </a:p>
          <a:p>
            <a:pPr algn="ctr">
              <a:spcBef>
                <a:spcPts val="0"/>
              </a:spcBef>
            </a:pPr>
            <a:r>
              <a:rPr lang="en-US" sz="1400" dirty="0" err="1"/>
              <a:t>Permintaan</a:t>
            </a:r>
            <a:r>
              <a:rPr lang="en-US" sz="1400" dirty="0"/>
              <a:t> </a:t>
            </a:r>
            <a:r>
              <a:rPr lang="en-US" sz="1400" dirty="0" err="1"/>
              <a:t>dari</a:t>
            </a:r>
            <a:r>
              <a:rPr lang="en-US" sz="1400" dirty="0"/>
              <a:t> </a:t>
            </a:r>
          </a:p>
          <a:p>
            <a:pPr algn="ctr">
              <a:spcBef>
                <a:spcPts val="0"/>
              </a:spcBef>
            </a:pPr>
            <a:r>
              <a:rPr lang="en-US" sz="1400" dirty="0" err="1"/>
              <a:t>Pelanggan</a:t>
            </a:r>
            <a:endParaRPr lang="id-ID" sz="1400" dirty="0"/>
          </a:p>
        </p:txBody>
      </p:sp>
      <p:sp>
        <p:nvSpPr>
          <p:cNvPr id="39" name="Rectangle 15"/>
          <p:cNvSpPr>
            <a:spLocks noChangeArrowheads="1"/>
          </p:cNvSpPr>
          <p:nvPr/>
        </p:nvSpPr>
        <p:spPr bwMode="auto">
          <a:xfrm>
            <a:off x="5613944" y="3663044"/>
            <a:ext cx="939256" cy="529462"/>
          </a:xfrm>
          <a:prstGeom prst="rect">
            <a:avLst/>
          </a:prstGeom>
          <a:gradFill rotWithShape="0">
            <a:gsLst>
              <a:gs pos="0">
                <a:srgbClr val="FFFFCC"/>
              </a:gs>
              <a:gs pos="100000">
                <a:srgbClr val="FFFF00"/>
              </a:gs>
            </a:gsLst>
            <a:path path="shape">
              <a:fillToRect l="50000" t="50000" r="50000" b="50000"/>
            </a:path>
          </a:gra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50000"/>
              </a:spcBef>
            </a:pPr>
            <a:r>
              <a:rPr lang="en-US" sz="1400" dirty="0" err="1"/>
              <a:t>Aktifitas</a:t>
            </a:r>
            <a:r>
              <a:rPr lang="en-US" sz="1400" dirty="0"/>
              <a:t> 4</a:t>
            </a:r>
            <a:endParaRPr lang="id-ID" sz="1400" dirty="0"/>
          </a:p>
        </p:txBody>
      </p:sp>
      <p:sp>
        <p:nvSpPr>
          <p:cNvPr id="40" name="Rectangle 16"/>
          <p:cNvSpPr>
            <a:spLocks noChangeArrowheads="1"/>
          </p:cNvSpPr>
          <p:nvPr/>
        </p:nvSpPr>
        <p:spPr bwMode="auto">
          <a:xfrm>
            <a:off x="3276600" y="3457340"/>
            <a:ext cx="1981200" cy="714802"/>
          </a:xfrm>
          <a:prstGeom prst="rect">
            <a:avLst/>
          </a:prstGeom>
          <a:gradFill rotWithShape="0">
            <a:gsLst>
              <a:gs pos="0">
                <a:srgbClr val="FFFFCC"/>
              </a:gs>
              <a:gs pos="100000">
                <a:srgbClr val="FFFF00"/>
              </a:gs>
            </a:gsLst>
            <a:path path="shape">
              <a:fillToRect l="50000" t="50000" r="50000" b="50000"/>
            </a:path>
          </a:gra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50000"/>
              </a:spcBef>
            </a:pPr>
            <a:r>
              <a:rPr lang="en-US" sz="1400" dirty="0" err="1"/>
              <a:t>Aktifitas</a:t>
            </a:r>
            <a:r>
              <a:rPr lang="en-US" sz="1400" dirty="0"/>
              <a:t> 3</a:t>
            </a:r>
          </a:p>
          <a:p>
            <a:pPr algn="ctr">
              <a:spcBef>
                <a:spcPct val="50000"/>
              </a:spcBef>
            </a:pPr>
            <a:r>
              <a:rPr lang="en-US" sz="1400" dirty="0" err="1"/>
              <a:t>Perhitungan</a:t>
            </a:r>
            <a:r>
              <a:rPr lang="en-US" sz="1400" dirty="0"/>
              <a:t> </a:t>
            </a:r>
            <a:r>
              <a:rPr lang="en-US" sz="1400" dirty="0" err="1"/>
              <a:t>estimasi</a:t>
            </a:r>
            <a:endParaRPr lang="id-ID" sz="1400" dirty="0"/>
          </a:p>
        </p:txBody>
      </p:sp>
      <p:sp>
        <p:nvSpPr>
          <p:cNvPr id="41" name="Rectangle 17"/>
          <p:cNvSpPr>
            <a:spLocks noChangeArrowheads="1"/>
          </p:cNvSpPr>
          <p:nvPr/>
        </p:nvSpPr>
        <p:spPr bwMode="auto">
          <a:xfrm>
            <a:off x="2002298" y="3622316"/>
            <a:ext cx="937793" cy="529462"/>
          </a:xfrm>
          <a:prstGeom prst="rect">
            <a:avLst/>
          </a:prstGeom>
          <a:gradFill rotWithShape="0">
            <a:gsLst>
              <a:gs pos="0">
                <a:srgbClr val="FFFFCC"/>
              </a:gs>
              <a:gs pos="100000">
                <a:srgbClr val="FFFF00"/>
              </a:gs>
            </a:gsLst>
            <a:path path="shape">
              <a:fillToRect l="50000" t="50000" r="50000" b="50000"/>
            </a:path>
          </a:gra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50000"/>
              </a:spcBef>
            </a:pPr>
            <a:r>
              <a:rPr lang="en-US" sz="1400" dirty="0" err="1"/>
              <a:t>Aktifitas</a:t>
            </a:r>
            <a:r>
              <a:rPr lang="en-US" sz="1400" dirty="0"/>
              <a:t> 2</a:t>
            </a:r>
            <a:endParaRPr lang="id-ID" sz="1400" dirty="0"/>
          </a:p>
        </p:txBody>
      </p:sp>
      <p:cxnSp>
        <p:nvCxnSpPr>
          <p:cNvPr id="43" name="AutoShape 21"/>
          <p:cNvCxnSpPr>
            <a:cxnSpLocks noChangeShapeType="1"/>
          </p:cNvCxnSpPr>
          <p:nvPr/>
        </p:nvCxnSpPr>
        <p:spPr bwMode="auto">
          <a:xfrm>
            <a:off x="1621298" y="3914540"/>
            <a:ext cx="359902" cy="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44" name="AutoShape 21"/>
          <p:cNvCxnSpPr>
            <a:cxnSpLocks noChangeShapeType="1"/>
          </p:cNvCxnSpPr>
          <p:nvPr/>
        </p:nvCxnSpPr>
        <p:spPr bwMode="auto">
          <a:xfrm>
            <a:off x="2916698" y="3914540"/>
            <a:ext cx="359902" cy="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45" name="AutoShape 21"/>
          <p:cNvCxnSpPr>
            <a:cxnSpLocks noChangeShapeType="1"/>
          </p:cNvCxnSpPr>
          <p:nvPr/>
        </p:nvCxnSpPr>
        <p:spPr bwMode="auto">
          <a:xfrm>
            <a:off x="5278898" y="3914540"/>
            <a:ext cx="359902" cy="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49" name="TextBox 48"/>
          <p:cNvSpPr txBox="1"/>
          <p:nvPr/>
        </p:nvSpPr>
        <p:spPr>
          <a:xfrm>
            <a:off x="3352800" y="4733092"/>
            <a:ext cx="15969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Salah</a:t>
            </a:r>
            <a:r>
              <a:rPr lang="en-US" sz="1600" dirty="0"/>
              <a:t> </a:t>
            </a:r>
            <a:r>
              <a:rPr lang="en-US" sz="1600" dirty="0" err="1"/>
              <a:t>Estimasi</a:t>
            </a:r>
            <a:r>
              <a:rPr lang="en-US" sz="1600" dirty="0"/>
              <a:t> 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3200400" y="5605046"/>
            <a:ext cx="20297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Risiko</a:t>
            </a:r>
            <a:r>
              <a:rPr lang="en-US" sz="1600" dirty="0"/>
              <a:t> : Project </a:t>
            </a:r>
            <a:r>
              <a:rPr lang="en-US" sz="1600" dirty="0" err="1"/>
              <a:t>Rugi</a:t>
            </a:r>
            <a:endParaRPr lang="en-US" sz="1600" dirty="0"/>
          </a:p>
        </p:txBody>
      </p:sp>
      <p:cxnSp>
        <p:nvCxnSpPr>
          <p:cNvPr id="54" name="Straight Arrow Connector 53"/>
          <p:cNvCxnSpPr/>
          <p:nvPr/>
        </p:nvCxnSpPr>
        <p:spPr>
          <a:xfrm rot="5400000">
            <a:off x="3952971" y="4452617"/>
            <a:ext cx="476058" cy="1588"/>
          </a:xfrm>
          <a:prstGeom prst="straightConnector1">
            <a:avLst/>
          </a:prstGeom>
          <a:ln w="38100"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 rot="5400000">
            <a:off x="3953765" y="5308881"/>
            <a:ext cx="476058" cy="1588"/>
          </a:xfrm>
          <a:prstGeom prst="straightConnector1">
            <a:avLst/>
          </a:prstGeom>
          <a:ln w="38100"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308088" y="4648200"/>
            <a:ext cx="28161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Mendapatkan</a:t>
            </a:r>
            <a:r>
              <a:rPr lang="en-US" sz="1600" dirty="0"/>
              <a:t> </a:t>
            </a:r>
            <a:r>
              <a:rPr lang="en-US" sz="1600" dirty="0" err="1"/>
              <a:t>Pelanggan</a:t>
            </a:r>
            <a:r>
              <a:rPr lang="en-US" sz="1600" dirty="0"/>
              <a:t> yang </a:t>
            </a:r>
            <a:r>
              <a:rPr lang="en-US" sz="1600" dirty="0" err="1"/>
              <a:t>kurang</a:t>
            </a:r>
            <a:r>
              <a:rPr lang="en-US" sz="1600" dirty="0"/>
              <a:t> </a:t>
            </a:r>
            <a:r>
              <a:rPr lang="en-US" sz="1600" dirty="0" err="1"/>
              <a:t>baik</a:t>
            </a:r>
            <a:endParaRPr lang="en-US" sz="1600" dirty="0"/>
          </a:p>
        </p:txBody>
      </p:sp>
      <p:cxnSp>
        <p:nvCxnSpPr>
          <p:cNvPr id="63" name="Straight Arrow Connector 62"/>
          <p:cNvCxnSpPr/>
          <p:nvPr/>
        </p:nvCxnSpPr>
        <p:spPr>
          <a:xfrm rot="5400000">
            <a:off x="908259" y="4467513"/>
            <a:ext cx="476058" cy="1588"/>
          </a:xfrm>
          <a:prstGeom prst="straightConnector1">
            <a:avLst/>
          </a:prstGeom>
          <a:ln w="38100"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 rot="5400000">
            <a:off x="905765" y="5461281"/>
            <a:ext cx="476058" cy="1588"/>
          </a:xfrm>
          <a:prstGeom prst="straightConnector1">
            <a:avLst/>
          </a:prstGeom>
          <a:ln w="38100"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381000" y="5757446"/>
            <a:ext cx="22347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Risiko</a:t>
            </a:r>
            <a:r>
              <a:rPr lang="en-US" sz="1600" dirty="0"/>
              <a:t> : </a:t>
            </a:r>
            <a:r>
              <a:rPr lang="en-US" sz="1600" dirty="0" err="1"/>
              <a:t>Tidak</a:t>
            </a:r>
            <a:r>
              <a:rPr lang="en-US" sz="1600" dirty="0"/>
              <a:t> </a:t>
            </a:r>
            <a:r>
              <a:rPr lang="en-US" sz="1600" dirty="0" err="1"/>
              <a:t>dibayar</a:t>
            </a:r>
            <a:r>
              <a:rPr lang="en-US" sz="1600" dirty="0"/>
              <a:t> </a:t>
            </a:r>
          </a:p>
        </p:txBody>
      </p:sp>
      <p:sp>
        <p:nvSpPr>
          <p:cNvPr id="68" name="Right Arrow 67"/>
          <p:cNvSpPr/>
          <p:nvPr/>
        </p:nvSpPr>
        <p:spPr>
          <a:xfrm>
            <a:off x="1981200" y="2590800"/>
            <a:ext cx="457200" cy="304800"/>
          </a:xfrm>
          <a:prstGeom prst="rightArrow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ight Arrow 68"/>
          <p:cNvSpPr/>
          <p:nvPr/>
        </p:nvSpPr>
        <p:spPr>
          <a:xfrm>
            <a:off x="4267200" y="2590800"/>
            <a:ext cx="457200" cy="304800"/>
          </a:xfrm>
          <a:prstGeom prst="rightArrow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TextBox 69"/>
          <p:cNvSpPr txBox="1"/>
          <p:nvPr/>
        </p:nvSpPr>
        <p:spPr>
          <a:xfrm>
            <a:off x="990600" y="259080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INPUT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4800600" y="2590800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OUTPUT</a:t>
            </a:r>
          </a:p>
        </p:txBody>
      </p:sp>
      <p:sp>
        <p:nvSpPr>
          <p:cNvPr id="28" name="Slide Number Placeholder 2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75737EA-AD3C-44EF-8490-E29BBD63894C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E5791CD-1B28-4048-A61F-8EDDFE46CE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Audit integrasi ISO 9001 &amp; ISO 45001 1/rev 00© Copyright Sentral Sistem, Juni 2019</a:t>
            </a:r>
          </a:p>
        </p:txBody>
      </p:sp>
    </p:spTree>
    <p:extLst>
      <p:ext uri="{BB962C8B-B14F-4D97-AF65-F5344CB8AC3E}">
        <p14:creationId xmlns:p14="http://schemas.microsoft.com/office/powerpoint/2010/main" val="229272960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50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000"/>
                            </p:stCondLst>
                            <p:childTnLst>
                              <p:par>
                                <p:cTn id="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500"/>
                            </p:stCondLst>
                            <p:childTnLst>
                              <p:par>
                                <p:cTn id="4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48727159"/>
              </p:ext>
            </p:extLst>
          </p:nvPr>
        </p:nvGraphicFramePr>
        <p:xfrm>
          <a:off x="0" y="0"/>
          <a:ext cx="9906000" cy="193842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990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938420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79658B-7F9C-4333-9499-869B8642C574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  <p:sp>
        <p:nvSpPr>
          <p:cNvPr id="16" name="Line 32"/>
          <p:cNvSpPr>
            <a:spLocks noChangeShapeType="1"/>
          </p:cNvSpPr>
          <p:nvPr/>
        </p:nvSpPr>
        <p:spPr bwMode="auto">
          <a:xfrm>
            <a:off x="0" y="1857400"/>
            <a:ext cx="9906000" cy="19988"/>
          </a:xfrm>
          <a:prstGeom prst="line">
            <a:avLst/>
          </a:prstGeom>
          <a:ln>
            <a:solidFill>
              <a:schemeClr val="tx2">
                <a:lumMod val="50000"/>
              </a:schemeClr>
            </a:solidFill>
            <a:prstDash val="dash"/>
            <a:headEnd/>
            <a:tailEnd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128464" y="4581128"/>
            <a:ext cx="381642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u="sng" dirty="0"/>
          </a:p>
          <a:p>
            <a:pPr marL="342900" indent="-342900">
              <a:buFont typeface="+mj-lt"/>
              <a:buAutoNum type="arabicPeriod"/>
            </a:pPr>
            <a:r>
              <a:rPr lang="en-US" sz="1400" dirty="0" err="1"/>
              <a:t>Fokus</a:t>
            </a:r>
            <a:r>
              <a:rPr lang="en-US" sz="1400" dirty="0"/>
              <a:t> Sistem : Sistem </a:t>
            </a:r>
            <a:r>
              <a:rPr lang="en-US" sz="1400" dirty="0" err="1"/>
              <a:t>diterapkan</a:t>
            </a:r>
            <a:r>
              <a:rPr lang="en-US" sz="1400" dirty="0"/>
              <a:t> </a:t>
            </a:r>
            <a:r>
              <a:rPr lang="en-US" sz="1400" dirty="0" err="1"/>
              <a:t>dengan</a:t>
            </a:r>
            <a:r>
              <a:rPr lang="en-US" sz="1400" dirty="0"/>
              <a:t> </a:t>
            </a:r>
            <a:r>
              <a:rPr lang="en-US" sz="1400" dirty="0" err="1"/>
              <a:t>konsisten</a:t>
            </a:r>
            <a:r>
              <a:rPr lang="en-US" sz="1400" dirty="0"/>
              <a:t>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 err="1"/>
              <a:t>Tugas</a:t>
            </a:r>
            <a:r>
              <a:rPr lang="en-US" sz="1400" dirty="0"/>
              <a:t>, </a:t>
            </a:r>
            <a:r>
              <a:rPr lang="en-US" sz="1400" dirty="0" err="1"/>
              <a:t>tanggung</a:t>
            </a:r>
            <a:r>
              <a:rPr lang="en-US" sz="1400" dirty="0"/>
              <a:t> </a:t>
            </a:r>
            <a:r>
              <a:rPr lang="en-US" sz="1400" dirty="0" err="1"/>
              <a:t>jawab</a:t>
            </a:r>
            <a:r>
              <a:rPr lang="en-US" sz="1400" dirty="0"/>
              <a:t> </a:t>
            </a:r>
            <a:r>
              <a:rPr lang="en-US" sz="1400" dirty="0" err="1"/>
              <a:t>orang</a:t>
            </a:r>
            <a:r>
              <a:rPr lang="en-US" sz="1400" dirty="0"/>
              <a:t> operational 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 err="1"/>
              <a:t>Ukuran</a:t>
            </a:r>
            <a:r>
              <a:rPr lang="en-US" sz="1400" dirty="0"/>
              <a:t> </a:t>
            </a:r>
            <a:r>
              <a:rPr lang="en-US" sz="1400" dirty="0" err="1"/>
              <a:t>Efektifitas</a:t>
            </a:r>
            <a:r>
              <a:rPr lang="en-US" sz="1400" dirty="0"/>
              <a:t> Sistem : </a:t>
            </a:r>
            <a:r>
              <a:rPr lang="en-US" sz="1400" dirty="0" err="1"/>
              <a:t>Jumlah</a:t>
            </a:r>
            <a:r>
              <a:rPr lang="en-US" sz="1400" dirty="0"/>
              <a:t> </a:t>
            </a:r>
            <a:r>
              <a:rPr lang="en-US" sz="1400" dirty="0" err="1"/>
              <a:t>temuan</a:t>
            </a:r>
            <a:r>
              <a:rPr lang="en-US" sz="1400" dirty="0"/>
              <a:t> audit   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385048" y="4581128"/>
            <a:ext cx="42484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u="sng" dirty="0"/>
          </a:p>
          <a:p>
            <a:pPr marL="342900" indent="-342900">
              <a:buFont typeface="+mj-lt"/>
              <a:buAutoNum type="arabicPeriod"/>
            </a:pPr>
            <a:r>
              <a:rPr lang="en-US" sz="1400" dirty="0" err="1"/>
              <a:t>Fokus</a:t>
            </a:r>
            <a:r>
              <a:rPr lang="en-US" sz="1400" dirty="0"/>
              <a:t> : </a:t>
            </a:r>
            <a:r>
              <a:rPr lang="en-US" sz="1400" dirty="0" err="1"/>
              <a:t>Sasaran</a:t>
            </a:r>
            <a:r>
              <a:rPr lang="en-US" sz="1400" dirty="0"/>
              <a:t> </a:t>
            </a:r>
            <a:r>
              <a:rPr lang="en-US" sz="1400" dirty="0" err="1"/>
              <a:t>tercapai</a:t>
            </a:r>
            <a:r>
              <a:rPr lang="en-US" sz="1400" dirty="0"/>
              <a:t>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 err="1"/>
              <a:t>Tugas</a:t>
            </a:r>
            <a:r>
              <a:rPr lang="en-US" sz="1400" dirty="0"/>
              <a:t> </a:t>
            </a:r>
            <a:r>
              <a:rPr lang="en-US" sz="1400" dirty="0" err="1"/>
              <a:t>dan</a:t>
            </a:r>
            <a:r>
              <a:rPr lang="en-US" sz="1400" dirty="0"/>
              <a:t> </a:t>
            </a:r>
            <a:r>
              <a:rPr lang="en-US" sz="1400" dirty="0" err="1"/>
              <a:t>tanggung</a:t>
            </a:r>
            <a:r>
              <a:rPr lang="en-US" sz="1400" dirty="0"/>
              <a:t> </a:t>
            </a:r>
            <a:r>
              <a:rPr lang="en-US" sz="1400" dirty="0" err="1"/>
              <a:t>jawab</a:t>
            </a:r>
            <a:r>
              <a:rPr lang="en-US" sz="1400" dirty="0"/>
              <a:t> </a:t>
            </a:r>
            <a:r>
              <a:rPr lang="en-US" sz="1400" dirty="0" err="1"/>
              <a:t>Manajemen</a:t>
            </a:r>
            <a:r>
              <a:rPr lang="en-US" sz="1400" dirty="0"/>
              <a:t> 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 err="1"/>
              <a:t>Ukuran</a:t>
            </a:r>
            <a:r>
              <a:rPr lang="en-US" sz="1400" dirty="0"/>
              <a:t> </a:t>
            </a:r>
            <a:r>
              <a:rPr lang="en-US" sz="1400" dirty="0" err="1"/>
              <a:t>Efektifitas</a:t>
            </a:r>
            <a:r>
              <a:rPr lang="en-US" sz="1400" dirty="0"/>
              <a:t> : </a:t>
            </a:r>
            <a:r>
              <a:rPr lang="en-US" sz="1400" dirty="0" err="1"/>
              <a:t>tercapainya</a:t>
            </a:r>
            <a:r>
              <a:rPr lang="en-US" sz="1400" dirty="0"/>
              <a:t> </a:t>
            </a:r>
            <a:r>
              <a:rPr lang="en-US" sz="1400" dirty="0" err="1"/>
              <a:t>sasaran</a:t>
            </a:r>
            <a:r>
              <a:rPr lang="en-US" sz="1400" dirty="0"/>
              <a:t>  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088904" y="1700809"/>
            <a:ext cx="1152128" cy="5179038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238092" y="2276872"/>
            <a:ext cx="3693865" cy="240065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RUANG SISTEM</a:t>
            </a:r>
          </a:p>
          <a:p>
            <a:pPr algn="ctr"/>
            <a:endParaRPr lang="en-US" u="sng" dirty="0"/>
          </a:p>
          <a:p>
            <a:pPr marL="174625" indent="-174625">
              <a:buFont typeface="Arial" pitchFamily="34" charset="0"/>
              <a:buChar char="•"/>
            </a:pPr>
            <a:r>
              <a:rPr lang="en-US" sz="1600" dirty="0" err="1"/>
              <a:t>Penjualan</a:t>
            </a:r>
            <a:endParaRPr lang="en-US" sz="1600" dirty="0"/>
          </a:p>
          <a:p>
            <a:pPr marL="174625" indent="-174625">
              <a:buFont typeface="Arial" pitchFamily="34" charset="0"/>
              <a:buChar char="•"/>
            </a:pPr>
            <a:r>
              <a:rPr lang="en-US" sz="1600" dirty="0" err="1"/>
              <a:t>Produksi</a:t>
            </a:r>
            <a:endParaRPr lang="en-US" sz="1600" dirty="0"/>
          </a:p>
          <a:p>
            <a:pPr marL="174625" indent="-174625">
              <a:buFont typeface="Arial" pitchFamily="34" charset="0"/>
              <a:buChar char="•"/>
            </a:pPr>
            <a:r>
              <a:rPr lang="en-US" sz="1600" dirty="0" err="1"/>
              <a:t>Pembelian</a:t>
            </a:r>
            <a:endParaRPr lang="en-US" sz="1600" dirty="0"/>
          </a:p>
          <a:p>
            <a:pPr marL="174625" indent="-174625">
              <a:buFont typeface="Arial" pitchFamily="34" charset="0"/>
              <a:buChar char="•"/>
            </a:pPr>
            <a:r>
              <a:rPr lang="en-US" sz="1600" dirty="0" err="1"/>
              <a:t>Identifikasi</a:t>
            </a:r>
            <a:r>
              <a:rPr lang="en-US" sz="1600" dirty="0"/>
              <a:t> </a:t>
            </a:r>
            <a:r>
              <a:rPr lang="en-US" sz="1600" dirty="0" err="1"/>
              <a:t>Aspek</a:t>
            </a:r>
            <a:r>
              <a:rPr lang="en-US" sz="1600" dirty="0"/>
              <a:t> </a:t>
            </a:r>
            <a:r>
              <a:rPr lang="en-US" sz="1600" dirty="0" err="1"/>
              <a:t>dan</a:t>
            </a:r>
            <a:r>
              <a:rPr lang="en-US" sz="1600" dirty="0"/>
              <a:t> </a:t>
            </a:r>
            <a:r>
              <a:rPr lang="en-US" sz="1600" dirty="0" err="1"/>
              <a:t>Dampak</a:t>
            </a:r>
            <a:r>
              <a:rPr lang="en-US" sz="1600" dirty="0"/>
              <a:t> </a:t>
            </a:r>
          </a:p>
          <a:p>
            <a:pPr marL="174625" indent="-174625">
              <a:buFont typeface="Arial" pitchFamily="34" charset="0"/>
              <a:buChar char="•"/>
            </a:pPr>
            <a:r>
              <a:rPr lang="en-US" sz="1600" dirty="0" err="1"/>
              <a:t>Pengendalian</a:t>
            </a:r>
            <a:r>
              <a:rPr lang="en-US" sz="1600" dirty="0"/>
              <a:t> </a:t>
            </a:r>
            <a:r>
              <a:rPr lang="en-US" sz="1600" dirty="0" err="1"/>
              <a:t>Bahan</a:t>
            </a:r>
            <a:r>
              <a:rPr lang="en-US" sz="1600" dirty="0"/>
              <a:t> </a:t>
            </a:r>
            <a:r>
              <a:rPr lang="en-US" sz="1600" dirty="0" err="1"/>
              <a:t>Berbahaya</a:t>
            </a:r>
            <a:r>
              <a:rPr lang="en-US" sz="1600" dirty="0"/>
              <a:t>, </a:t>
            </a:r>
            <a:r>
              <a:rPr lang="en-US" sz="1600" dirty="0" err="1"/>
              <a:t>beracun</a:t>
            </a:r>
            <a:endParaRPr lang="en-US" sz="1600" dirty="0"/>
          </a:p>
          <a:p>
            <a:pPr marL="174625" indent="-174625">
              <a:buFont typeface="Arial" pitchFamily="34" charset="0"/>
              <a:buChar char="•"/>
            </a:pPr>
            <a:r>
              <a:rPr lang="en-US" sz="1600" dirty="0"/>
              <a:t> …………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514958" y="2276872"/>
            <a:ext cx="3931846" cy="23698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u="sng" dirty="0"/>
              <a:t>RUANG SASARAN PERUSAHAAN </a:t>
            </a:r>
          </a:p>
          <a:p>
            <a:pPr algn="ctr"/>
            <a:endParaRPr lang="en-US" u="sng" dirty="0"/>
          </a:p>
          <a:p>
            <a:pPr>
              <a:buFont typeface="Arial" pitchFamily="34" charset="0"/>
              <a:buChar char="•"/>
            </a:pPr>
            <a:r>
              <a:rPr lang="en-US" sz="1600" dirty="0"/>
              <a:t> </a:t>
            </a:r>
            <a:r>
              <a:rPr lang="en-US" sz="1600" dirty="0" err="1"/>
              <a:t>Sasaran</a:t>
            </a:r>
            <a:r>
              <a:rPr lang="en-US" sz="1600" dirty="0"/>
              <a:t> </a:t>
            </a:r>
            <a:r>
              <a:rPr lang="en-US" sz="1600" dirty="0" err="1"/>
              <a:t>Bisnis</a:t>
            </a:r>
            <a:r>
              <a:rPr lang="en-US" sz="1600" dirty="0"/>
              <a:t> </a:t>
            </a:r>
          </a:p>
          <a:p>
            <a:pPr>
              <a:buFont typeface="Arial" pitchFamily="34" charset="0"/>
              <a:buChar char="•"/>
            </a:pPr>
            <a:r>
              <a:rPr lang="en-US" sz="1600" dirty="0"/>
              <a:t> </a:t>
            </a:r>
            <a:r>
              <a:rPr lang="en-US" sz="1600" dirty="0" err="1"/>
              <a:t>Sasaran</a:t>
            </a:r>
            <a:r>
              <a:rPr lang="en-US" sz="1600" dirty="0"/>
              <a:t> </a:t>
            </a:r>
            <a:r>
              <a:rPr lang="en-US" sz="1600" dirty="0" err="1"/>
              <a:t>Penjualan</a:t>
            </a:r>
            <a:endParaRPr lang="en-US" sz="1600" dirty="0"/>
          </a:p>
          <a:p>
            <a:pPr>
              <a:buFont typeface="Arial" pitchFamily="34" charset="0"/>
              <a:buChar char="•"/>
            </a:pPr>
            <a:r>
              <a:rPr lang="en-US" sz="1600" dirty="0"/>
              <a:t> </a:t>
            </a:r>
            <a:r>
              <a:rPr lang="en-US" sz="1600" dirty="0" err="1"/>
              <a:t>Sasaran</a:t>
            </a:r>
            <a:r>
              <a:rPr lang="en-US" sz="1600" dirty="0"/>
              <a:t> </a:t>
            </a:r>
            <a:r>
              <a:rPr lang="en-US" sz="1600" dirty="0" err="1"/>
              <a:t>Keuangan</a:t>
            </a:r>
            <a:endParaRPr lang="en-US" sz="1600" dirty="0"/>
          </a:p>
          <a:p>
            <a:pPr>
              <a:buFont typeface="Arial" pitchFamily="34" charset="0"/>
              <a:buChar char="•"/>
            </a:pPr>
            <a:r>
              <a:rPr lang="en-US" sz="1600" dirty="0"/>
              <a:t> </a:t>
            </a:r>
            <a:r>
              <a:rPr lang="en-US" sz="1600" dirty="0" err="1"/>
              <a:t>Sasaran</a:t>
            </a:r>
            <a:r>
              <a:rPr lang="en-US" sz="1600" dirty="0"/>
              <a:t> </a:t>
            </a:r>
            <a:r>
              <a:rPr lang="en-US" sz="1600" dirty="0" err="1"/>
              <a:t>Efisiensi</a:t>
            </a:r>
            <a:r>
              <a:rPr lang="en-US" sz="1600" dirty="0"/>
              <a:t> </a:t>
            </a:r>
          </a:p>
          <a:p>
            <a:pPr>
              <a:buFont typeface="Arial" pitchFamily="34" charset="0"/>
              <a:buChar char="•"/>
            </a:pPr>
            <a:r>
              <a:rPr lang="en-US" sz="1600" dirty="0"/>
              <a:t> </a:t>
            </a:r>
            <a:r>
              <a:rPr lang="en-US" sz="1600" dirty="0" err="1"/>
              <a:t>Sasaran</a:t>
            </a:r>
            <a:r>
              <a:rPr lang="en-US" sz="1600" dirty="0"/>
              <a:t> </a:t>
            </a:r>
            <a:r>
              <a:rPr lang="en-US" sz="1600" dirty="0" err="1"/>
              <a:t>Mutu</a:t>
            </a:r>
            <a:endParaRPr lang="en-US" sz="1600" dirty="0"/>
          </a:p>
          <a:p>
            <a:pPr>
              <a:buFont typeface="Arial" pitchFamily="34" charset="0"/>
              <a:buChar char="•"/>
            </a:pPr>
            <a:r>
              <a:rPr lang="en-US" sz="1600" dirty="0"/>
              <a:t> </a:t>
            </a:r>
            <a:r>
              <a:rPr lang="en-US" sz="1600" dirty="0" err="1"/>
              <a:t>Sasaran</a:t>
            </a:r>
            <a:r>
              <a:rPr lang="en-US" sz="1600" dirty="0"/>
              <a:t> </a:t>
            </a:r>
            <a:r>
              <a:rPr lang="en-US" sz="1600" dirty="0" err="1"/>
              <a:t>Lingkungan</a:t>
            </a:r>
            <a:r>
              <a:rPr lang="en-US" sz="1600" dirty="0"/>
              <a:t> </a:t>
            </a:r>
          </a:p>
          <a:p>
            <a:pPr>
              <a:buFont typeface="Arial" pitchFamily="34" charset="0"/>
              <a:buChar char="•"/>
            </a:pPr>
            <a:endParaRPr lang="en-US" sz="1600" dirty="0"/>
          </a:p>
        </p:txBody>
      </p:sp>
      <p:sp>
        <p:nvSpPr>
          <p:cNvPr id="28" name="TextBox 27"/>
          <p:cNvSpPr txBox="1"/>
          <p:nvPr/>
        </p:nvSpPr>
        <p:spPr>
          <a:xfrm>
            <a:off x="309530" y="1071546"/>
            <a:ext cx="8683787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Sistem </a:t>
            </a:r>
            <a:r>
              <a:rPr lang="en-US" sz="2800" dirty="0" err="1"/>
              <a:t>dan</a:t>
            </a:r>
            <a:r>
              <a:rPr lang="en-US" sz="2800" dirty="0"/>
              <a:t> </a:t>
            </a:r>
            <a:r>
              <a:rPr lang="en-US" sz="2800" dirty="0" err="1"/>
              <a:t>Sasaran</a:t>
            </a:r>
            <a:r>
              <a:rPr lang="en-US" sz="2800" dirty="0"/>
              <a:t> </a:t>
            </a:r>
            <a:r>
              <a:rPr lang="en-US" sz="2800" dirty="0" err="1"/>
              <a:t>seperti</a:t>
            </a:r>
            <a:r>
              <a:rPr lang="en-US" sz="2800" dirty="0"/>
              <a:t> 2 </a:t>
            </a:r>
            <a:r>
              <a:rPr lang="en-US" sz="2800" dirty="0" err="1"/>
              <a:t>ruangan</a:t>
            </a:r>
            <a:r>
              <a:rPr lang="en-US" sz="2800" dirty="0"/>
              <a:t> yang </a:t>
            </a:r>
            <a:r>
              <a:rPr lang="en-US" sz="2800" dirty="0" err="1"/>
              <a:t>terpisah</a:t>
            </a:r>
            <a:r>
              <a:rPr lang="en-US" sz="2800" dirty="0"/>
              <a:t> 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66654" y="428604"/>
            <a:ext cx="51042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u="sng" dirty="0" err="1"/>
              <a:t>Kondisi</a:t>
            </a:r>
            <a:r>
              <a:rPr lang="en-US" sz="3200" u="sng" dirty="0"/>
              <a:t> yang </a:t>
            </a:r>
            <a:r>
              <a:rPr lang="en-US" sz="3200" u="sng" dirty="0" err="1"/>
              <a:t>sering</a:t>
            </a:r>
            <a:r>
              <a:rPr lang="en-US" sz="3200" u="sng" dirty="0"/>
              <a:t> </a:t>
            </a:r>
            <a:r>
              <a:rPr lang="en-US" sz="3200" u="sng" dirty="0" err="1"/>
              <a:t>terjadi</a:t>
            </a:r>
            <a:r>
              <a:rPr lang="en-US" sz="3200" u="sng" dirty="0"/>
              <a:t>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0" y="0"/>
            <a:ext cx="4313425" cy="369332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txBody>
          <a:bodyPr wrap="none">
            <a:spAutoFit/>
          </a:bodyPr>
          <a:lstStyle/>
          <a:p>
            <a:r>
              <a:rPr lang="en-US" b="1" dirty="0" err="1">
                <a:solidFill>
                  <a:schemeClr val="bg1"/>
                </a:solidFill>
              </a:rPr>
              <a:t>Ukuran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efektifitas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sistem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  <a:sym typeface="Wingdings" pitchFamily="2" charset="2"/>
              </a:rPr>
              <a:t> KINERJA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E0931E1-F545-4253-ACE1-90F9C64D0A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Audit integrasi ISO 9001 &amp; ISO 45001 1/rev 00© Copyright Sentral Sistem, Juni 2019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2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78060680"/>
              </p:ext>
            </p:extLst>
          </p:nvPr>
        </p:nvGraphicFramePr>
        <p:xfrm>
          <a:off x="0" y="56335"/>
          <a:ext cx="9906000" cy="1340768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990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340768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3" name="Line 32"/>
          <p:cNvSpPr>
            <a:spLocks noChangeShapeType="1"/>
          </p:cNvSpPr>
          <p:nvPr/>
        </p:nvSpPr>
        <p:spPr bwMode="auto">
          <a:xfrm>
            <a:off x="0" y="1325097"/>
            <a:ext cx="9906000" cy="15673"/>
          </a:xfrm>
          <a:prstGeom prst="line">
            <a:avLst/>
          </a:prstGeom>
          <a:ln>
            <a:solidFill>
              <a:schemeClr val="bg1"/>
            </a:solidFill>
            <a:prstDash val="dash"/>
            <a:headEnd/>
            <a:tailEnd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8584" y="638944"/>
            <a:ext cx="7344816" cy="504056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UKURAN EFEKTIFITAS SISTEM </a:t>
            </a:r>
            <a:r>
              <a:rPr lang="en-US" b="1" dirty="0">
                <a:sym typeface="Wingdings" pitchFamily="2" charset="2"/>
              </a:rPr>
              <a:t> KINERJA 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79658B-7F9C-4333-9499-869B8642C574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  <p:grpSp>
        <p:nvGrpSpPr>
          <p:cNvPr id="2" name="Group 11"/>
          <p:cNvGrpSpPr/>
          <p:nvPr/>
        </p:nvGrpSpPr>
        <p:grpSpPr>
          <a:xfrm>
            <a:off x="907851" y="1802904"/>
            <a:ext cx="3113372" cy="457200"/>
            <a:chOff x="5324383" y="2579486"/>
            <a:chExt cx="642362" cy="457200"/>
          </a:xfrm>
        </p:grpSpPr>
        <p:sp>
          <p:nvSpPr>
            <p:cNvPr id="13" name="Pentagon 12"/>
            <p:cNvSpPr/>
            <p:nvPr/>
          </p:nvSpPr>
          <p:spPr>
            <a:xfrm>
              <a:off x="5324735" y="2579486"/>
              <a:ext cx="642010" cy="457200"/>
            </a:xfrm>
            <a:prstGeom prst="homePlate">
              <a:avLst/>
            </a:prstGeom>
            <a:blipFill>
              <a:blip r:embed="rId3" cstate="print"/>
              <a:stretch>
                <a:fillRect/>
              </a:stretch>
            </a:blipFill>
            <a:ln>
              <a:noFill/>
            </a:ln>
            <a:effectLst>
              <a:outerShdw blurRad="25400" dist="38100" dir="5100000" sx="97000" sy="97000" algn="ctr" rotWithShape="0">
                <a:srgbClr val="000000">
                  <a:alpha val="43137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SISTEM / PROSEDUR</a:t>
              </a:r>
            </a:p>
          </p:txBody>
        </p:sp>
        <p:cxnSp>
          <p:nvCxnSpPr>
            <p:cNvPr id="14" name="Straight Connector 13"/>
            <p:cNvCxnSpPr/>
            <p:nvPr/>
          </p:nvCxnSpPr>
          <p:spPr>
            <a:xfrm>
              <a:off x="5324383" y="2579486"/>
              <a:ext cx="0" cy="420360"/>
            </a:xfrm>
            <a:prstGeom prst="line">
              <a:avLst/>
            </a:prstGeom>
            <a:ln>
              <a:solidFill>
                <a:schemeClr val="tx2">
                  <a:lumMod val="50000"/>
                </a:schemeClr>
              </a:solidFill>
            </a:ln>
            <a:effectLst>
              <a:outerShdw blurRad="76200" dist="127000" dir="4800000" sx="160000" sy="160000" rotWithShape="0">
                <a:srgbClr val="000000">
                  <a:alpha val="82000"/>
                </a:srgbClr>
              </a:outerShdw>
            </a:effectLst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Freeform 14"/>
            <p:cNvSpPr/>
            <p:nvPr/>
          </p:nvSpPr>
          <p:spPr>
            <a:xfrm>
              <a:off x="5334000" y="2617660"/>
              <a:ext cx="616188" cy="377874"/>
            </a:xfrm>
            <a:custGeom>
              <a:avLst/>
              <a:gdLst>
                <a:gd name="connsiteX0" fmla="*/ 21771 w 566057"/>
                <a:gd name="connsiteY0" fmla="*/ 0 h 359228"/>
                <a:gd name="connsiteX1" fmla="*/ 413657 w 566057"/>
                <a:gd name="connsiteY1" fmla="*/ 0 h 359228"/>
                <a:gd name="connsiteX2" fmla="*/ 566057 w 566057"/>
                <a:gd name="connsiteY2" fmla="*/ 174171 h 359228"/>
                <a:gd name="connsiteX3" fmla="*/ 381000 w 566057"/>
                <a:gd name="connsiteY3" fmla="*/ 359228 h 359228"/>
                <a:gd name="connsiteX4" fmla="*/ 0 w 566057"/>
                <a:gd name="connsiteY4" fmla="*/ 359228 h 359228"/>
                <a:gd name="connsiteX0" fmla="*/ 21771 w 566057"/>
                <a:gd name="connsiteY0" fmla="*/ 0 h 359228"/>
                <a:gd name="connsiteX1" fmla="*/ 413657 w 566057"/>
                <a:gd name="connsiteY1" fmla="*/ 0 h 359228"/>
                <a:gd name="connsiteX2" fmla="*/ 566057 w 566057"/>
                <a:gd name="connsiteY2" fmla="*/ 174171 h 359228"/>
                <a:gd name="connsiteX3" fmla="*/ 485400 w 566057"/>
                <a:gd name="connsiteY3" fmla="*/ 349274 h 359228"/>
                <a:gd name="connsiteX4" fmla="*/ 0 w 566057"/>
                <a:gd name="connsiteY4" fmla="*/ 359228 h 359228"/>
                <a:gd name="connsiteX0" fmla="*/ 21771 w 566057"/>
                <a:gd name="connsiteY0" fmla="*/ 0 h 359228"/>
                <a:gd name="connsiteX1" fmla="*/ 493965 w 566057"/>
                <a:gd name="connsiteY1" fmla="*/ 19909 h 359228"/>
                <a:gd name="connsiteX2" fmla="*/ 566057 w 566057"/>
                <a:gd name="connsiteY2" fmla="*/ 174171 h 359228"/>
                <a:gd name="connsiteX3" fmla="*/ 485400 w 566057"/>
                <a:gd name="connsiteY3" fmla="*/ 349274 h 359228"/>
                <a:gd name="connsiteX4" fmla="*/ 0 w 566057"/>
                <a:gd name="connsiteY4" fmla="*/ 359228 h 359228"/>
                <a:gd name="connsiteX0" fmla="*/ 21771 w 566057"/>
                <a:gd name="connsiteY0" fmla="*/ 0 h 369182"/>
                <a:gd name="connsiteX1" fmla="*/ 493965 w 566057"/>
                <a:gd name="connsiteY1" fmla="*/ 19909 h 369182"/>
                <a:gd name="connsiteX2" fmla="*/ 566057 w 566057"/>
                <a:gd name="connsiteY2" fmla="*/ 174171 h 369182"/>
                <a:gd name="connsiteX3" fmla="*/ 493431 w 566057"/>
                <a:gd name="connsiteY3" fmla="*/ 369182 h 369182"/>
                <a:gd name="connsiteX4" fmla="*/ 0 w 566057"/>
                <a:gd name="connsiteY4" fmla="*/ 359228 h 369182"/>
                <a:gd name="connsiteX0" fmla="*/ 21771 w 566057"/>
                <a:gd name="connsiteY0" fmla="*/ 0 h 369182"/>
                <a:gd name="connsiteX1" fmla="*/ 497980 w 566057"/>
                <a:gd name="connsiteY1" fmla="*/ 9953 h 369182"/>
                <a:gd name="connsiteX2" fmla="*/ 566057 w 566057"/>
                <a:gd name="connsiteY2" fmla="*/ 174171 h 369182"/>
                <a:gd name="connsiteX3" fmla="*/ 493431 w 566057"/>
                <a:gd name="connsiteY3" fmla="*/ 369182 h 369182"/>
                <a:gd name="connsiteX4" fmla="*/ 0 w 566057"/>
                <a:gd name="connsiteY4" fmla="*/ 359228 h 369182"/>
                <a:gd name="connsiteX0" fmla="*/ 21771 w 566057"/>
                <a:gd name="connsiteY0" fmla="*/ 0 h 360313"/>
                <a:gd name="connsiteX1" fmla="*/ 497980 w 566057"/>
                <a:gd name="connsiteY1" fmla="*/ 9953 h 360313"/>
                <a:gd name="connsiteX2" fmla="*/ 566057 w 566057"/>
                <a:gd name="connsiteY2" fmla="*/ 174171 h 360313"/>
                <a:gd name="connsiteX3" fmla="*/ 543153 w 566057"/>
                <a:gd name="connsiteY3" fmla="*/ 360203 h 360313"/>
                <a:gd name="connsiteX4" fmla="*/ 0 w 566057"/>
                <a:gd name="connsiteY4" fmla="*/ 359228 h 360313"/>
                <a:gd name="connsiteX0" fmla="*/ 21771 w 576120"/>
                <a:gd name="connsiteY0" fmla="*/ 0 h 360313"/>
                <a:gd name="connsiteX1" fmla="*/ 497980 w 576120"/>
                <a:gd name="connsiteY1" fmla="*/ 9953 h 360313"/>
                <a:gd name="connsiteX2" fmla="*/ 576120 w 576120"/>
                <a:gd name="connsiteY2" fmla="*/ 189135 h 360313"/>
                <a:gd name="connsiteX3" fmla="*/ 543153 w 576120"/>
                <a:gd name="connsiteY3" fmla="*/ 360203 h 360313"/>
                <a:gd name="connsiteX4" fmla="*/ 0 w 576120"/>
                <a:gd name="connsiteY4" fmla="*/ 359228 h 360313"/>
                <a:gd name="connsiteX0" fmla="*/ 21771 w 576120"/>
                <a:gd name="connsiteY0" fmla="*/ 0 h 360313"/>
                <a:gd name="connsiteX1" fmla="*/ 540599 w 576120"/>
                <a:gd name="connsiteY1" fmla="*/ 9953 h 360313"/>
                <a:gd name="connsiteX2" fmla="*/ 576120 w 576120"/>
                <a:gd name="connsiteY2" fmla="*/ 189135 h 360313"/>
                <a:gd name="connsiteX3" fmla="*/ 543153 w 576120"/>
                <a:gd name="connsiteY3" fmla="*/ 360203 h 360313"/>
                <a:gd name="connsiteX4" fmla="*/ 0 w 576120"/>
                <a:gd name="connsiteY4" fmla="*/ 359228 h 360313"/>
                <a:gd name="connsiteX0" fmla="*/ 21771 w 576120"/>
                <a:gd name="connsiteY0" fmla="*/ 0 h 368538"/>
                <a:gd name="connsiteX1" fmla="*/ 540599 w 576120"/>
                <a:gd name="connsiteY1" fmla="*/ 9953 h 368538"/>
                <a:gd name="connsiteX2" fmla="*/ 576120 w 576120"/>
                <a:gd name="connsiteY2" fmla="*/ 189135 h 368538"/>
                <a:gd name="connsiteX3" fmla="*/ 539306 w 576120"/>
                <a:gd name="connsiteY3" fmla="*/ 368538 h 368538"/>
                <a:gd name="connsiteX4" fmla="*/ 0 w 576120"/>
                <a:gd name="connsiteY4" fmla="*/ 359228 h 368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6120" h="368538">
                  <a:moveTo>
                    <a:pt x="21771" y="0"/>
                  </a:moveTo>
                  <a:lnTo>
                    <a:pt x="540599" y="9953"/>
                  </a:lnTo>
                  <a:lnTo>
                    <a:pt x="576120" y="189135"/>
                  </a:lnTo>
                  <a:lnTo>
                    <a:pt x="539306" y="368538"/>
                  </a:lnTo>
                  <a:lnTo>
                    <a:pt x="0" y="359228"/>
                  </a:lnTo>
                </a:path>
              </a:pathLst>
            </a:custGeom>
            <a:ln w="9525">
              <a:solidFill>
                <a:schemeClr val="bg1"/>
              </a:solidFill>
              <a:prstDash val="dash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" name="Group 15"/>
          <p:cNvGrpSpPr/>
          <p:nvPr/>
        </p:nvGrpSpPr>
        <p:grpSpPr>
          <a:xfrm>
            <a:off x="4503023" y="1819672"/>
            <a:ext cx="3131300" cy="457200"/>
            <a:chOff x="5320684" y="2579486"/>
            <a:chExt cx="646061" cy="457200"/>
          </a:xfrm>
        </p:grpSpPr>
        <p:sp>
          <p:nvSpPr>
            <p:cNvPr id="17" name="Pentagon 16"/>
            <p:cNvSpPr/>
            <p:nvPr/>
          </p:nvSpPr>
          <p:spPr>
            <a:xfrm>
              <a:off x="5324735" y="2579486"/>
              <a:ext cx="642010" cy="457200"/>
            </a:xfrm>
            <a:prstGeom prst="homePlate">
              <a:avLst/>
            </a:prstGeom>
            <a:blipFill>
              <a:blip r:embed="rId3" cstate="print"/>
              <a:stretch>
                <a:fillRect/>
              </a:stretch>
            </a:blipFill>
            <a:ln>
              <a:noFill/>
            </a:ln>
            <a:effectLst>
              <a:outerShdw blurRad="25400" dist="38100" dir="5100000" sx="97000" sy="97000" algn="ctr" rotWithShape="0">
                <a:srgbClr val="000000">
                  <a:alpha val="43137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UKURAN KINERJA</a:t>
              </a:r>
            </a:p>
          </p:txBody>
        </p:sp>
        <p:cxnSp>
          <p:nvCxnSpPr>
            <p:cNvPr id="18" name="Straight Connector 17"/>
            <p:cNvCxnSpPr/>
            <p:nvPr/>
          </p:nvCxnSpPr>
          <p:spPr>
            <a:xfrm>
              <a:off x="5320684" y="2579486"/>
              <a:ext cx="0" cy="420360"/>
            </a:xfrm>
            <a:prstGeom prst="line">
              <a:avLst/>
            </a:prstGeom>
            <a:ln>
              <a:solidFill>
                <a:schemeClr val="tx2">
                  <a:lumMod val="50000"/>
                </a:schemeClr>
              </a:solidFill>
            </a:ln>
            <a:effectLst>
              <a:outerShdw blurRad="76200" dist="127000" dir="4800000" sx="160000" sy="160000" rotWithShape="0">
                <a:srgbClr val="000000">
                  <a:alpha val="82000"/>
                </a:srgbClr>
              </a:outerShdw>
            </a:effectLst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Freeform 18"/>
            <p:cNvSpPr/>
            <p:nvPr/>
          </p:nvSpPr>
          <p:spPr>
            <a:xfrm>
              <a:off x="5334000" y="2617660"/>
              <a:ext cx="616188" cy="377874"/>
            </a:xfrm>
            <a:custGeom>
              <a:avLst/>
              <a:gdLst>
                <a:gd name="connsiteX0" fmla="*/ 21771 w 566057"/>
                <a:gd name="connsiteY0" fmla="*/ 0 h 359228"/>
                <a:gd name="connsiteX1" fmla="*/ 413657 w 566057"/>
                <a:gd name="connsiteY1" fmla="*/ 0 h 359228"/>
                <a:gd name="connsiteX2" fmla="*/ 566057 w 566057"/>
                <a:gd name="connsiteY2" fmla="*/ 174171 h 359228"/>
                <a:gd name="connsiteX3" fmla="*/ 381000 w 566057"/>
                <a:gd name="connsiteY3" fmla="*/ 359228 h 359228"/>
                <a:gd name="connsiteX4" fmla="*/ 0 w 566057"/>
                <a:gd name="connsiteY4" fmla="*/ 359228 h 359228"/>
                <a:gd name="connsiteX0" fmla="*/ 21771 w 566057"/>
                <a:gd name="connsiteY0" fmla="*/ 0 h 359228"/>
                <a:gd name="connsiteX1" fmla="*/ 413657 w 566057"/>
                <a:gd name="connsiteY1" fmla="*/ 0 h 359228"/>
                <a:gd name="connsiteX2" fmla="*/ 566057 w 566057"/>
                <a:gd name="connsiteY2" fmla="*/ 174171 h 359228"/>
                <a:gd name="connsiteX3" fmla="*/ 485400 w 566057"/>
                <a:gd name="connsiteY3" fmla="*/ 349274 h 359228"/>
                <a:gd name="connsiteX4" fmla="*/ 0 w 566057"/>
                <a:gd name="connsiteY4" fmla="*/ 359228 h 359228"/>
                <a:gd name="connsiteX0" fmla="*/ 21771 w 566057"/>
                <a:gd name="connsiteY0" fmla="*/ 0 h 359228"/>
                <a:gd name="connsiteX1" fmla="*/ 493965 w 566057"/>
                <a:gd name="connsiteY1" fmla="*/ 19909 h 359228"/>
                <a:gd name="connsiteX2" fmla="*/ 566057 w 566057"/>
                <a:gd name="connsiteY2" fmla="*/ 174171 h 359228"/>
                <a:gd name="connsiteX3" fmla="*/ 485400 w 566057"/>
                <a:gd name="connsiteY3" fmla="*/ 349274 h 359228"/>
                <a:gd name="connsiteX4" fmla="*/ 0 w 566057"/>
                <a:gd name="connsiteY4" fmla="*/ 359228 h 359228"/>
                <a:gd name="connsiteX0" fmla="*/ 21771 w 566057"/>
                <a:gd name="connsiteY0" fmla="*/ 0 h 369182"/>
                <a:gd name="connsiteX1" fmla="*/ 493965 w 566057"/>
                <a:gd name="connsiteY1" fmla="*/ 19909 h 369182"/>
                <a:gd name="connsiteX2" fmla="*/ 566057 w 566057"/>
                <a:gd name="connsiteY2" fmla="*/ 174171 h 369182"/>
                <a:gd name="connsiteX3" fmla="*/ 493431 w 566057"/>
                <a:gd name="connsiteY3" fmla="*/ 369182 h 369182"/>
                <a:gd name="connsiteX4" fmla="*/ 0 w 566057"/>
                <a:gd name="connsiteY4" fmla="*/ 359228 h 369182"/>
                <a:gd name="connsiteX0" fmla="*/ 21771 w 566057"/>
                <a:gd name="connsiteY0" fmla="*/ 0 h 369182"/>
                <a:gd name="connsiteX1" fmla="*/ 497980 w 566057"/>
                <a:gd name="connsiteY1" fmla="*/ 9953 h 369182"/>
                <a:gd name="connsiteX2" fmla="*/ 566057 w 566057"/>
                <a:gd name="connsiteY2" fmla="*/ 174171 h 369182"/>
                <a:gd name="connsiteX3" fmla="*/ 493431 w 566057"/>
                <a:gd name="connsiteY3" fmla="*/ 369182 h 369182"/>
                <a:gd name="connsiteX4" fmla="*/ 0 w 566057"/>
                <a:gd name="connsiteY4" fmla="*/ 359228 h 369182"/>
                <a:gd name="connsiteX0" fmla="*/ 21771 w 566057"/>
                <a:gd name="connsiteY0" fmla="*/ 0 h 360313"/>
                <a:gd name="connsiteX1" fmla="*/ 497980 w 566057"/>
                <a:gd name="connsiteY1" fmla="*/ 9953 h 360313"/>
                <a:gd name="connsiteX2" fmla="*/ 566057 w 566057"/>
                <a:gd name="connsiteY2" fmla="*/ 174171 h 360313"/>
                <a:gd name="connsiteX3" fmla="*/ 543153 w 566057"/>
                <a:gd name="connsiteY3" fmla="*/ 360203 h 360313"/>
                <a:gd name="connsiteX4" fmla="*/ 0 w 566057"/>
                <a:gd name="connsiteY4" fmla="*/ 359228 h 360313"/>
                <a:gd name="connsiteX0" fmla="*/ 21771 w 576120"/>
                <a:gd name="connsiteY0" fmla="*/ 0 h 360313"/>
                <a:gd name="connsiteX1" fmla="*/ 497980 w 576120"/>
                <a:gd name="connsiteY1" fmla="*/ 9953 h 360313"/>
                <a:gd name="connsiteX2" fmla="*/ 576120 w 576120"/>
                <a:gd name="connsiteY2" fmla="*/ 189135 h 360313"/>
                <a:gd name="connsiteX3" fmla="*/ 543153 w 576120"/>
                <a:gd name="connsiteY3" fmla="*/ 360203 h 360313"/>
                <a:gd name="connsiteX4" fmla="*/ 0 w 576120"/>
                <a:gd name="connsiteY4" fmla="*/ 359228 h 360313"/>
                <a:gd name="connsiteX0" fmla="*/ 21771 w 576120"/>
                <a:gd name="connsiteY0" fmla="*/ 0 h 360313"/>
                <a:gd name="connsiteX1" fmla="*/ 540599 w 576120"/>
                <a:gd name="connsiteY1" fmla="*/ 9953 h 360313"/>
                <a:gd name="connsiteX2" fmla="*/ 576120 w 576120"/>
                <a:gd name="connsiteY2" fmla="*/ 189135 h 360313"/>
                <a:gd name="connsiteX3" fmla="*/ 543153 w 576120"/>
                <a:gd name="connsiteY3" fmla="*/ 360203 h 360313"/>
                <a:gd name="connsiteX4" fmla="*/ 0 w 576120"/>
                <a:gd name="connsiteY4" fmla="*/ 359228 h 360313"/>
                <a:gd name="connsiteX0" fmla="*/ 21771 w 576120"/>
                <a:gd name="connsiteY0" fmla="*/ 0 h 368538"/>
                <a:gd name="connsiteX1" fmla="*/ 540599 w 576120"/>
                <a:gd name="connsiteY1" fmla="*/ 9953 h 368538"/>
                <a:gd name="connsiteX2" fmla="*/ 576120 w 576120"/>
                <a:gd name="connsiteY2" fmla="*/ 189135 h 368538"/>
                <a:gd name="connsiteX3" fmla="*/ 539306 w 576120"/>
                <a:gd name="connsiteY3" fmla="*/ 368538 h 368538"/>
                <a:gd name="connsiteX4" fmla="*/ 0 w 576120"/>
                <a:gd name="connsiteY4" fmla="*/ 359228 h 368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6120" h="368538">
                  <a:moveTo>
                    <a:pt x="21771" y="0"/>
                  </a:moveTo>
                  <a:lnTo>
                    <a:pt x="540599" y="9953"/>
                  </a:lnTo>
                  <a:lnTo>
                    <a:pt x="576120" y="189135"/>
                  </a:lnTo>
                  <a:lnTo>
                    <a:pt x="539306" y="368538"/>
                  </a:lnTo>
                  <a:lnTo>
                    <a:pt x="0" y="359228"/>
                  </a:lnTo>
                </a:path>
              </a:pathLst>
            </a:custGeom>
            <a:ln w="9525">
              <a:solidFill>
                <a:schemeClr val="bg1"/>
              </a:solidFill>
              <a:prstDash val="dash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27"/>
          <p:cNvGrpSpPr/>
          <p:nvPr/>
        </p:nvGrpSpPr>
        <p:grpSpPr>
          <a:xfrm>
            <a:off x="615463" y="2567806"/>
            <a:ext cx="3405760" cy="1152128"/>
            <a:chOff x="615463" y="2420888"/>
            <a:chExt cx="3405760" cy="1152128"/>
          </a:xfrm>
        </p:grpSpPr>
        <p:sp>
          <p:nvSpPr>
            <p:cNvPr id="23" name="Rectangle 22"/>
            <p:cNvSpPr/>
            <p:nvPr/>
          </p:nvSpPr>
          <p:spPr>
            <a:xfrm>
              <a:off x="920552" y="2708920"/>
              <a:ext cx="3100671" cy="86409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err="1">
                  <a:solidFill>
                    <a:schemeClr val="tx2">
                      <a:lumMod val="50000"/>
                    </a:schemeClr>
                  </a:solidFill>
                </a:rPr>
                <a:t>Penagihan</a:t>
              </a:r>
              <a:endParaRPr lang="en-US" sz="20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2" name="Diamond 21"/>
            <p:cNvSpPr/>
            <p:nvPr/>
          </p:nvSpPr>
          <p:spPr>
            <a:xfrm>
              <a:off x="615463" y="2420888"/>
              <a:ext cx="593121" cy="576064"/>
            </a:xfrm>
            <a:prstGeom prst="diamond">
              <a:avLst/>
            </a:prstGeom>
            <a:solidFill>
              <a:schemeClr val="tx2">
                <a:lumMod val="60000"/>
                <a:lumOff val="40000"/>
              </a:schemeClr>
            </a:solidFill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Diamond 23"/>
            <p:cNvSpPr/>
            <p:nvPr/>
          </p:nvSpPr>
          <p:spPr>
            <a:xfrm>
              <a:off x="687491" y="2488704"/>
              <a:ext cx="440721" cy="440432"/>
            </a:xfrm>
            <a:prstGeom prst="diamond">
              <a:avLst/>
            </a:prstGeom>
            <a:noFill/>
            <a:ln w="12700"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" name="Group 28"/>
          <p:cNvGrpSpPr/>
          <p:nvPr/>
        </p:nvGrpSpPr>
        <p:grpSpPr>
          <a:xfrm>
            <a:off x="584755" y="5049986"/>
            <a:ext cx="3436468" cy="1152128"/>
            <a:chOff x="588451" y="3954140"/>
            <a:chExt cx="3436468" cy="1152128"/>
          </a:xfrm>
        </p:grpSpPr>
        <p:sp>
          <p:nvSpPr>
            <p:cNvPr id="25" name="Rectangle 24"/>
            <p:cNvSpPr/>
            <p:nvPr/>
          </p:nvSpPr>
          <p:spPr>
            <a:xfrm>
              <a:off x="893540" y="4242172"/>
              <a:ext cx="3131379" cy="86409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err="1">
                  <a:solidFill>
                    <a:schemeClr val="tx2">
                      <a:lumMod val="50000"/>
                    </a:schemeClr>
                  </a:solidFill>
                </a:rPr>
                <a:t>Identifikasi</a:t>
              </a:r>
              <a:r>
                <a:rPr lang="en-US" sz="2000" dirty="0">
                  <a:solidFill>
                    <a:schemeClr val="tx2">
                      <a:lumMod val="50000"/>
                    </a:schemeClr>
                  </a:solidFill>
                </a:rPr>
                <a:t> </a:t>
              </a:r>
              <a:r>
                <a:rPr lang="en-US" sz="2000" dirty="0" err="1">
                  <a:solidFill>
                    <a:schemeClr val="tx2">
                      <a:lumMod val="50000"/>
                    </a:schemeClr>
                  </a:solidFill>
                </a:rPr>
                <a:t>Aspek</a:t>
              </a:r>
              <a:r>
                <a:rPr lang="en-US" sz="2000" dirty="0">
                  <a:solidFill>
                    <a:schemeClr val="tx2">
                      <a:lumMod val="50000"/>
                    </a:schemeClr>
                  </a:solidFill>
                </a:rPr>
                <a:t> </a:t>
              </a:r>
              <a:r>
                <a:rPr lang="en-US" sz="2000" dirty="0" err="1">
                  <a:solidFill>
                    <a:schemeClr val="tx2">
                      <a:lumMod val="50000"/>
                    </a:schemeClr>
                  </a:solidFill>
                </a:rPr>
                <a:t>dan</a:t>
              </a:r>
              <a:r>
                <a:rPr lang="en-US" sz="2000" dirty="0">
                  <a:solidFill>
                    <a:schemeClr val="tx2">
                      <a:lumMod val="50000"/>
                    </a:schemeClr>
                  </a:solidFill>
                </a:rPr>
                <a:t> </a:t>
              </a:r>
              <a:r>
                <a:rPr lang="en-US" sz="2000" dirty="0" err="1">
                  <a:solidFill>
                    <a:schemeClr val="tx2">
                      <a:lumMod val="50000"/>
                    </a:schemeClr>
                  </a:solidFill>
                </a:rPr>
                <a:t>Dampak</a:t>
              </a:r>
              <a:endParaRPr lang="en-US" sz="20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6" name="Diamond 25"/>
            <p:cNvSpPr/>
            <p:nvPr/>
          </p:nvSpPr>
          <p:spPr>
            <a:xfrm>
              <a:off x="588451" y="3954140"/>
              <a:ext cx="593121" cy="576064"/>
            </a:xfrm>
            <a:prstGeom prst="diamond">
              <a:avLst/>
            </a:prstGeom>
            <a:solidFill>
              <a:schemeClr val="accent4">
                <a:lumMod val="75000"/>
              </a:schemeClr>
            </a:solidFill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Diamond 26"/>
            <p:cNvSpPr/>
            <p:nvPr/>
          </p:nvSpPr>
          <p:spPr>
            <a:xfrm>
              <a:off x="660479" y="4021956"/>
              <a:ext cx="440721" cy="440432"/>
            </a:xfrm>
            <a:prstGeom prst="diamond">
              <a:avLst/>
            </a:prstGeom>
            <a:noFill/>
            <a:ln w="12700"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29"/>
          <p:cNvGrpSpPr/>
          <p:nvPr/>
        </p:nvGrpSpPr>
        <p:grpSpPr>
          <a:xfrm>
            <a:off x="615463" y="3791942"/>
            <a:ext cx="3405760" cy="1152128"/>
            <a:chOff x="588451" y="3954140"/>
            <a:chExt cx="3405760" cy="1152128"/>
          </a:xfrm>
        </p:grpSpPr>
        <p:sp>
          <p:nvSpPr>
            <p:cNvPr id="31" name="Rectangle 30"/>
            <p:cNvSpPr/>
            <p:nvPr/>
          </p:nvSpPr>
          <p:spPr>
            <a:xfrm>
              <a:off x="893540" y="4242172"/>
              <a:ext cx="3100671" cy="864096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err="1">
                  <a:solidFill>
                    <a:schemeClr val="tx2">
                      <a:lumMod val="50000"/>
                    </a:schemeClr>
                  </a:solidFill>
                </a:rPr>
                <a:t>Produksi</a:t>
              </a:r>
              <a:r>
                <a:rPr lang="en-US" sz="2000" dirty="0">
                  <a:solidFill>
                    <a:schemeClr val="tx2">
                      <a:lumMod val="50000"/>
                    </a:schemeClr>
                  </a:solidFill>
                </a:rPr>
                <a:t>  </a:t>
              </a:r>
            </a:p>
          </p:txBody>
        </p:sp>
        <p:sp>
          <p:nvSpPr>
            <p:cNvPr id="32" name="Diamond 31"/>
            <p:cNvSpPr/>
            <p:nvPr/>
          </p:nvSpPr>
          <p:spPr>
            <a:xfrm>
              <a:off x="588451" y="3954140"/>
              <a:ext cx="593121" cy="576064"/>
            </a:xfrm>
            <a:prstGeom prst="diamond">
              <a:avLst/>
            </a:prstGeom>
            <a:solidFill>
              <a:schemeClr val="accent3">
                <a:lumMod val="75000"/>
              </a:schemeClr>
            </a:solidFill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Diamond 32"/>
            <p:cNvSpPr/>
            <p:nvPr/>
          </p:nvSpPr>
          <p:spPr>
            <a:xfrm>
              <a:off x="660479" y="4021956"/>
              <a:ext cx="440721" cy="440432"/>
            </a:xfrm>
            <a:prstGeom prst="diamond">
              <a:avLst/>
            </a:prstGeom>
            <a:noFill/>
            <a:ln w="12700"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4" name="Rectangle 33"/>
          <p:cNvSpPr/>
          <p:nvPr/>
        </p:nvSpPr>
        <p:spPr>
          <a:xfrm>
            <a:off x="4622800" y="2855840"/>
            <a:ext cx="4953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AutoNum type="arabicPeriod"/>
            </a:pPr>
            <a:r>
              <a:rPr lang="en-US" sz="1600" dirty="0" err="1"/>
              <a:t>Tidak</a:t>
            </a:r>
            <a:r>
              <a:rPr lang="en-US" sz="1600" dirty="0"/>
              <a:t> </a:t>
            </a:r>
            <a:r>
              <a:rPr lang="en-US" sz="1600" dirty="0" err="1"/>
              <a:t>ada</a:t>
            </a:r>
            <a:r>
              <a:rPr lang="en-US" sz="1600" dirty="0"/>
              <a:t> yang </a:t>
            </a:r>
            <a:r>
              <a:rPr lang="en-US" sz="1600" dirty="0" err="1"/>
              <a:t>tidak</a:t>
            </a:r>
            <a:r>
              <a:rPr lang="en-US" sz="1600" dirty="0"/>
              <a:t> </a:t>
            </a:r>
            <a:r>
              <a:rPr lang="en-US" sz="1600" dirty="0" err="1"/>
              <a:t>tertagih</a:t>
            </a:r>
            <a:endParaRPr lang="en-US" sz="1600" dirty="0"/>
          </a:p>
          <a:p>
            <a:pPr marL="342900" indent="-342900">
              <a:buAutoNum type="arabicPeriod"/>
            </a:pPr>
            <a:r>
              <a:rPr lang="en-US" sz="1600" dirty="0" err="1"/>
              <a:t>Umur</a:t>
            </a:r>
            <a:r>
              <a:rPr lang="en-US" sz="1600" dirty="0"/>
              <a:t> </a:t>
            </a:r>
            <a:r>
              <a:rPr lang="en-US" sz="1600" dirty="0" err="1"/>
              <a:t>Piutang</a:t>
            </a:r>
            <a:endParaRPr lang="en-US" sz="1600" dirty="0"/>
          </a:p>
          <a:p>
            <a:pPr marL="342900" indent="-342900">
              <a:buAutoNum type="arabicPeriod"/>
            </a:pPr>
            <a:r>
              <a:rPr lang="en-US" sz="1600" dirty="0" err="1"/>
              <a:t>Kredit</a:t>
            </a:r>
            <a:r>
              <a:rPr lang="en-US" sz="1600" dirty="0"/>
              <a:t> </a:t>
            </a:r>
            <a:r>
              <a:rPr lang="en-US" sz="1600" dirty="0" err="1"/>
              <a:t>macet</a:t>
            </a:r>
            <a:r>
              <a:rPr lang="en-US" sz="1600" dirty="0"/>
              <a:t>  (</a:t>
            </a:r>
            <a:r>
              <a:rPr lang="en-US" sz="1600" dirty="0" err="1"/>
              <a:t>tagihan</a:t>
            </a:r>
            <a:r>
              <a:rPr lang="en-US" sz="1600" dirty="0"/>
              <a:t> </a:t>
            </a:r>
            <a:r>
              <a:rPr lang="en-US" sz="1600" dirty="0" err="1"/>
              <a:t>lebih</a:t>
            </a:r>
            <a:r>
              <a:rPr lang="en-US" sz="1600" dirty="0"/>
              <a:t> </a:t>
            </a:r>
            <a:r>
              <a:rPr lang="en-US" sz="1600" dirty="0" err="1"/>
              <a:t>dari</a:t>
            </a:r>
            <a:r>
              <a:rPr lang="en-US" sz="1600" dirty="0"/>
              <a:t> 2 </a:t>
            </a:r>
            <a:r>
              <a:rPr lang="en-US" sz="1600" dirty="0" err="1"/>
              <a:t>bulan</a:t>
            </a:r>
            <a:r>
              <a:rPr lang="en-US" sz="1600" dirty="0"/>
              <a:t>) &lt; 2%</a:t>
            </a:r>
          </a:p>
        </p:txBody>
      </p:sp>
      <p:cxnSp>
        <p:nvCxnSpPr>
          <p:cNvPr id="36" name="Straight Connector 35"/>
          <p:cNvCxnSpPr/>
          <p:nvPr/>
        </p:nvCxnSpPr>
        <p:spPr>
          <a:xfrm>
            <a:off x="4567563" y="2902446"/>
            <a:ext cx="0" cy="72008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4554615" y="4024858"/>
            <a:ext cx="12948" cy="106322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9" name="Rectangle 38"/>
          <p:cNvSpPr/>
          <p:nvPr/>
        </p:nvSpPr>
        <p:spPr>
          <a:xfrm>
            <a:off x="4598366" y="4110171"/>
            <a:ext cx="4953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600" dirty="0"/>
              <a:t>Productivity </a:t>
            </a:r>
            <a:r>
              <a:rPr lang="en-US" sz="1600" dirty="0" err="1"/>
              <a:t>dan</a:t>
            </a:r>
            <a:r>
              <a:rPr lang="en-US" sz="1600" dirty="0"/>
              <a:t> </a:t>
            </a:r>
            <a:r>
              <a:rPr lang="en-US" sz="1600" dirty="0" err="1"/>
              <a:t>Efisiensi</a:t>
            </a:r>
            <a:r>
              <a:rPr lang="en-US" sz="1600" dirty="0"/>
              <a:t> </a:t>
            </a:r>
            <a:r>
              <a:rPr lang="en-US" sz="1600" dirty="0" err="1"/>
              <a:t>tercapai</a:t>
            </a:r>
            <a:r>
              <a:rPr lang="en-US" sz="1600" dirty="0"/>
              <a:t> 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 err="1"/>
              <a:t>Penyelesaian</a:t>
            </a:r>
            <a:r>
              <a:rPr lang="en-US" sz="1600" dirty="0"/>
              <a:t> </a:t>
            </a:r>
            <a:r>
              <a:rPr lang="en-US" sz="1600" dirty="0" err="1"/>
              <a:t>produksi</a:t>
            </a:r>
            <a:r>
              <a:rPr lang="en-US" sz="1600" dirty="0"/>
              <a:t> </a:t>
            </a:r>
            <a:r>
              <a:rPr lang="en-US" sz="1600" dirty="0" err="1"/>
              <a:t>tepat</a:t>
            </a:r>
            <a:r>
              <a:rPr lang="en-US" sz="1600" dirty="0"/>
              <a:t> </a:t>
            </a:r>
            <a:r>
              <a:rPr lang="en-US" sz="1600" dirty="0" err="1"/>
              <a:t>waktu</a:t>
            </a:r>
            <a:r>
              <a:rPr lang="en-US" sz="1600" dirty="0"/>
              <a:t>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Minimal </a:t>
            </a:r>
            <a:r>
              <a:rPr lang="en-US" sz="1600" dirty="0" err="1"/>
              <a:t>Kesalahan</a:t>
            </a:r>
            <a:r>
              <a:rPr lang="en-US" sz="1600" dirty="0"/>
              <a:t> </a:t>
            </a:r>
            <a:r>
              <a:rPr lang="en-US" sz="1600" dirty="0" err="1"/>
              <a:t>atau</a:t>
            </a:r>
            <a:r>
              <a:rPr lang="en-US" sz="1600" dirty="0"/>
              <a:t> Minimal </a:t>
            </a:r>
            <a:r>
              <a:rPr lang="en-US" sz="1600" dirty="0" err="1"/>
              <a:t>Perbaikan</a:t>
            </a:r>
            <a:r>
              <a:rPr lang="en-US" sz="1600" dirty="0"/>
              <a:t>   </a:t>
            </a:r>
          </a:p>
        </p:txBody>
      </p:sp>
      <p:sp>
        <p:nvSpPr>
          <p:cNvPr id="40" name="Rectangle 39"/>
          <p:cNvSpPr/>
          <p:nvPr/>
        </p:nvSpPr>
        <p:spPr>
          <a:xfrm>
            <a:off x="4622800" y="5376118"/>
            <a:ext cx="4953000" cy="1077218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AutoNum type="arabicPeriod"/>
            </a:pPr>
            <a:r>
              <a:rPr lang="en-US" sz="1600" dirty="0"/>
              <a:t>…….</a:t>
            </a:r>
          </a:p>
          <a:p>
            <a:pPr marL="342900" indent="-342900">
              <a:buAutoNum type="arabicPeriod"/>
            </a:pPr>
            <a:r>
              <a:rPr lang="en-US" sz="1600" dirty="0"/>
              <a:t>…….</a:t>
            </a:r>
          </a:p>
          <a:p>
            <a:pPr marL="342900" indent="-342900">
              <a:buAutoNum type="arabicPeriod"/>
            </a:pPr>
            <a:r>
              <a:rPr lang="en-US" sz="1600" dirty="0"/>
              <a:t>…….</a:t>
            </a:r>
          </a:p>
          <a:p>
            <a:pPr marL="342900" indent="-342900">
              <a:buAutoNum type="arabicPeriod"/>
            </a:pPr>
            <a:endParaRPr lang="en-US" sz="1600" dirty="0"/>
          </a:p>
        </p:txBody>
      </p:sp>
      <p:cxnSp>
        <p:nvCxnSpPr>
          <p:cNvPr id="41" name="Straight Connector 40"/>
          <p:cNvCxnSpPr/>
          <p:nvPr/>
        </p:nvCxnSpPr>
        <p:spPr>
          <a:xfrm>
            <a:off x="4567563" y="5422726"/>
            <a:ext cx="0" cy="72008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076" name="Picture 4" descr="http://4.bp.blogspot.com/-7ckypiAqVN4/UDt8UleTqUI/AAAAAAAAAcw/60Rj8liQiSs/s1600/Tanda+tanya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9066" y="5450017"/>
            <a:ext cx="766453" cy="766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Rectangle 37"/>
          <p:cNvSpPr/>
          <p:nvPr/>
        </p:nvSpPr>
        <p:spPr>
          <a:xfrm>
            <a:off x="0" y="0"/>
            <a:ext cx="4313425" cy="369332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txBody>
          <a:bodyPr wrap="none">
            <a:spAutoFit/>
          </a:bodyPr>
          <a:lstStyle/>
          <a:p>
            <a:r>
              <a:rPr lang="en-US" b="1" dirty="0" err="1">
                <a:solidFill>
                  <a:schemeClr val="bg1"/>
                </a:solidFill>
              </a:rPr>
              <a:t>Ukuran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efektifitas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sistem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  <a:sym typeface="Wingdings" pitchFamily="2" charset="2"/>
              </a:rPr>
              <a:t> KINERJA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719C35BD-FEB3-4E0E-826C-7F36916B2C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Audit integrasi ISO 9001 &amp; ISO 45001 1/rev 00© Copyright Sentral Sistem, Juni 2019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500"/>
                            </p:stCondLst>
                            <p:childTnLst>
                              <p:par>
                                <p:cTn id="4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000"/>
                            </p:stCondLst>
                            <p:childTnLst>
                              <p:par>
                                <p:cTn id="5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4" grpId="0"/>
      <p:bldP spid="39" grpId="0"/>
      <p:bldP spid="40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Line 32"/>
          <p:cNvSpPr>
            <a:spLocks noChangeShapeType="1"/>
          </p:cNvSpPr>
          <p:nvPr/>
        </p:nvSpPr>
        <p:spPr bwMode="auto">
          <a:xfrm>
            <a:off x="0" y="1508327"/>
            <a:ext cx="9906000" cy="15673"/>
          </a:xfrm>
          <a:prstGeom prst="line">
            <a:avLst/>
          </a:prstGeom>
          <a:ln>
            <a:solidFill>
              <a:schemeClr val="tx2">
                <a:lumMod val="50000"/>
              </a:schemeClr>
            </a:solidFill>
            <a:prstDash val="dash"/>
            <a:headEnd/>
            <a:tailEnd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en-US"/>
          </a:p>
        </p:txBody>
      </p:sp>
      <p:sp>
        <p:nvSpPr>
          <p:cNvPr id="47111" name="AutoShape 26"/>
          <p:cNvSpPr>
            <a:spLocks noChangeArrowheads="1"/>
          </p:cNvSpPr>
          <p:nvPr/>
        </p:nvSpPr>
        <p:spPr bwMode="auto">
          <a:xfrm>
            <a:off x="898076" y="2011671"/>
            <a:ext cx="1438736" cy="576263"/>
          </a:xfrm>
          <a:prstGeom prst="rightArrow">
            <a:avLst>
              <a:gd name="adj1" fmla="val 50000"/>
              <a:gd name="adj2" fmla="val 62420"/>
            </a:avLst>
          </a:prstGeom>
          <a:blipFill>
            <a:blip r:embed="rId3" cstate="print"/>
            <a:stretch>
              <a:fillRect/>
            </a:stretch>
          </a:blip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7112" name="Text Box 27"/>
          <p:cNvSpPr txBox="1">
            <a:spLocks noChangeArrowheads="1"/>
          </p:cNvSpPr>
          <p:nvPr/>
        </p:nvSpPr>
        <p:spPr bwMode="auto">
          <a:xfrm>
            <a:off x="128629" y="2681971"/>
            <a:ext cx="2520115" cy="11510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lnSpc>
                <a:spcPct val="70000"/>
              </a:lnSpc>
              <a:spcBef>
                <a:spcPct val="50000"/>
              </a:spcBef>
            </a:pPr>
            <a:r>
              <a:rPr lang="en-US" sz="1600" i="1" u="sng" dirty="0">
                <a:latin typeface="Trebuchet MS" pitchFamily="34" charset="0"/>
              </a:rPr>
              <a:t>INPUT :</a:t>
            </a:r>
          </a:p>
          <a:p>
            <a:pPr algn="ctr">
              <a:lnSpc>
                <a:spcPct val="70000"/>
              </a:lnSpc>
              <a:spcBef>
                <a:spcPct val="50000"/>
              </a:spcBef>
            </a:pPr>
            <a:r>
              <a:rPr lang="en-US" sz="1600" dirty="0" err="1">
                <a:latin typeface="Trebuchet MS" pitchFamily="34" charset="0"/>
              </a:rPr>
              <a:t>Apakah</a:t>
            </a:r>
            <a:r>
              <a:rPr lang="en-US" sz="1600" dirty="0">
                <a:latin typeface="Trebuchet MS" pitchFamily="34" charset="0"/>
              </a:rPr>
              <a:t> input yang </a:t>
            </a:r>
          </a:p>
          <a:p>
            <a:pPr algn="ctr">
              <a:lnSpc>
                <a:spcPct val="70000"/>
              </a:lnSpc>
              <a:spcBef>
                <a:spcPct val="50000"/>
              </a:spcBef>
            </a:pPr>
            <a:r>
              <a:rPr lang="en-US" sz="1600" dirty="0" err="1">
                <a:latin typeface="Trebuchet MS" pitchFamily="34" charset="0"/>
              </a:rPr>
              <a:t>diperoleh</a:t>
            </a:r>
            <a:r>
              <a:rPr lang="en-US" sz="1600" dirty="0">
                <a:latin typeface="Trebuchet MS" pitchFamily="34" charset="0"/>
              </a:rPr>
              <a:t> </a:t>
            </a:r>
            <a:r>
              <a:rPr lang="en-US" sz="1600" dirty="0" err="1">
                <a:latin typeface="Trebuchet MS" pitchFamily="34" charset="0"/>
              </a:rPr>
              <a:t>tidak</a:t>
            </a:r>
            <a:r>
              <a:rPr lang="en-US" sz="1600" dirty="0">
                <a:latin typeface="Trebuchet MS" pitchFamily="34" charset="0"/>
              </a:rPr>
              <a:t> </a:t>
            </a:r>
            <a:r>
              <a:rPr lang="en-US" sz="1600" dirty="0" err="1">
                <a:latin typeface="Trebuchet MS" pitchFamily="34" charset="0"/>
              </a:rPr>
              <a:t>sesuai</a:t>
            </a:r>
            <a:r>
              <a:rPr lang="en-US" sz="1600" dirty="0">
                <a:latin typeface="Trebuchet MS" pitchFamily="34" charset="0"/>
              </a:rPr>
              <a:t> </a:t>
            </a:r>
          </a:p>
          <a:p>
            <a:pPr algn="ctr">
              <a:lnSpc>
                <a:spcPct val="70000"/>
              </a:lnSpc>
              <a:spcBef>
                <a:spcPct val="50000"/>
              </a:spcBef>
            </a:pPr>
            <a:r>
              <a:rPr lang="en-US" sz="1600" dirty="0" err="1">
                <a:latin typeface="Trebuchet MS" pitchFamily="34" charset="0"/>
              </a:rPr>
              <a:t>kriteria</a:t>
            </a:r>
            <a:r>
              <a:rPr lang="en-US" sz="1600" dirty="0">
                <a:latin typeface="Trebuchet MS" pitchFamily="34" charset="0"/>
              </a:rPr>
              <a:t> ? </a:t>
            </a:r>
          </a:p>
        </p:txBody>
      </p:sp>
      <p:sp>
        <p:nvSpPr>
          <p:cNvPr id="47113" name="Text Box 29"/>
          <p:cNvSpPr txBox="1">
            <a:spLocks noChangeArrowheads="1"/>
          </p:cNvSpPr>
          <p:nvPr/>
        </p:nvSpPr>
        <p:spPr bwMode="auto">
          <a:xfrm>
            <a:off x="6465168" y="1809398"/>
            <a:ext cx="2808312" cy="11324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ct val="50000"/>
              </a:spcBef>
            </a:pPr>
            <a:r>
              <a:rPr lang="en-US" sz="2400" i="1" dirty="0">
                <a:latin typeface="Trebuchet MS" pitchFamily="34" charset="0"/>
              </a:rPr>
              <a:t>Output  </a:t>
            </a:r>
            <a:r>
              <a:rPr lang="en-US" sz="2400" i="1" dirty="0" err="1">
                <a:latin typeface="Trebuchet MS" pitchFamily="34" charset="0"/>
              </a:rPr>
              <a:t>Bermasalah</a:t>
            </a:r>
            <a:r>
              <a:rPr lang="en-US" sz="2400" i="1" dirty="0">
                <a:latin typeface="Trebuchet MS" pitchFamily="34" charset="0"/>
              </a:rPr>
              <a:t>:</a:t>
            </a:r>
          </a:p>
        </p:txBody>
      </p:sp>
      <p:sp>
        <p:nvSpPr>
          <p:cNvPr id="47129" name="Oval 20"/>
          <p:cNvSpPr>
            <a:spLocks noChangeArrowheads="1"/>
          </p:cNvSpPr>
          <p:nvPr/>
        </p:nvSpPr>
        <p:spPr bwMode="auto">
          <a:xfrm>
            <a:off x="7689304" y="2961526"/>
            <a:ext cx="506277" cy="503237"/>
          </a:xfrm>
          <a:prstGeom prst="ellipse">
            <a:avLst/>
          </a:prstGeom>
          <a:blipFill>
            <a:blip r:embed="rId4" cstate="print"/>
            <a:stretch>
              <a:fillRect/>
            </a:stretch>
          </a:blipFill>
          <a:ln>
            <a:headEnd/>
            <a:tailEnd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b="0" dirty="0"/>
              <a:t>1</a:t>
            </a:r>
          </a:p>
        </p:txBody>
      </p:sp>
      <p:sp>
        <p:nvSpPr>
          <p:cNvPr id="47107" name="AutoShape 28"/>
          <p:cNvSpPr>
            <a:spLocks noChangeArrowheads="1"/>
          </p:cNvSpPr>
          <p:nvPr/>
        </p:nvSpPr>
        <p:spPr bwMode="auto">
          <a:xfrm>
            <a:off x="6196519" y="2028358"/>
            <a:ext cx="844713" cy="576263"/>
          </a:xfrm>
          <a:prstGeom prst="rightArrow">
            <a:avLst>
              <a:gd name="adj1" fmla="val 50000"/>
              <a:gd name="adj2" fmla="val 77041"/>
            </a:avLst>
          </a:prstGeom>
          <a:blipFill>
            <a:blip r:embed="rId5" cstate="print"/>
            <a:stretch>
              <a:fillRect/>
            </a:stretch>
          </a:blip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" name="Group 63"/>
          <p:cNvGrpSpPr/>
          <p:nvPr/>
        </p:nvGrpSpPr>
        <p:grpSpPr>
          <a:xfrm>
            <a:off x="2552095" y="1684805"/>
            <a:ext cx="3409017" cy="1600179"/>
            <a:chOff x="2552095" y="2433124"/>
            <a:chExt cx="3626851" cy="2508044"/>
          </a:xfrm>
        </p:grpSpPr>
        <p:sp>
          <p:nvSpPr>
            <p:cNvPr id="6" name="AutoShape 3"/>
            <p:cNvSpPr>
              <a:spLocks noChangeAspect="1" noChangeArrowheads="1" noTextEdit="1"/>
            </p:cNvSpPr>
            <p:nvPr/>
          </p:nvSpPr>
          <p:spPr bwMode="auto">
            <a:xfrm>
              <a:off x="2755683" y="2642063"/>
              <a:ext cx="3024187" cy="2232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048" name="Rectangle 6"/>
            <p:cNvSpPr>
              <a:spLocks noChangeArrowheads="1"/>
            </p:cNvSpPr>
            <p:nvPr/>
          </p:nvSpPr>
          <p:spPr bwMode="auto">
            <a:xfrm>
              <a:off x="2552095" y="2433124"/>
              <a:ext cx="3626851" cy="250804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  <a:ln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sz="4400" dirty="0"/>
                <a:t>PROSES</a:t>
              </a:r>
            </a:p>
          </p:txBody>
        </p:sp>
        <p:sp>
          <p:nvSpPr>
            <p:cNvPr id="2049" name="Rectangle 2048"/>
            <p:cNvSpPr/>
            <p:nvPr/>
          </p:nvSpPr>
          <p:spPr>
            <a:xfrm>
              <a:off x="2648746" y="2513319"/>
              <a:ext cx="3458630" cy="2314987"/>
            </a:xfrm>
            <a:prstGeom prst="rect">
              <a:avLst/>
            </a:prstGeom>
            <a:noFill/>
            <a:ln w="12700"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51" name="Rectangle 2050"/>
          <p:cNvSpPr/>
          <p:nvPr/>
        </p:nvSpPr>
        <p:spPr>
          <a:xfrm>
            <a:off x="-20508" y="417493"/>
            <a:ext cx="99060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i-FI" sz="2800" kern="10" dirty="0">
                <a:ln w="0"/>
                <a:latin typeface="Impact" panose="020B0806030902050204" pitchFamily="34" charset="0"/>
              </a:rPr>
              <a:t>KETIKA KINERJA BERMASALAH, </a:t>
            </a:r>
          </a:p>
          <a:p>
            <a:pPr algn="ctr"/>
            <a:r>
              <a:rPr lang="fi-FI" sz="2800" kern="10" dirty="0">
                <a:ln w="0"/>
                <a:latin typeface="Gill Sans MT Condensed" pitchFamily="34" charset="0"/>
              </a:rPr>
              <a:t>EVALUASI KELEMAHAN PADA SISTEM (MASALAH PADA INPUT ? ATAU PROSES ?)</a:t>
            </a:r>
            <a:endParaRPr lang="en-US" sz="2800" kern="10" dirty="0">
              <a:ln w="0"/>
              <a:latin typeface="Gill Sans MT Condensed" pitchFamily="34" charset="0"/>
            </a:endParaRPr>
          </a:p>
        </p:txBody>
      </p:sp>
      <p:sp>
        <p:nvSpPr>
          <p:cNvPr id="47116" name="AutoShape 15"/>
          <p:cNvSpPr>
            <a:spLocks noChangeArrowheads="1"/>
          </p:cNvSpPr>
          <p:nvPr/>
        </p:nvSpPr>
        <p:spPr bwMode="auto">
          <a:xfrm>
            <a:off x="3080792" y="3429000"/>
            <a:ext cx="504987" cy="1080120"/>
          </a:xfrm>
          <a:prstGeom prst="upArrow">
            <a:avLst>
              <a:gd name="adj1" fmla="val 50000"/>
              <a:gd name="adj2" fmla="val 90523"/>
            </a:avLst>
          </a:prstGeom>
          <a:blipFill>
            <a:blip r:embed="rId7" cstate="print"/>
            <a:stretch>
              <a:fillRect/>
            </a:stretch>
          </a:blip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anchor="ctr"/>
          <a:lstStyle/>
          <a:p>
            <a:endParaRPr lang="en-US"/>
          </a:p>
        </p:txBody>
      </p:sp>
      <p:sp>
        <p:nvSpPr>
          <p:cNvPr id="72" name="Oval 20"/>
          <p:cNvSpPr>
            <a:spLocks noChangeArrowheads="1"/>
          </p:cNvSpPr>
          <p:nvPr/>
        </p:nvSpPr>
        <p:spPr bwMode="auto">
          <a:xfrm>
            <a:off x="3081440" y="4437931"/>
            <a:ext cx="506277" cy="503237"/>
          </a:xfrm>
          <a:prstGeom prst="ellipse">
            <a:avLst/>
          </a:prstGeom>
          <a:blipFill>
            <a:blip r:embed="rId4" cstate="print"/>
            <a:stretch>
              <a:fillRect/>
            </a:stretch>
          </a:blipFill>
          <a:ln>
            <a:headEnd/>
            <a:tailEnd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b="0" dirty="0"/>
              <a:t>3</a:t>
            </a:r>
          </a:p>
        </p:txBody>
      </p:sp>
      <p:sp>
        <p:nvSpPr>
          <p:cNvPr id="47117" name="AutoShape 16"/>
          <p:cNvSpPr>
            <a:spLocks noChangeArrowheads="1"/>
          </p:cNvSpPr>
          <p:nvPr/>
        </p:nvSpPr>
        <p:spPr bwMode="auto">
          <a:xfrm>
            <a:off x="1567368" y="3970435"/>
            <a:ext cx="504987" cy="1079323"/>
          </a:xfrm>
          <a:prstGeom prst="upArrow">
            <a:avLst>
              <a:gd name="adj1" fmla="val 50000"/>
              <a:gd name="adj2" fmla="val 46389"/>
            </a:avLst>
          </a:prstGeom>
          <a:blipFill>
            <a:blip r:embed="rId8" cstate="print"/>
            <a:stretch>
              <a:fillRect/>
            </a:stretch>
          </a:blip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anchor="ctr"/>
          <a:lstStyle/>
          <a:p>
            <a:endParaRPr lang="en-US"/>
          </a:p>
        </p:txBody>
      </p:sp>
      <p:sp>
        <p:nvSpPr>
          <p:cNvPr id="73" name="Oval 20"/>
          <p:cNvSpPr>
            <a:spLocks noChangeArrowheads="1"/>
          </p:cNvSpPr>
          <p:nvPr/>
        </p:nvSpPr>
        <p:spPr bwMode="auto">
          <a:xfrm>
            <a:off x="1568624" y="5049758"/>
            <a:ext cx="506277" cy="503237"/>
          </a:xfrm>
          <a:prstGeom prst="ellipse">
            <a:avLst/>
          </a:prstGeom>
          <a:blipFill>
            <a:blip r:embed="rId4" cstate="print"/>
            <a:stretch>
              <a:fillRect/>
            </a:stretch>
          </a:blipFill>
          <a:ln>
            <a:headEnd/>
            <a:tailEnd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b="0" dirty="0"/>
              <a:t>2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79658B-7F9C-4333-9499-869B8642C574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  <p:sp>
        <p:nvSpPr>
          <p:cNvPr id="68" name="AutoShape 14"/>
          <p:cNvSpPr>
            <a:spLocks noChangeArrowheads="1"/>
          </p:cNvSpPr>
          <p:nvPr/>
        </p:nvSpPr>
        <p:spPr bwMode="auto">
          <a:xfrm>
            <a:off x="2216696" y="4977750"/>
            <a:ext cx="4608512" cy="647700"/>
          </a:xfrm>
          <a:prstGeom prst="leftArrow">
            <a:avLst>
              <a:gd name="adj1" fmla="val 50000"/>
              <a:gd name="adj2" fmla="val 138167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9" name="Text Box 29"/>
          <p:cNvSpPr txBox="1">
            <a:spLocks noChangeArrowheads="1"/>
          </p:cNvSpPr>
          <p:nvPr/>
        </p:nvSpPr>
        <p:spPr bwMode="auto">
          <a:xfrm>
            <a:off x="6825208" y="3537590"/>
            <a:ext cx="2808312" cy="21236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u="sng" dirty="0" err="1"/>
              <a:t>Pelajari</a:t>
            </a:r>
            <a:r>
              <a:rPr lang="en-US" sz="1600" u="sng" dirty="0"/>
              <a:t> </a:t>
            </a:r>
            <a:r>
              <a:rPr lang="en-US" sz="1600" u="sng" dirty="0" err="1"/>
              <a:t>Sumber</a:t>
            </a:r>
            <a:r>
              <a:rPr lang="en-US" sz="1600" u="sng" dirty="0"/>
              <a:t> </a:t>
            </a:r>
            <a:r>
              <a:rPr lang="en-US" sz="1600" u="sng" dirty="0" err="1"/>
              <a:t>Masalah</a:t>
            </a:r>
            <a:endParaRPr lang="en-US" sz="1600" u="sng" dirty="0"/>
          </a:p>
          <a:p>
            <a:pPr>
              <a:spcBef>
                <a:spcPct val="50000"/>
              </a:spcBef>
            </a:pPr>
            <a:endParaRPr lang="en-US" sz="800" dirty="0"/>
          </a:p>
          <a:p>
            <a:pPr>
              <a:spcBef>
                <a:spcPct val="50000"/>
              </a:spcBef>
            </a:pPr>
            <a:endParaRPr lang="en-US" sz="800" dirty="0"/>
          </a:p>
          <a:p>
            <a:pPr>
              <a:spcBef>
                <a:spcPct val="50000"/>
              </a:spcBef>
            </a:pPr>
            <a:endParaRPr lang="en-US" sz="800" dirty="0"/>
          </a:p>
          <a:p>
            <a:pPr marL="117475" indent="-117475">
              <a:spcBef>
                <a:spcPct val="50000"/>
              </a:spcBef>
              <a:buFontTx/>
              <a:buChar char="-"/>
            </a:pPr>
            <a:r>
              <a:rPr lang="en-US" sz="1600" dirty="0" err="1"/>
              <a:t>Proses</a:t>
            </a:r>
            <a:r>
              <a:rPr lang="en-US" sz="1600" dirty="0"/>
              <a:t> </a:t>
            </a:r>
            <a:r>
              <a:rPr lang="en-US" sz="1600" dirty="0" err="1"/>
              <a:t>tidak</a:t>
            </a:r>
            <a:r>
              <a:rPr lang="en-US" sz="1600" dirty="0"/>
              <a:t> </a:t>
            </a:r>
            <a:r>
              <a:rPr lang="en-US" sz="1600" dirty="0" err="1"/>
              <a:t>dikelola</a:t>
            </a:r>
            <a:r>
              <a:rPr lang="en-US" sz="1600" dirty="0"/>
              <a:t> </a:t>
            </a:r>
            <a:r>
              <a:rPr lang="en-US" sz="1600" dirty="0" err="1"/>
              <a:t>dengan</a:t>
            </a:r>
            <a:r>
              <a:rPr lang="en-US" sz="1600" dirty="0"/>
              <a:t> </a:t>
            </a:r>
            <a:r>
              <a:rPr lang="en-US" sz="1600" dirty="0" err="1"/>
              <a:t>baik</a:t>
            </a:r>
            <a:endParaRPr lang="en-US" sz="1600" dirty="0"/>
          </a:p>
          <a:p>
            <a:pPr marL="117475" indent="-117475">
              <a:spcBef>
                <a:spcPct val="50000"/>
              </a:spcBef>
              <a:buFontTx/>
              <a:buChar char="-"/>
            </a:pPr>
            <a:r>
              <a:rPr lang="en-US" sz="1600" dirty="0" err="1"/>
              <a:t>Proses</a:t>
            </a:r>
            <a:r>
              <a:rPr lang="en-US" sz="1600" dirty="0"/>
              <a:t> </a:t>
            </a:r>
            <a:r>
              <a:rPr lang="en-US" sz="1600" dirty="0" err="1"/>
              <a:t>mendapat</a:t>
            </a:r>
            <a:r>
              <a:rPr lang="en-US" sz="1600" dirty="0"/>
              <a:t> input yang </a:t>
            </a:r>
            <a:r>
              <a:rPr lang="en-US" sz="1600" dirty="0" err="1"/>
              <a:t>tidak</a:t>
            </a:r>
            <a:r>
              <a:rPr lang="en-US" sz="1600" dirty="0"/>
              <a:t> </a:t>
            </a:r>
            <a:r>
              <a:rPr lang="en-US" sz="1600" dirty="0" err="1"/>
              <a:t>baik</a:t>
            </a:r>
            <a:r>
              <a:rPr lang="en-US" sz="1600" dirty="0"/>
              <a:t> </a:t>
            </a:r>
            <a:r>
              <a:rPr lang="en-US" sz="1600" dirty="0" err="1"/>
              <a:t>atau</a:t>
            </a:r>
            <a:r>
              <a:rPr lang="en-US" sz="1600" dirty="0"/>
              <a:t> </a:t>
            </a:r>
          </a:p>
        </p:txBody>
      </p:sp>
      <p:sp>
        <p:nvSpPr>
          <p:cNvPr id="74" name="AutoShape 14"/>
          <p:cNvSpPr>
            <a:spLocks noChangeArrowheads="1"/>
          </p:cNvSpPr>
          <p:nvPr/>
        </p:nvSpPr>
        <p:spPr bwMode="auto">
          <a:xfrm>
            <a:off x="3728864" y="4365476"/>
            <a:ext cx="3096344" cy="647700"/>
          </a:xfrm>
          <a:prstGeom prst="leftArrow">
            <a:avLst>
              <a:gd name="adj1" fmla="val 50000"/>
              <a:gd name="adj2" fmla="val 121751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393634" y="5805264"/>
            <a:ext cx="9009902" cy="5847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PERBAIKAN TERHADAP SISTEM AKAN MENGHASILKAN PERBAIKAN YANG PERMANEN </a:t>
            </a:r>
          </a:p>
          <a:p>
            <a:pPr algn="ctr"/>
            <a:r>
              <a:rPr lang="en-US" sz="1600" dirty="0"/>
              <a:t>OUTPUT AKAN STABIL WALAUPUN TERJADI PERGANTIAN ORANG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3584848" y="3284984"/>
            <a:ext cx="295232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Proses</a:t>
            </a:r>
            <a:r>
              <a:rPr lang="en-US" sz="1600" dirty="0"/>
              <a:t> </a:t>
            </a:r>
            <a:r>
              <a:rPr lang="en-US" sz="1600" dirty="0" err="1"/>
              <a:t>dijalankan</a:t>
            </a:r>
            <a:r>
              <a:rPr lang="en-US" sz="1600" dirty="0"/>
              <a:t> </a:t>
            </a:r>
            <a:r>
              <a:rPr lang="en-US" sz="1600" dirty="0" err="1"/>
              <a:t>sesuai</a:t>
            </a:r>
            <a:r>
              <a:rPr lang="en-US" sz="1600" dirty="0"/>
              <a:t> standard ? Standard </a:t>
            </a:r>
            <a:r>
              <a:rPr lang="en-US" sz="1600" dirty="0" err="1"/>
              <a:t>kurang</a:t>
            </a:r>
            <a:r>
              <a:rPr lang="en-US" sz="1600" dirty="0"/>
              <a:t> </a:t>
            </a:r>
            <a:r>
              <a:rPr lang="en-US" sz="1600" dirty="0" err="1"/>
              <a:t>baik</a:t>
            </a:r>
            <a:r>
              <a:rPr lang="en-US" sz="1600" dirty="0"/>
              <a:t> ? Sistem </a:t>
            </a:r>
            <a:r>
              <a:rPr lang="en-US" sz="1600" dirty="0" err="1"/>
              <a:t>Kontrol</a:t>
            </a:r>
            <a:r>
              <a:rPr lang="en-US" sz="1600" dirty="0"/>
              <a:t> ? </a:t>
            </a:r>
            <a:r>
              <a:rPr lang="en-US" sz="1600" dirty="0" err="1"/>
              <a:t>Pekerja</a:t>
            </a:r>
            <a:r>
              <a:rPr lang="en-US" sz="1600" dirty="0"/>
              <a:t> </a:t>
            </a:r>
            <a:r>
              <a:rPr lang="en-US" sz="1600" dirty="0" err="1"/>
              <a:t>kompeten</a:t>
            </a:r>
            <a:r>
              <a:rPr lang="en-US" sz="1600" dirty="0"/>
              <a:t> ? </a:t>
            </a:r>
          </a:p>
        </p:txBody>
      </p:sp>
      <p:sp>
        <p:nvSpPr>
          <p:cNvPr id="25" name="Rectangle 24"/>
          <p:cNvSpPr/>
          <p:nvPr/>
        </p:nvSpPr>
        <p:spPr>
          <a:xfrm>
            <a:off x="0" y="0"/>
            <a:ext cx="4313425" cy="369332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txBody>
          <a:bodyPr wrap="none">
            <a:spAutoFit/>
          </a:bodyPr>
          <a:lstStyle/>
          <a:p>
            <a:r>
              <a:rPr lang="en-US" b="1" dirty="0" err="1">
                <a:solidFill>
                  <a:schemeClr val="bg1"/>
                </a:solidFill>
              </a:rPr>
              <a:t>Ukuran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efektifitas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sistem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  <a:sym typeface="Wingdings" pitchFamily="2" charset="2"/>
              </a:rPr>
              <a:t> KINERJA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1FC6EF-816F-465B-B576-A9ACF74794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Audit integrasi ISO 9001 &amp; ISO 45001 1/rev 00© Copyright Sentral Sistem, Juni 2019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7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7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47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7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111" grpId="0" animBg="1"/>
      <p:bldP spid="47112" grpId="0"/>
      <p:bldP spid="47113" grpId="0"/>
      <p:bldP spid="47107" grpId="0" animBg="1"/>
      <p:bldP spid="2051" grpId="0"/>
      <p:bldP spid="68" grpId="0" animBg="1"/>
      <p:bldP spid="69" grpId="0"/>
      <p:bldP spid="74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>
          <a:xfrm>
            <a:off x="3952868" y="290949"/>
            <a:ext cx="5787172" cy="1143000"/>
          </a:xfrm>
          <a:noFill/>
        </p:spPr>
        <p:txBody>
          <a:bodyPr>
            <a:normAutofit fontScale="90000"/>
          </a:bodyPr>
          <a:lstStyle/>
          <a:p>
            <a:pPr algn="l" eaLnBrk="1" hangingPunct="1"/>
            <a:r>
              <a:rPr lang="en-US" sz="4000" b="1" dirty="0" err="1"/>
              <a:t>Fungsi</a:t>
            </a:r>
            <a:r>
              <a:rPr lang="en-US" sz="4000" b="1" dirty="0"/>
              <a:t> Internal Audit </a:t>
            </a:r>
            <a:br>
              <a:rPr lang="en-US" sz="4000" b="1" dirty="0"/>
            </a:br>
            <a:r>
              <a:rPr lang="en-US" sz="4000" b="1" dirty="0"/>
              <a:t>yang </a:t>
            </a:r>
            <a:r>
              <a:rPr lang="en-US" sz="4000" b="1" dirty="0" err="1"/>
              <a:t>Benar</a:t>
            </a:r>
            <a:r>
              <a:rPr lang="en-US" sz="4000" b="1" dirty="0"/>
              <a:t> ! </a:t>
            </a:r>
          </a:p>
        </p:txBody>
      </p:sp>
      <p:sp>
        <p:nvSpPr>
          <p:cNvPr id="37891" name="Rectangle 3"/>
          <p:cNvSpPr>
            <a:spLocks noGrp="1" noChangeArrowheads="1"/>
          </p:cNvSpPr>
          <p:nvPr>
            <p:ph idx="1"/>
          </p:nvPr>
        </p:nvSpPr>
        <p:spPr>
          <a:xfrm>
            <a:off x="4024306" y="1928802"/>
            <a:ext cx="5695347" cy="4702344"/>
          </a:xfrm>
          <a:noFill/>
        </p:spPr>
        <p:txBody>
          <a:bodyPr/>
          <a:lstStyle/>
          <a:p>
            <a:pPr marL="0" indent="0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b="1" dirty="0" err="1"/>
              <a:t>Bukan</a:t>
            </a:r>
            <a:r>
              <a:rPr lang="en-US" b="1" dirty="0"/>
              <a:t> </a:t>
            </a:r>
            <a:r>
              <a:rPr lang="en-US" b="1" dirty="0" err="1"/>
              <a:t>mencari</a:t>
            </a:r>
            <a:r>
              <a:rPr lang="en-US" b="1" dirty="0"/>
              <a:t> </a:t>
            </a:r>
            <a:r>
              <a:rPr lang="en-US" b="1" dirty="0" err="1"/>
              <a:t>pelanggaran</a:t>
            </a:r>
            <a:r>
              <a:rPr lang="en-US" b="1" dirty="0"/>
              <a:t> yang </a:t>
            </a:r>
            <a:r>
              <a:rPr lang="en-US" b="1" dirty="0" err="1"/>
              <a:t>dilakukan</a:t>
            </a:r>
            <a:r>
              <a:rPr lang="en-US" b="1" dirty="0"/>
              <a:t> </a:t>
            </a:r>
            <a:r>
              <a:rPr lang="en-US" b="1" dirty="0" err="1"/>
              <a:t>oleh</a:t>
            </a:r>
            <a:r>
              <a:rPr lang="en-US" b="1" dirty="0"/>
              <a:t> </a:t>
            </a:r>
            <a:r>
              <a:rPr lang="en-US" b="1" dirty="0" err="1"/>
              <a:t>orang</a:t>
            </a:r>
            <a:r>
              <a:rPr lang="en-US" b="1" dirty="0"/>
              <a:t> </a:t>
            </a:r>
            <a:r>
              <a:rPr lang="en-US" b="1" dirty="0" err="1"/>
              <a:t>atau</a:t>
            </a:r>
            <a:r>
              <a:rPr lang="en-US" b="1" dirty="0"/>
              <a:t> </a:t>
            </a:r>
            <a:r>
              <a:rPr lang="en-US" b="1" dirty="0" err="1"/>
              <a:t>sasaran</a:t>
            </a:r>
            <a:r>
              <a:rPr lang="en-US" b="1" dirty="0"/>
              <a:t> </a:t>
            </a:r>
            <a:r>
              <a:rPr lang="en-US" b="1" dirty="0" err="1"/>
              <a:t>tembaknya</a:t>
            </a:r>
            <a:r>
              <a:rPr lang="en-US" b="1" dirty="0"/>
              <a:t> </a:t>
            </a:r>
            <a:r>
              <a:rPr lang="en-US" b="1" dirty="0" err="1"/>
              <a:t>orang</a:t>
            </a:r>
            <a:endParaRPr lang="en-US" b="1" dirty="0"/>
          </a:p>
          <a:p>
            <a:pPr marL="0" indent="0" eaLnBrk="1" hangingPunct="1">
              <a:lnSpc>
                <a:spcPct val="90000"/>
              </a:lnSpc>
              <a:buFont typeface="Wingdings" pitchFamily="2" charset="2"/>
              <a:buNone/>
            </a:pPr>
            <a:endParaRPr lang="en-US" sz="2000" b="1" dirty="0"/>
          </a:p>
          <a:p>
            <a:pPr marL="0" indent="0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sz="3600" b="1" dirty="0" err="1"/>
              <a:t>Tetapi</a:t>
            </a:r>
            <a:r>
              <a:rPr lang="en-US" sz="3600" b="1" dirty="0"/>
              <a:t> </a:t>
            </a:r>
          </a:p>
          <a:p>
            <a:pPr marL="0" indent="0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sz="3600" b="1" u="sng" dirty="0" err="1"/>
              <a:t>Melihat</a:t>
            </a:r>
            <a:r>
              <a:rPr lang="en-US" sz="3600" b="1" u="sng" dirty="0"/>
              <a:t> </a:t>
            </a:r>
            <a:r>
              <a:rPr lang="en-US" sz="3600" b="1" u="sng" dirty="0" err="1"/>
              <a:t>Kelemahan</a:t>
            </a:r>
            <a:r>
              <a:rPr lang="en-US" sz="3600" b="1" u="sng" dirty="0"/>
              <a:t> Sistem </a:t>
            </a:r>
            <a:r>
              <a:rPr lang="en-US" sz="3600" b="1" u="sng" dirty="0" err="1"/>
              <a:t>Manajemen</a:t>
            </a:r>
            <a:r>
              <a:rPr lang="en-US" sz="3600" b="1" u="sng" dirty="0"/>
              <a:t> Perusahaan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79658B-7F9C-4333-9499-869B8642C574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  <p:cxnSp>
        <p:nvCxnSpPr>
          <p:cNvPr id="3" name="Straight Connector 2"/>
          <p:cNvCxnSpPr/>
          <p:nvPr/>
        </p:nvCxnSpPr>
        <p:spPr>
          <a:xfrm flipH="1">
            <a:off x="1912359" y="1700808"/>
            <a:ext cx="452095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2" descr="http://www.thehindubusinessline.com/multimedia/dynamic/00948/bl12Acc-New-Snip_JP_948726e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3824721" cy="6826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18DEA5C-EC99-4B7E-BE6A-575C13779A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Audit integrasi ISO 9001 &amp; ISO 45001 1/rev 00© Copyright Sentral Sistem, Juni 2019</a:t>
            </a:r>
          </a:p>
        </p:txBody>
      </p:sp>
    </p:spTree>
    <p:extLst>
      <p:ext uri="{BB962C8B-B14F-4D97-AF65-F5344CB8AC3E}">
        <p14:creationId xmlns:p14="http://schemas.microsoft.com/office/powerpoint/2010/main" val="219136079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357958"/>
            <a:ext cx="9906000" cy="50004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75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906000" cy="1417638"/>
          </a:xfr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eaLnBrk="1" hangingPunct="1"/>
            <a:r>
              <a:rPr lang="en-US" b="1" dirty="0">
                <a:solidFill>
                  <a:schemeClr val="bg1"/>
                </a:solidFill>
              </a:rPr>
              <a:t>Workshop 2 : </a:t>
            </a:r>
            <a:r>
              <a:rPr lang="en-US" b="1" dirty="0" err="1">
                <a:solidFill>
                  <a:schemeClr val="bg1"/>
                </a:solidFill>
              </a:rPr>
              <a:t>Diskusi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kelompok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74755" name="Rectangle 3"/>
          <p:cNvSpPr>
            <a:spLocks noGrp="1" noChangeArrowheads="1"/>
          </p:cNvSpPr>
          <p:nvPr>
            <p:ph idx="1"/>
          </p:nvPr>
        </p:nvSpPr>
        <p:spPr>
          <a:xfrm>
            <a:off x="632520" y="1700808"/>
            <a:ext cx="8541900" cy="4425950"/>
          </a:xfrm>
        </p:spPr>
        <p:txBody>
          <a:bodyPr/>
          <a:lstStyle/>
          <a:p>
            <a:pPr marL="514350" indent="-514350" eaLnBrk="1" hangingPunct="1">
              <a:buFont typeface="+mj-lt"/>
              <a:buAutoNum type="arabicPeriod"/>
            </a:pPr>
            <a:r>
              <a:rPr lang="en-US" sz="2800" dirty="0" err="1"/>
              <a:t>Identifikasi</a:t>
            </a:r>
            <a:r>
              <a:rPr lang="en-US" sz="2800" dirty="0"/>
              <a:t> </a:t>
            </a:r>
            <a:r>
              <a:rPr lang="en-US" sz="2800" dirty="0" err="1"/>
              <a:t>proses</a:t>
            </a:r>
            <a:r>
              <a:rPr lang="en-US" sz="2800" dirty="0"/>
              <a:t> yang </a:t>
            </a:r>
            <a:r>
              <a:rPr lang="en-US" sz="2800" dirty="0" err="1"/>
              <a:t>kinerjanya</a:t>
            </a:r>
            <a:r>
              <a:rPr lang="en-US" sz="2800" dirty="0"/>
              <a:t> </a:t>
            </a:r>
            <a:r>
              <a:rPr lang="en-US" sz="2800" dirty="0" err="1"/>
              <a:t>masih</a:t>
            </a:r>
            <a:r>
              <a:rPr lang="en-US" sz="2800" dirty="0"/>
              <a:t> </a:t>
            </a:r>
            <a:r>
              <a:rPr lang="en-US" sz="2800" dirty="0" err="1"/>
              <a:t>belum</a:t>
            </a:r>
            <a:r>
              <a:rPr lang="en-US" sz="2800" dirty="0"/>
              <a:t> </a:t>
            </a:r>
            <a:r>
              <a:rPr lang="en-US" sz="2800" dirty="0" err="1"/>
              <a:t>baik</a:t>
            </a:r>
            <a:r>
              <a:rPr lang="en-US" sz="2800" dirty="0"/>
              <a:t> </a:t>
            </a:r>
            <a:r>
              <a:rPr lang="en-US" sz="2800" dirty="0" err="1"/>
              <a:t>walaupun</a:t>
            </a:r>
            <a:r>
              <a:rPr lang="en-US" sz="2800" dirty="0"/>
              <a:t> </a:t>
            </a:r>
            <a:r>
              <a:rPr lang="en-US" sz="2800" dirty="0" err="1"/>
              <a:t>prosedur</a:t>
            </a:r>
            <a:r>
              <a:rPr lang="en-US" sz="2800" dirty="0"/>
              <a:t> </a:t>
            </a:r>
            <a:r>
              <a:rPr lang="en-US" sz="2800" dirty="0" err="1"/>
              <a:t>sudah</a:t>
            </a:r>
            <a:r>
              <a:rPr lang="en-US" sz="2800" dirty="0"/>
              <a:t> </a:t>
            </a:r>
            <a:r>
              <a:rPr lang="en-US" sz="2800" dirty="0" err="1"/>
              <a:t>dijalankan</a:t>
            </a:r>
            <a:r>
              <a:rPr lang="en-US" sz="2800" dirty="0"/>
              <a:t> </a:t>
            </a:r>
            <a:r>
              <a:rPr lang="en-US" sz="2800" dirty="0" err="1"/>
              <a:t>secara</a:t>
            </a:r>
            <a:r>
              <a:rPr lang="en-US" sz="2800" dirty="0"/>
              <a:t> </a:t>
            </a:r>
            <a:r>
              <a:rPr lang="en-US" sz="2800" dirty="0" err="1"/>
              <a:t>konsisten</a:t>
            </a:r>
            <a:r>
              <a:rPr lang="en-US" sz="2800" dirty="0"/>
              <a:t> </a:t>
            </a:r>
          </a:p>
          <a:p>
            <a:pPr marL="514350" indent="-514350" eaLnBrk="1" hangingPunct="1">
              <a:buFont typeface="+mj-lt"/>
              <a:buAutoNum type="arabicPeriod"/>
            </a:pPr>
            <a:r>
              <a:rPr lang="en-US" sz="2800" dirty="0" err="1"/>
              <a:t>Identifikasi</a:t>
            </a:r>
            <a:r>
              <a:rPr lang="en-US" sz="2800" dirty="0"/>
              <a:t> </a:t>
            </a:r>
            <a:r>
              <a:rPr lang="en-US" sz="2800" dirty="0" err="1"/>
              <a:t>perubahan</a:t>
            </a:r>
            <a:r>
              <a:rPr lang="en-US" sz="2800" dirty="0"/>
              <a:t> yang </a:t>
            </a:r>
            <a:r>
              <a:rPr lang="en-US" sz="2800" dirty="0" err="1"/>
              <a:t>terjadi</a:t>
            </a:r>
            <a:r>
              <a:rPr lang="en-US" sz="2800" dirty="0"/>
              <a:t> </a:t>
            </a:r>
            <a:r>
              <a:rPr lang="en-US" sz="2800" dirty="0" err="1"/>
              <a:t>di</a:t>
            </a:r>
            <a:r>
              <a:rPr lang="en-US" sz="2800" dirty="0"/>
              <a:t> external yang </a:t>
            </a:r>
            <a:r>
              <a:rPr lang="en-US" sz="2800" dirty="0" err="1"/>
              <a:t>berdampak</a:t>
            </a:r>
            <a:r>
              <a:rPr lang="en-US" sz="2800" dirty="0"/>
              <a:t> </a:t>
            </a:r>
            <a:r>
              <a:rPr lang="en-US" sz="2800" dirty="0" err="1"/>
              <a:t>pada</a:t>
            </a:r>
            <a:r>
              <a:rPr lang="en-US" sz="2800" dirty="0"/>
              <a:t> </a:t>
            </a:r>
            <a:r>
              <a:rPr lang="en-US" sz="2800" u="sng" dirty="0" err="1"/>
              <a:t>kondisi</a:t>
            </a:r>
            <a:r>
              <a:rPr lang="en-US" sz="2800" u="sng" dirty="0"/>
              <a:t> yang </a:t>
            </a:r>
            <a:r>
              <a:rPr lang="en-US" sz="2800" u="sng" dirty="0" err="1"/>
              <a:t>dulu</a:t>
            </a:r>
            <a:r>
              <a:rPr lang="en-US" sz="2800" u="sng" dirty="0"/>
              <a:t> </a:t>
            </a:r>
            <a:r>
              <a:rPr lang="en-US" sz="2800" u="sng" dirty="0" err="1"/>
              <a:t>sudah</a:t>
            </a:r>
            <a:r>
              <a:rPr lang="en-US" sz="2800" u="sng" dirty="0"/>
              <a:t> </a:t>
            </a:r>
            <a:r>
              <a:rPr lang="en-US" sz="2800" u="sng" dirty="0" err="1"/>
              <a:t>baik</a:t>
            </a:r>
            <a:r>
              <a:rPr lang="en-US" sz="2800" u="sng" dirty="0"/>
              <a:t> </a:t>
            </a:r>
            <a:r>
              <a:rPr lang="en-US" sz="2800" u="sng" dirty="0" err="1"/>
              <a:t>berpotensi</a:t>
            </a:r>
            <a:r>
              <a:rPr lang="en-US" sz="2800" u="sng" dirty="0"/>
              <a:t> </a:t>
            </a:r>
            <a:r>
              <a:rPr lang="en-US" sz="2800" u="sng" dirty="0" err="1"/>
              <a:t>menjadi</a:t>
            </a:r>
            <a:r>
              <a:rPr lang="en-US" sz="2800" u="sng" dirty="0"/>
              <a:t> “</a:t>
            </a:r>
            <a:r>
              <a:rPr lang="en-US" sz="2800" u="sng" dirty="0" err="1"/>
              <a:t>kurang</a:t>
            </a:r>
            <a:r>
              <a:rPr lang="en-US" sz="2800" u="sng" dirty="0"/>
              <a:t>” </a:t>
            </a:r>
            <a:r>
              <a:rPr lang="en-US" sz="2800" u="sng" dirty="0" err="1"/>
              <a:t>baik</a:t>
            </a:r>
            <a:r>
              <a:rPr lang="en-US" sz="2800" u="sng" dirty="0"/>
              <a:t>  </a:t>
            </a:r>
          </a:p>
          <a:p>
            <a:pPr marL="0" indent="0" eaLnBrk="1" hangingPunct="1"/>
            <a:endParaRPr lang="en-US" sz="2800" dirty="0"/>
          </a:p>
          <a:p>
            <a:pPr marL="0" indent="0" eaLnBrk="1" hangingPunct="1">
              <a:buFont typeface="Wingdings" pitchFamily="2" charset="2"/>
              <a:buNone/>
            </a:pPr>
            <a:endParaRPr lang="en-US" sz="2800" dirty="0"/>
          </a:p>
          <a:p>
            <a:pPr lvl="1" eaLnBrk="1" hangingPunct="1"/>
            <a:endParaRPr lang="en-US" dirty="0"/>
          </a:p>
          <a:p>
            <a:pPr lvl="1" eaLnBrk="1" hangingPunct="1">
              <a:buClr>
                <a:schemeClr val="tx1"/>
              </a:buClr>
              <a:buFont typeface="Wingdings" pitchFamily="2" charset="2"/>
              <a:buNone/>
            </a:pP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>
          <a:xfrm>
            <a:off x="7099300" y="6492899"/>
            <a:ext cx="2311400" cy="365125"/>
          </a:xfrm>
        </p:spPr>
        <p:txBody>
          <a:bodyPr/>
          <a:lstStyle/>
          <a:p>
            <a:pPr>
              <a:defRPr/>
            </a:pPr>
            <a:fld id="{6479658B-7F9C-4333-9499-869B8642C574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  <p:pic>
        <p:nvPicPr>
          <p:cNvPr id="8" name="Picture 1" descr="C:\Users\Agus Wahyudi\Pictures\3D man\3d-man-standing-near-red-watch-14064658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74484" y="4293096"/>
            <a:ext cx="1810846" cy="1810846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7119918" y="5929330"/>
            <a:ext cx="27860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2000" dirty="0">
                <a:solidFill>
                  <a:srgbClr val="0000CC"/>
                </a:solidFill>
                <a:latin typeface="Century Gothic" pitchFamily="34" charset="0"/>
              </a:rPr>
              <a:t>Waktu : 15 Menit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B54CA51B-CF6D-4308-8010-1D37C391D5D4}"/>
              </a:ext>
            </a:extLst>
          </p:cNvPr>
          <p:cNvSpPr txBox="1">
            <a:spLocks/>
          </p:cNvSpPr>
          <p:nvPr/>
        </p:nvSpPr>
        <p:spPr>
          <a:xfrm>
            <a:off x="22590" y="6680551"/>
            <a:ext cx="6195544" cy="187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75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sz="1200" dirty="0"/>
              <a:t>Audit integrasi ISO 9001 ; ISO 14001 &amp; ISO 45001 Rev 01 - © Copyright Sentral Sistem,  2019</a:t>
            </a:r>
            <a:endParaRPr lang="en-US" sz="120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A552157-757A-4D6B-8BFF-FBFDACE596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Audit integrasi ISO 9001 &amp; ISO 45001 1/rev 00© Copyright Sentral Sistem, Juni 2019</a:t>
            </a:r>
          </a:p>
        </p:txBody>
      </p:sp>
    </p:spTree>
    <p:extLst>
      <p:ext uri="{BB962C8B-B14F-4D97-AF65-F5344CB8AC3E}">
        <p14:creationId xmlns:p14="http://schemas.microsoft.com/office/powerpoint/2010/main" val="287097700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5025008" y="0"/>
            <a:ext cx="4880992" cy="90872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7204" name="Rectangle 4"/>
          <p:cNvSpPr>
            <a:spLocks noChangeArrowheads="1"/>
          </p:cNvSpPr>
          <p:nvPr/>
        </p:nvSpPr>
        <p:spPr bwMode="auto">
          <a:xfrm>
            <a:off x="1" y="0"/>
            <a:ext cx="5961112" cy="1500174"/>
          </a:xfrm>
          <a:custGeom>
            <a:avLst/>
            <a:gdLst>
              <a:gd name="connsiteX0" fmla="*/ 0 w 5961112"/>
              <a:gd name="connsiteY0" fmla="*/ 0 h 1500174"/>
              <a:gd name="connsiteX1" fmla="*/ 5961112 w 5961112"/>
              <a:gd name="connsiteY1" fmla="*/ 0 h 1500174"/>
              <a:gd name="connsiteX2" fmla="*/ 5961112 w 5961112"/>
              <a:gd name="connsiteY2" fmla="*/ 1500174 h 1500174"/>
              <a:gd name="connsiteX3" fmla="*/ 0 w 5961112"/>
              <a:gd name="connsiteY3" fmla="*/ 1500174 h 1500174"/>
              <a:gd name="connsiteX4" fmla="*/ 0 w 5961112"/>
              <a:gd name="connsiteY4" fmla="*/ 0 h 1500174"/>
              <a:gd name="connsiteX0" fmla="*/ 0 w 5961112"/>
              <a:gd name="connsiteY0" fmla="*/ 0 h 1512874"/>
              <a:gd name="connsiteX1" fmla="*/ 5961112 w 5961112"/>
              <a:gd name="connsiteY1" fmla="*/ 0 h 1512874"/>
              <a:gd name="connsiteX2" fmla="*/ 4945112 w 5961112"/>
              <a:gd name="connsiteY2" fmla="*/ 1512874 h 1512874"/>
              <a:gd name="connsiteX3" fmla="*/ 0 w 5961112"/>
              <a:gd name="connsiteY3" fmla="*/ 1500174 h 1512874"/>
              <a:gd name="connsiteX4" fmla="*/ 0 w 5961112"/>
              <a:gd name="connsiteY4" fmla="*/ 0 h 1512874"/>
              <a:gd name="connsiteX0" fmla="*/ 0 w 5961112"/>
              <a:gd name="connsiteY0" fmla="*/ 0 h 1500174"/>
              <a:gd name="connsiteX1" fmla="*/ 5961112 w 5961112"/>
              <a:gd name="connsiteY1" fmla="*/ 0 h 1500174"/>
              <a:gd name="connsiteX2" fmla="*/ 4945112 w 5961112"/>
              <a:gd name="connsiteY2" fmla="*/ 1500174 h 1500174"/>
              <a:gd name="connsiteX3" fmla="*/ 0 w 5961112"/>
              <a:gd name="connsiteY3" fmla="*/ 1500174 h 1500174"/>
              <a:gd name="connsiteX4" fmla="*/ 0 w 5961112"/>
              <a:gd name="connsiteY4" fmla="*/ 0 h 1500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61112" h="1500174">
                <a:moveTo>
                  <a:pt x="0" y="0"/>
                </a:moveTo>
                <a:lnTo>
                  <a:pt x="5961112" y="0"/>
                </a:lnTo>
                <a:lnTo>
                  <a:pt x="4945112" y="1500174"/>
                </a:lnTo>
                <a:lnTo>
                  <a:pt x="0" y="1500174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anchor="ctr" anchorCtr="1"/>
          <a:lstStyle/>
          <a:p>
            <a:pPr>
              <a:lnSpc>
                <a:spcPct val="80000"/>
              </a:lnSpc>
              <a:defRPr/>
            </a:pPr>
            <a:r>
              <a:rPr lang="en-US" sz="4000" b="1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Bukti</a:t>
            </a:r>
            <a:r>
              <a:rPr lang="en-US" sz="40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Objective</a:t>
            </a:r>
            <a:endParaRPr lang="en-GB" sz="4000" b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31747" name="Text Box 11"/>
          <p:cNvSpPr txBox="1">
            <a:spLocks noChangeArrowheads="1"/>
          </p:cNvSpPr>
          <p:nvPr/>
        </p:nvSpPr>
        <p:spPr bwMode="auto">
          <a:xfrm>
            <a:off x="344488" y="1500174"/>
            <a:ext cx="9361040" cy="4305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590550" indent="-590550">
              <a:lnSpc>
                <a:spcPct val="160000"/>
              </a:lnSpc>
              <a:spcBef>
                <a:spcPct val="50000"/>
              </a:spcBef>
              <a:buFont typeface="Wingdings 2" pitchFamily="18" charset="2"/>
              <a:buChar char="ð"/>
            </a:pPr>
            <a:r>
              <a:rPr lang="en-US" b="0" u="sng" dirty="0">
                <a:latin typeface="Arial" panose="020B0604020202020204" pitchFamily="34" charset="0"/>
                <a:cs typeface="Arial" panose="020B0604020202020204" pitchFamily="34" charset="0"/>
              </a:rPr>
              <a:t>Data </a:t>
            </a:r>
            <a:r>
              <a:rPr lang="en-US" b="0" u="sng" dirty="0" err="1">
                <a:latin typeface="Arial" panose="020B0604020202020204" pitchFamily="34" charset="0"/>
                <a:cs typeface="Arial" panose="020B0604020202020204" pitchFamily="34" charset="0"/>
              </a:rPr>
              <a:t>pendukung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mengenai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keberadaan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dan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kebenaran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suatu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hal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 yang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berhubungan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dengan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sistem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manajemen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mutu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  <a:sym typeface="Monotype Sorts" charset="2"/>
              </a:rPr>
              <a:t>Bisa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  <a:sym typeface="Monotype Sorts" charset="2"/>
              </a:rPr>
              <a:t>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  <a:sym typeface="Monotype Sorts" charset="2"/>
              </a:rPr>
              <a:t>berupa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  <a:sym typeface="Monotype Sorts" charset="2"/>
              </a:rPr>
              <a:t> :</a:t>
            </a:r>
          </a:p>
          <a:p>
            <a:pPr marL="1371600" lvl="2" indent="-457200">
              <a:spcBef>
                <a:spcPct val="50000"/>
              </a:spcBef>
              <a:buFont typeface="Wingdings 2" pitchFamily="18" charset="2"/>
              <a:buAutoNum type="arabicPeriod"/>
            </a:pPr>
            <a:r>
              <a:rPr lang="en-US" b="0" u="sng" dirty="0" err="1">
                <a:latin typeface="Arial" panose="020B0604020202020204" pitchFamily="34" charset="0"/>
                <a:cs typeface="Arial" panose="020B0604020202020204" pitchFamily="34" charset="0"/>
              </a:rPr>
              <a:t>Fakta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 yang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diperoleh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selama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observasi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misalnya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 :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hasil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observasi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menunjukkan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bahwa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pekerja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tidak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mengikuti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 standard/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instruksi</a:t>
            </a:r>
            <a:endParaRPr lang="en-US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371600" lvl="2" indent="-457200">
              <a:spcBef>
                <a:spcPct val="50000"/>
              </a:spcBef>
              <a:buFont typeface="Wingdings 2" pitchFamily="18" charset="2"/>
              <a:buAutoNum type="arabicPeriod"/>
            </a:pPr>
            <a:r>
              <a:rPr lang="en-US" b="0" u="sng" dirty="0" err="1">
                <a:latin typeface="Arial" panose="020B0604020202020204" pitchFamily="34" charset="0"/>
                <a:cs typeface="Arial" panose="020B0604020202020204" pitchFamily="34" charset="0"/>
              </a:rPr>
              <a:t>Rekaman</a:t>
            </a:r>
            <a:r>
              <a:rPr lang="en-US" b="0" u="sng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b="0" u="sng" dirty="0" err="1">
                <a:latin typeface="Arial" panose="020B0604020202020204" pitchFamily="34" charset="0"/>
                <a:cs typeface="Arial" panose="020B0604020202020204" pitchFamily="34" charset="0"/>
              </a:rPr>
              <a:t>catatan</a:t>
            </a:r>
            <a:r>
              <a:rPr lang="en-US" b="0" u="sng" dirty="0">
                <a:latin typeface="Arial" panose="020B0604020202020204" pitchFamily="34" charset="0"/>
                <a:cs typeface="Arial" panose="020B0604020202020204" pitchFamily="34" charset="0"/>
              </a:rPr>
              <a:t>),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misalnya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 :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terdapat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 record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keluhan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pelanggan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 yang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tidak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jelas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statusnya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belum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ada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tindakan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perbaikannya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</a:p>
          <a:p>
            <a:pPr marL="1371600" lvl="2" indent="-457200">
              <a:spcBef>
                <a:spcPct val="50000"/>
              </a:spcBef>
              <a:buFont typeface="Wingdings 2" pitchFamily="18" charset="2"/>
              <a:buAutoNum type="arabicPeriod"/>
            </a:pPr>
            <a:r>
              <a:rPr lang="en-US" b="0" u="sng" dirty="0" err="1">
                <a:latin typeface="Arial" panose="020B0604020202020204" pitchFamily="34" charset="0"/>
                <a:cs typeface="Arial" panose="020B0604020202020204" pitchFamily="34" charset="0"/>
              </a:rPr>
              <a:t>Pernyataan</a:t>
            </a:r>
            <a:r>
              <a:rPr lang="en-US" b="0" u="sng" dirty="0">
                <a:latin typeface="Arial" panose="020B0604020202020204" pitchFamily="34" charset="0"/>
                <a:cs typeface="Arial" panose="020B0604020202020204" pitchFamily="34" charset="0"/>
              </a:rPr>
              <a:t> yang </a:t>
            </a:r>
            <a:r>
              <a:rPr lang="en-US" b="0" u="sng" dirty="0" err="1">
                <a:latin typeface="Arial" panose="020B0604020202020204" pitchFamily="34" charset="0"/>
                <a:cs typeface="Arial" panose="020B0604020202020204" pitchFamily="34" charset="0"/>
              </a:rPr>
              <a:t>bersangkutan</a:t>
            </a:r>
            <a:r>
              <a:rPr lang="en-US" b="0" u="sng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u="sng" dirty="0" err="1">
                <a:latin typeface="Arial" panose="020B0604020202020204" pitchFamily="34" charset="0"/>
                <a:cs typeface="Arial" panose="020B0604020202020204" pitchFamily="34" charset="0"/>
              </a:rPr>
              <a:t>dengan</a:t>
            </a:r>
            <a:r>
              <a:rPr lang="en-US" b="0" u="sng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u="sng" dirty="0" err="1">
                <a:latin typeface="Arial" panose="020B0604020202020204" pitchFamily="34" charset="0"/>
                <a:cs typeface="Arial" panose="020B0604020202020204" pitchFamily="34" charset="0"/>
              </a:rPr>
              <a:t>pelaksanaan</a:t>
            </a:r>
            <a:r>
              <a:rPr lang="en-US" b="0" u="sng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u="sng" dirty="0" err="1">
                <a:latin typeface="Arial" panose="020B0604020202020204" pitchFamily="34" charset="0"/>
                <a:cs typeface="Arial" panose="020B0604020202020204" pitchFamily="34" charset="0"/>
              </a:rPr>
              <a:t>dari</a:t>
            </a:r>
            <a:r>
              <a:rPr lang="en-US" b="0" u="sng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u="sng" dirty="0" err="1">
                <a:latin typeface="Arial" panose="020B0604020202020204" pitchFamily="34" charset="0"/>
                <a:cs typeface="Arial" panose="020B0604020202020204" pitchFamily="34" charset="0"/>
              </a:rPr>
              <a:t>sebuah</a:t>
            </a:r>
            <a:r>
              <a:rPr lang="en-US" b="0" u="sng" dirty="0">
                <a:latin typeface="Arial" panose="020B0604020202020204" pitchFamily="34" charset="0"/>
                <a:cs typeface="Arial" panose="020B0604020202020204" pitchFamily="34" charset="0"/>
              </a:rPr>
              <a:t> element quality system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misalnya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 : 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manajemen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atau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karyawan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tidak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memahami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kebijakan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mutu</a:t>
            </a:r>
            <a:endParaRPr lang="en-US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90550" indent="-590550">
              <a:lnSpc>
                <a:spcPct val="160000"/>
              </a:lnSpc>
              <a:spcBef>
                <a:spcPct val="50000"/>
              </a:spcBef>
              <a:buFont typeface="Wingdings 2" pitchFamily="18" charset="2"/>
              <a:buNone/>
            </a:pP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Berdasarkan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pengamatan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observasi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),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pengukuran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evaluasi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dan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pengujian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dan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dapat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diverifikasi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keabsahannya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590550" indent="-590550">
              <a:lnSpc>
                <a:spcPct val="160000"/>
              </a:lnSpc>
              <a:spcBef>
                <a:spcPct val="50000"/>
              </a:spcBef>
              <a:buFont typeface="Wingdings 2" pitchFamily="18" charset="2"/>
              <a:buNone/>
            </a:pPr>
            <a:endParaRPr lang="en-US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0" y="1412776"/>
            <a:ext cx="4880992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H="1">
            <a:off x="4880993" y="0"/>
            <a:ext cx="936103" cy="1412776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5385048" y="836712"/>
            <a:ext cx="4480560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1D4188-F6D1-4C97-B8F3-FA42F3FB76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1ECF00-6640-4B42-A490-1528FA283F84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FE1B815-6AAC-4523-A52C-C3F947F718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Audit integrasi ISO 9001 &amp; ISO 45001 1/rev 00© Copyright Sentral Sistem, Juni 2019</a:t>
            </a:r>
          </a:p>
        </p:txBody>
      </p:sp>
    </p:spTree>
    <p:extLst>
      <p:ext uri="{BB962C8B-B14F-4D97-AF65-F5344CB8AC3E}">
        <p14:creationId xmlns:p14="http://schemas.microsoft.com/office/powerpoint/2010/main" val="144118891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17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317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17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17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17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6"/>
          <p:cNvSpPr/>
          <p:nvPr/>
        </p:nvSpPr>
        <p:spPr>
          <a:xfrm rot="5400000">
            <a:off x="6549900" y="2264553"/>
            <a:ext cx="1704348" cy="460368"/>
          </a:xfrm>
          <a:custGeom>
            <a:avLst/>
            <a:gdLst>
              <a:gd name="connsiteX0" fmla="*/ 0 w 1612538"/>
              <a:gd name="connsiteY0" fmla="*/ 0 h 460368"/>
              <a:gd name="connsiteX1" fmla="*/ 1612538 w 1612538"/>
              <a:gd name="connsiteY1" fmla="*/ 0 h 460368"/>
              <a:gd name="connsiteX2" fmla="*/ 1612538 w 1612538"/>
              <a:gd name="connsiteY2" fmla="*/ 460368 h 460368"/>
              <a:gd name="connsiteX3" fmla="*/ 0 w 1612538"/>
              <a:gd name="connsiteY3" fmla="*/ 460368 h 460368"/>
              <a:gd name="connsiteX4" fmla="*/ 0 w 1612538"/>
              <a:gd name="connsiteY4" fmla="*/ 0 h 460368"/>
              <a:gd name="connsiteX0" fmla="*/ 0 w 1612538"/>
              <a:gd name="connsiteY0" fmla="*/ 0 h 460368"/>
              <a:gd name="connsiteX1" fmla="*/ 1612538 w 1612538"/>
              <a:gd name="connsiteY1" fmla="*/ 0 h 460368"/>
              <a:gd name="connsiteX2" fmla="*/ 1246778 w 1612538"/>
              <a:gd name="connsiteY2" fmla="*/ 448176 h 460368"/>
              <a:gd name="connsiteX3" fmla="*/ 0 w 1612538"/>
              <a:gd name="connsiteY3" fmla="*/ 460368 h 460368"/>
              <a:gd name="connsiteX4" fmla="*/ 0 w 1612538"/>
              <a:gd name="connsiteY4" fmla="*/ 0 h 460368"/>
              <a:gd name="connsiteX0" fmla="*/ 0 w 1612538"/>
              <a:gd name="connsiteY0" fmla="*/ 0 h 460368"/>
              <a:gd name="connsiteX1" fmla="*/ 1612538 w 1612538"/>
              <a:gd name="connsiteY1" fmla="*/ 0 h 460368"/>
              <a:gd name="connsiteX2" fmla="*/ 1246778 w 1612538"/>
              <a:gd name="connsiteY2" fmla="*/ 448176 h 460368"/>
              <a:gd name="connsiteX3" fmla="*/ 463296 w 1612538"/>
              <a:gd name="connsiteY3" fmla="*/ 460368 h 460368"/>
              <a:gd name="connsiteX4" fmla="*/ 0 w 1612538"/>
              <a:gd name="connsiteY4" fmla="*/ 0 h 460368"/>
              <a:gd name="connsiteX0" fmla="*/ 0 w 1627441"/>
              <a:gd name="connsiteY0" fmla="*/ 0 h 460368"/>
              <a:gd name="connsiteX1" fmla="*/ 1612538 w 1627441"/>
              <a:gd name="connsiteY1" fmla="*/ 0 h 460368"/>
              <a:gd name="connsiteX2" fmla="*/ 1627441 w 1627441"/>
              <a:gd name="connsiteY2" fmla="*/ 460368 h 460368"/>
              <a:gd name="connsiteX3" fmla="*/ 463296 w 1627441"/>
              <a:gd name="connsiteY3" fmla="*/ 460368 h 460368"/>
              <a:gd name="connsiteX4" fmla="*/ 0 w 1627441"/>
              <a:gd name="connsiteY4" fmla="*/ 0 h 460368"/>
              <a:gd name="connsiteX0" fmla="*/ 0 w 1627441"/>
              <a:gd name="connsiteY0" fmla="*/ 0 h 460368"/>
              <a:gd name="connsiteX1" fmla="*/ 1208805 w 1627441"/>
              <a:gd name="connsiteY1" fmla="*/ 0 h 460368"/>
              <a:gd name="connsiteX2" fmla="*/ 1627441 w 1627441"/>
              <a:gd name="connsiteY2" fmla="*/ 460368 h 460368"/>
              <a:gd name="connsiteX3" fmla="*/ 463296 w 1627441"/>
              <a:gd name="connsiteY3" fmla="*/ 460368 h 460368"/>
              <a:gd name="connsiteX4" fmla="*/ 0 w 1627441"/>
              <a:gd name="connsiteY4" fmla="*/ 0 h 460368"/>
              <a:gd name="connsiteX0" fmla="*/ 0 w 1615799"/>
              <a:gd name="connsiteY0" fmla="*/ 0 h 460368"/>
              <a:gd name="connsiteX1" fmla="*/ 1208805 w 1615799"/>
              <a:gd name="connsiteY1" fmla="*/ 0 h 460368"/>
              <a:gd name="connsiteX2" fmla="*/ 1615799 w 1615799"/>
              <a:gd name="connsiteY2" fmla="*/ 423792 h 460368"/>
              <a:gd name="connsiteX3" fmla="*/ 463296 w 1615799"/>
              <a:gd name="connsiteY3" fmla="*/ 460368 h 460368"/>
              <a:gd name="connsiteX4" fmla="*/ 0 w 1615799"/>
              <a:gd name="connsiteY4" fmla="*/ 0 h 460368"/>
              <a:gd name="connsiteX0" fmla="*/ 0 w 1627441"/>
              <a:gd name="connsiteY0" fmla="*/ 0 h 460368"/>
              <a:gd name="connsiteX1" fmla="*/ 1208805 w 1627441"/>
              <a:gd name="connsiteY1" fmla="*/ 0 h 460368"/>
              <a:gd name="connsiteX2" fmla="*/ 1627441 w 1627441"/>
              <a:gd name="connsiteY2" fmla="*/ 448176 h 460368"/>
              <a:gd name="connsiteX3" fmla="*/ 463296 w 1627441"/>
              <a:gd name="connsiteY3" fmla="*/ 460368 h 460368"/>
              <a:gd name="connsiteX4" fmla="*/ 0 w 1627441"/>
              <a:gd name="connsiteY4" fmla="*/ 0 h 460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7441" h="460368">
                <a:moveTo>
                  <a:pt x="0" y="0"/>
                </a:moveTo>
                <a:lnTo>
                  <a:pt x="1208805" y="0"/>
                </a:lnTo>
                <a:lnTo>
                  <a:pt x="1627441" y="448176"/>
                </a:lnTo>
                <a:lnTo>
                  <a:pt x="463296" y="4603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6"/>
          <p:cNvSpPr/>
          <p:nvPr/>
        </p:nvSpPr>
        <p:spPr>
          <a:xfrm rot="5400000">
            <a:off x="4086666" y="3509192"/>
            <a:ext cx="1704348" cy="460368"/>
          </a:xfrm>
          <a:custGeom>
            <a:avLst/>
            <a:gdLst>
              <a:gd name="connsiteX0" fmla="*/ 0 w 1612538"/>
              <a:gd name="connsiteY0" fmla="*/ 0 h 460368"/>
              <a:gd name="connsiteX1" fmla="*/ 1612538 w 1612538"/>
              <a:gd name="connsiteY1" fmla="*/ 0 h 460368"/>
              <a:gd name="connsiteX2" fmla="*/ 1612538 w 1612538"/>
              <a:gd name="connsiteY2" fmla="*/ 460368 h 460368"/>
              <a:gd name="connsiteX3" fmla="*/ 0 w 1612538"/>
              <a:gd name="connsiteY3" fmla="*/ 460368 h 460368"/>
              <a:gd name="connsiteX4" fmla="*/ 0 w 1612538"/>
              <a:gd name="connsiteY4" fmla="*/ 0 h 460368"/>
              <a:gd name="connsiteX0" fmla="*/ 0 w 1612538"/>
              <a:gd name="connsiteY0" fmla="*/ 0 h 460368"/>
              <a:gd name="connsiteX1" fmla="*/ 1612538 w 1612538"/>
              <a:gd name="connsiteY1" fmla="*/ 0 h 460368"/>
              <a:gd name="connsiteX2" fmla="*/ 1246778 w 1612538"/>
              <a:gd name="connsiteY2" fmla="*/ 448176 h 460368"/>
              <a:gd name="connsiteX3" fmla="*/ 0 w 1612538"/>
              <a:gd name="connsiteY3" fmla="*/ 460368 h 460368"/>
              <a:gd name="connsiteX4" fmla="*/ 0 w 1612538"/>
              <a:gd name="connsiteY4" fmla="*/ 0 h 460368"/>
              <a:gd name="connsiteX0" fmla="*/ 0 w 1612538"/>
              <a:gd name="connsiteY0" fmla="*/ 0 h 460368"/>
              <a:gd name="connsiteX1" fmla="*/ 1612538 w 1612538"/>
              <a:gd name="connsiteY1" fmla="*/ 0 h 460368"/>
              <a:gd name="connsiteX2" fmla="*/ 1246778 w 1612538"/>
              <a:gd name="connsiteY2" fmla="*/ 448176 h 460368"/>
              <a:gd name="connsiteX3" fmla="*/ 463296 w 1612538"/>
              <a:gd name="connsiteY3" fmla="*/ 460368 h 460368"/>
              <a:gd name="connsiteX4" fmla="*/ 0 w 1612538"/>
              <a:gd name="connsiteY4" fmla="*/ 0 h 460368"/>
              <a:gd name="connsiteX0" fmla="*/ 0 w 1627441"/>
              <a:gd name="connsiteY0" fmla="*/ 0 h 460368"/>
              <a:gd name="connsiteX1" fmla="*/ 1612538 w 1627441"/>
              <a:gd name="connsiteY1" fmla="*/ 0 h 460368"/>
              <a:gd name="connsiteX2" fmla="*/ 1627441 w 1627441"/>
              <a:gd name="connsiteY2" fmla="*/ 460368 h 460368"/>
              <a:gd name="connsiteX3" fmla="*/ 463296 w 1627441"/>
              <a:gd name="connsiteY3" fmla="*/ 460368 h 460368"/>
              <a:gd name="connsiteX4" fmla="*/ 0 w 1627441"/>
              <a:gd name="connsiteY4" fmla="*/ 0 h 460368"/>
              <a:gd name="connsiteX0" fmla="*/ 0 w 1627441"/>
              <a:gd name="connsiteY0" fmla="*/ 0 h 460368"/>
              <a:gd name="connsiteX1" fmla="*/ 1208805 w 1627441"/>
              <a:gd name="connsiteY1" fmla="*/ 0 h 460368"/>
              <a:gd name="connsiteX2" fmla="*/ 1627441 w 1627441"/>
              <a:gd name="connsiteY2" fmla="*/ 460368 h 460368"/>
              <a:gd name="connsiteX3" fmla="*/ 463296 w 1627441"/>
              <a:gd name="connsiteY3" fmla="*/ 460368 h 460368"/>
              <a:gd name="connsiteX4" fmla="*/ 0 w 1627441"/>
              <a:gd name="connsiteY4" fmla="*/ 0 h 460368"/>
              <a:gd name="connsiteX0" fmla="*/ 0 w 1615799"/>
              <a:gd name="connsiteY0" fmla="*/ 0 h 460368"/>
              <a:gd name="connsiteX1" fmla="*/ 1208805 w 1615799"/>
              <a:gd name="connsiteY1" fmla="*/ 0 h 460368"/>
              <a:gd name="connsiteX2" fmla="*/ 1615799 w 1615799"/>
              <a:gd name="connsiteY2" fmla="*/ 423792 h 460368"/>
              <a:gd name="connsiteX3" fmla="*/ 463296 w 1615799"/>
              <a:gd name="connsiteY3" fmla="*/ 460368 h 460368"/>
              <a:gd name="connsiteX4" fmla="*/ 0 w 1615799"/>
              <a:gd name="connsiteY4" fmla="*/ 0 h 460368"/>
              <a:gd name="connsiteX0" fmla="*/ 0 w 1627441"/>
              <a:gd name="connsiteY0" fmla="*/ 0 h 460368"/>
              <a:gd name="connsiteX1" fmla="*/ 1208805 w 1627441"/>
              <a:gd name="connsiteY1" fmla="*/ 0 h 460368"/>
              <a:gd name="connsiteX2" fmla="*/ 1627441 w 1627441"/>
              <a:gd name="connsiteY2" fmla="*/ 448176 h 460368"/>
              <a:gd name="connsiteX3" fmla="*/ 463296 w 1627441"/>
              <a:gd name="connsiteY3" fmla="*/ 460368 h 460368"/>
              <a:gd name="connsiteX4" fmla="*/ 0 w 1627441"/>
              <a:gd name="connsiteY4" fmla="*/ 0 h 460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7441" h="460368">
                <a:moveTo>
                  <a:pt x="0" y="0"/>
                </a:moveTo>
                <a:lnTo>
                  <a:pt x="1208805" y="0"/>
                </a:lnTo>
                <a:lnTo>
                  <a:pt x="1627441" y="448176"/>
                </a:lnTo>
                <a:lnTo>
                  <a:pt x="463296" y="460368"/>
                </a:lnTo>
                <a:lnTo>
                  <a:pt x="0" y="0"/>
                </a:lnTo>
                <a:close/>
              </a:path>
            </a:pathLst>
          </a:custGeom>
          <a:solidFill>
            <a:srgbClr val="008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6429396"/>
            <a:ext cx="9906000" cy="42860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258" name="Rectangle 1026"/>
          <p:cNvSpPr>
            <a:spLocks noGrp="1" noChangeArrowheads="1"/>
          </p:cNvSpPr>
          <p:nvPr>
            <p:ph type="title"/>
          </p:nvPr>
        </p:nvSpPr>
        <p:spPr>
          <a:xfrm>
            <a:off x="-62077" y="154948"/>
            <a:ext cx="3715288" cy="1357298"/>
          </a:xfrm>
          <a:noFill/>
        </p:spPr>
        <p:txBody>
          <a:bodyPr anchorCtr="1"/>
          <a:lstStyle/>
          <a:p>
            <a:pPr algn="ctr" eaLnBrk="1" hangingPunct="1">
              <a:defRPr/>
            </a:pPr>
            <a:r>
              <a:rPr lang="en-US" sz="5000" b="1" dirty="0" err="1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Fase-Fase</a:t>
            </a:r>
            <a:endParaRPr lang="en-US" sz="5000" b="1" dirty="0">
              <a:solidFill>
                <a:schemeClr val="accent1">
                  <a:lumMod val="50000"/>
                </a:schemeClr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99300" y="6492899"/>
            <a:ext cx="2311400" cy="365125"/>
          </a:xfrm>
        </p:spPr>
        <p:txBody>
          <a:bodyPr/>
          <a:lstStyle/>
          <a:p>
            <a:pPr>
              <a:defRPr/>
            </a:pPr>
            <a:fld id="{6479658B-7F9C-4333-9499-869B8642C574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 rot="5400000">
            <a:off x="1638394" y="4743180"/>
            <a:ext cx="1704348" cy="460368"/>
          </a:xfrm>
          <a:custGeom>
            <a:avLst/>
            <a:gdLst>
              <a:gd name="connsiteX0" fmla="*/ 0 w 1612538"/>
              <a:gd name="connsiteY0" fmla="*/ 0 h 460368"/>
              <a:gd name="connsiteX1" fmla="*/ 1612538 w 1612538"/>
              <a:gd name="connsiteY1" fmla="*/ 0 h 460368"/>
              <a:gd name="connsiteX2" fmla="*/ 1612538 w 1612538"/>
              <a:gd name="connsiteY2" fmla="*/ 460368 h 460368"/>
              <a:gd name="connsiteX3" fmla="*/ 0 w 1612538"/>
              <a:gd name="connsiteY3" fmla="*/ 460368 h 460368"/>
              <a:gd name="connsiteX4" fmla="*/ 0 w 1612538"/>
              <a:gd name="connsiteY4" fmla="*/ 0 h 460368"/>
              <a:gd name="connsiteX0" fmla="*/ 0 w 1612538"/>
              <a:gd name="connsiteY0" fmla="*/ 0 h 460368"/>
              <a:gd name="connsiteX1" fmla="*/ 1612538 w 1612538"/>
              <a:gd name="connsiteY1" fmla="*/ 0 h 460368"/>
              <a:gd name="connsiteX2" fmla="*/ 1246778 w 1612538"/>
              <a:gd name="connsiteY2" fmla="*/ 448176 h 460368"/>
              <a:gd name="connsiteX3" fmla="*/ 0 w 1612538"/>
              <a:gd name="connsiteY3" fmla="*/ 460368 h 460368"/>
              <a:gd name="connsiteX4" fmla="*/ 0 w 1612538"/>
              <a:gd name="connsiteY4" fmla="*/ 0 h 460368"/>
              <a:gd name="connsiteX0" fmla="*/ 0 w 1612538"/>
              <a:gd name="connsiteY0" fmla="*/ 0 h 460368"/>
              <a:gd name="connsiteX1" fmla="*/ 1612538 w 1612538"/>
              <a:gd name="connsiteY1" fmla="*/ 0 h 460368"/>
              <a:gd name="connsiteX2" fmla="*/ 1246778 w 1612538"/>
              <a:gd name="connsiteY2" fmla="*/ 448176 h 460368"/>
              <a:gd name="connsiteX3" fmla="*/ 463296 w 1612538"/>
              <a:gd name="connsiteY3" fmla="*/ 460368 h 460368"/>
              <a:gd name="connsiteX4" fmla="*/ 0 w 1612538"/>
              <a:gd name="connsiteY4" fmla="*/ 0 h 460368"/>
              <a:gd name="connsiteX0" fmla="*/ 0 w 1627441"/>
              <a:gd name="connsiteY0" fmla="*/ 0 h 460368"/>
              <a:gd name="connsiteX1" fmla="*/ 1612538 w 1627441"/>
              <a:gd name="connsiteY1" fmla="*/ 0 h 460368"/>
              <a:gd name="connsiteX2" fmla="*/ 1627441 w 1627441"/>
              <a:gd name="connsiteY2" fmla="*/ 460368 h 460368"/>
              <a:gd name="connsiteX3" fmla="*/ 463296 w 1627441"/>
              <a:gd name="connsiteY3" fmla="*/ 460368 h 460368"/>
              <a:gd name="connsiteX4" fmla="*/ 0 w 1627441"/>
              <a:gd name="connsiteY4" fmla="*/ 0 h 460368"/>
              <a:gd name="connsiteX0" fmla="*/ 0 w 1627441"/>
              <a:gd name="connsiteY0" fmla="*/ 0 h 460368"/>
              <a:gd name="connsiteX1" fmla="*/ 1208805 w 1627441"/>
              <a:gd name="connsiteY1" fmla="*/ 0 h 460368"/>
              <a:gd name="connsiteX2" fmla="*/ 1627441 w 1627441"/>
              <a:gd name="connsiteY2" fmla="*/ 460368 h 460368"/>
              <a:gd name="connsiteX3" fmla="*/ 463296 w 1627441"/>
              <a:gd name="connsiteY3" fmla="*/ 460368 h 460368"/>
              <a:gd name="connsiteX4" fmla="*/ 0 w 1627441"/>
              <a:gd name="connsiteY4" fmla="*/ 0 h 460368"/>
              <a:gd name="connsiteX0" fmla="*/ 0 w 1615799"/>
              <a:gd name="connsiteY0" fmla="*/ 0 h 460368"/>
              <a:gd name="connsiteX1" fmla="*/ 1208805 w 1615799"/>
              <a:gd name="connsiteY1" fmla="*/ 0 h 460368"/>
              <a:gd name="connsiteX2" fmla="*/ 1615799 w 1615799"/>
              <a:gd name="connsiteY2" fmla="*/ 423792 h 460368"/>
              <a:gd name="connsiteX3" fmla="*/ 463296 w 1615799"/>
              <a:gd name="connsiteY3" fmla="*/ 460368 h 460368"/>
              <a:gd name="connsiteX4" fmla="*/ 0 w 1615799"/>
              <a:gd name="connsiteY4" fmla="*/ 0 h 460368"/>
              <a:gd name="connsiteX0" fmla="*/ 0 w 1627441"/>
              <a:gd name="connsiteY0" fmla="*/ 0 h 460368"/>
              <a:gd name="connsiteX1" fmla="*/ 1208805 w 1627441"/>
              <a:gd name="connsiteY1" fmla="*/ 0 h 460368"/>
              <a:gd name="connsiteX2" fmla="*/ 1627441 w 1627441"/>
              <a:gd name="connsiteY2" fmla="*/ 448176 h 460368"/>
              <a:gd name="connsiteX3" fmla="*/ 463296 w 1627441"/>
              <a:gd name="connsiteY3" fmla="*/ 460368 h 460368"/>
              <a:gd name="connsiteX4" fmla="*/ 0 w 1627441"/>
              <a:gd name="connsiteY4" fmla="*/ 0 h 460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7441" h="460368">
                <a:moveTo>
                  <a:pt x="0" y="0"/>
                </a:moveTo>
                <a:lnTo>
                  <a:pt x="1208805" y="0"/>
                </a:lnTo>
                <a:lnTo>
                  <a:pt x="1627441" y="448176"/>
                </a:lnTo>
                <a:lnTo>
                  <a:pt x="463296" y="4603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1"/>
          <p:cNvSpPr/>
          <p:nvPr/>
        </p:nvSpPr>
        <p:spPr>
          <a:xfrm>
            <a:off x="2267680" y="4121025"/>
            <a:ext cx="2898406" cy="460368"/>
          </a:xfrm>
          <a:custGeom>
            <a:avLst/>
            <a:gdLst>
              <a:gd name="connsiteX0" fmla="*/ 0 w 2720752"/>
              <a:gd name="connsiteY0" fmla="*/ 0 h 460368"/>
              <a:gd name="connsiteX1" fmla="*/ 2720752 w 2720752"/>
              <a:gd name="connsiteY1" fmla="*/ 0 h 460368"/>
              <a:gd name="connsiteX2" fmla="*/ 2720752 w 2720752"/>
              <a:gd name="connsiteY2" fmla="*/ 460368 h 460368"/>
              <a:gd name="connsiteX3" fmla="*/ 0 w 2720752"/>
              <a:gd name="connsiteY3" fmla="*/ 460368 h 460368"/>
              <a:gd name="connsiteX4" fmla="*/ 0 w 2720752"/>
              <a:gd name="connsiteY4" fmla="*/ 0 h 460368"/>
              <a:gd name="connsiteX0" fmla="*/ 0 w 2720752"/>
              <a:gd name="connsiteY0" fmla="*/ 12192 h 472560"/>
              <a:gd name="connsiteX1" fmla="*/ 2269648 w 2720752"/>
              <a:gd name="connsiteY1" fmla="*/ 0 h 472560"/>
              <a:gd name="connsiteX2" fmla="*/ 2720752 w 2720752"/>
              <a:gd name="connsiteY2" fmla="*/ 472560 h 472560"/>
              <a:gd name="connsiteX3" fmla="*/ 0 w 2720752"/>
              <a:gd name="connsiteY3" fmla="*/ 472560 h 472560"/>
              <a:gd name="connsiteX4" fmla="*/ 0 w 2720752"/>
              <a:gd name="connsiteY4" fmla="*/ 12192 h 472560"/>
              <a:gd name="connsiteX0" fmla="*/ 0 w 2720752"/>
              <a:gd name="connsiteY0" fmla="*/ 0 h 460368"/>
              <a:gd name="connsiteX1" fmla="*/ 2245264 w 2720752"/>
              <a:gd name="connsiteY1" fmla="*/ 12192 h 460368"/>
              <a:gd name="connsiteX2" fmla="*/ 2720752 w 2720752"/>
              <a:gd name="connsiteY2" fmla="*/ 460368 h 460368"/>
              <a:gd name="connsiteX3" fmla="*/ 0 w 2720752"/>
              <a:gd name="connsiteY3" fmla="*/ 460368 h 460368"/>
              <a:gd name="connsiteX4" fmla="*/ 0 w 2720752"/>
              <a:gd name="connsiteY4" fmla="*/ 0 h 460368"/>
              <a:gd name="connsiteX0" fmla="*/ 402336 w 2720752"/>
              <a:gd name="connsiteY0" fmla="*/ 0 h 460368"/>
              <a:gd name="connsiteX1" fmla="*/ 2245264 w 2720752"/>
              <a:gd name="connsiteY1" fmla="*/ 12192 h 460368"/>
              <a:gd name="connsiteX2" fmla="*/ 2720752 w 2720752"/>
              <a:gd name="connsiteY2" fmla="*/ 460368 h 460368"/>
              <a:gd name="connsiteX3" fmla="*/ 0 w 2720752"/>
              <a:gd name="connsiteY3" fmla="*/ 460368 h 460368"/>
              <a:gd name="connsiteX4" fmla="*/ 402336 w 2720752"/>
              <a:gd name="connsiteY4" fmla="*/ 0 h 460368"/>
              <a:gd name="connsiteX0" fmla="*/ 402336 w 2245264"/>
              <a:gd name="connsiteY0" fmla="*/ 0 h 460368"/>
              <a:gd name="connsiteX1" fmla="*/ 2245264 w 2245264"/>
              <a:gd name="connsiteY1" fmla="*/ 12192 h 460368"/>
              <a:gd name="connsiteX2" fmla="*/ 1916080 w 2245264"/>
              <a:gd name="connsiteY2" fmla="*/ 460368 h 460368"/>
              <a:gd name="connsiteX3" fmla="*/ 0 w 2245264"/>
              <a:gd name="connsiteY3" fmla="*/ 460368 h 460368"/>
              <a:gd name="connsiteX4" fmla="*/ 402336 w 2245264"/>
              <a:gd name="connsiteY4" fmla="*/ 0 h 460368"/>
              <a:gd name="connsiteX0" fmla="*/ 402336 w 2245264"/>
              <a:gd name="connsiteY0" fmla="*/ 0 h 460368"/>
              <a:gd name="connsiteX1" fmla="*/ 2245264 w 2245264"/>
              <a:gd name="connsiteY1" fmla="*/ 12192 h 460368"/>
              <a:gd name="connsiteX2" fmla="*/ 1794160 w 2245264"/>
              <a:gd name="connsiteY2" fmla="*/ 460368 h 460368"/>
              <a:gd name="connsiteX3" fmla="*/ 0 w 2245264"/>
              <a:gd name="connsiteY3" fmla="*/ 460368 h 460368"/>
              <a:gd name="connsiteX4" fmla="*/ 402336 w 2245264"/>
              <a:gd name="connsiteY4" fmla="*/ 0 h 460368"/>
              <a:gd name="connsiteX0" fmla="*/ 402336 w 2911469"/>
              <a:gd name="connsiteY0" fmla="*/ 0 h 460368"/>
              <a:gd name="connsiteX1" fmla="*/ 2911469 w 2911469"/>
              <a:gd name="connsiteY1" fmla="*/ 12192 h 460368"/>
              <a:gd name="connsiteX2" fmla="*/ 1794160 w 2911469"/>
              <a:gd name="connsiteY2" fmla="*/ 460368 h 460368"/>
              <a:gd name="connsiteX3" fmla="*/ 0 w 2911469"/>
              <a:gd name="connsiteY3" fmla="*/ 460368 h 460368"/>
              <a:gd name="connsiteX4" fmla="*/ 402336 w 2911469"/>
              <a:gd name="connsiteY4" fmla="*/ 0 h 460368"/>
              <a:gd name="connsiteX0" fmla="*/ 402336 w 2911469"/>
              <a:gd name="connsiteY0" fmla="*/ 0 h 460368"/>
              <a:gd name="connsiteX1" fmla="*/ 2911469 w 2911469"/>
              <a:gd name="connsiteY1" fmla="*/ 12192 h 460368"/>
              <a:gd name="connsiteX2" fmla="*/ 2473428 w 2911469"/>
              <a:gd name="connsiteY2" fmla="*/ 460368 h 460368"/>
              <a:gd name="connsiteX3" fmla="*/ 0 w 2911469"/>
              <a:gd name="connsiteY3" fmla="*/ 460368 h 460368"/>
              <a:gd name="connsiteX4" fmla="*/ 402336 w 2911469"/>
              <a:gd name="connsiteY4" fmla="*/ 0 h 460368"/>
              <a:gd name="connsiteX0" fmla="*/ 402336 w 2898406"/>
              <a:gd name="connsiteY0" fmla="*/ 0 h 460368"/>
              <a:gd name="connsiteX1" fmla="*/ 2898406 w 2898406"/>
              <a:gd name="connsiteY1" fmla="*/ 25255 h 460368"/>
              <a:gd name="connsiteX2" fmla="*/ 2473428 w 2898406"/>
              <a:gd name="connsiteY2" fmla="*/ 460368 h 460368"/>
              <a:gd name="connsiteX3" fmla="*/ 0 w 2898406"/>
              <a:gd name="connsiteY3" fmla="*/ 460368 h 460368"/>
              <a:gd name="connsiteX4" fmla="*/ 402336 w 2898406"/>
              <a:gd name="connsiteY4" fmla="*/ 0 h 460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98406" h="460368">
                <a:moveTo>
                  <a:pt x="402336" y="0"/>
                </a:moveTo>
                <a:lnTo>
                  <a:pt x="2898406" y="25255"/>
                </a:lnTo>
                <a:lnTo>
                  <a:pt x="2473428" y="460368"/>
                </a:lnTo>
                <a:lnTo>
                  <a:pt x="0" y="460368"/>
                </a:lnTo>
                <a:lnTo>
                  <a:pt x="402336" y="0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57600" y="5345325"/>
            <a:ext cx="2675344" cy="480213"/>
          </a:xfrm>
          <a:custGeom>
            <a:avLst/>
            <a:gdLst>
              <a:gd name="connsiteX0" fmla="*/ 0 w 2720752"/>
              <a:gd name="connsiteY0" fmla="*/ 0 h 468021"/>
              <a:gd name="connsiteX1" fmla="*/ 2720752 w 2720752"/>
              <a:gd name="connsiteY1" fmla="*/ 0 h 468021"/>
              <a:gd name="connsiteX2" fmla="*/ 2720752 w 2720752"/>
              <a:gd name="connsiteY2" fmla="*/ 468021 h 468021"/>
              <a:gd name="connsiteX3" fmla="*/ 0 w 2720752"/>
              <a:gd name="connsiteY3" fmla="*/ 468021 h 468021"/>
              <a:gd name="connsiteX4" fmla="*/ 0 w 2720752"/>
              <a:gd name="connsiteY4" fmla="*/ 0 h 468021"/>
              <a:gd name="connsiteX0" fmla="*/ 0 w 2720752"/>
              <a:gd name="connsiteY0" fmla="*/ 0 h 480213"/>
              <a:gd name="connsiteX1" fmla="*/ 2720752 w 2720752"/>
              <a:gd name="connsiteY1" fmla="*/ 0 h 480213"/>
              <a:gd name="connsiteX2" fmla="*/ 2245264 w 2720752"/>
              <a:gd name="connsiteY2" fmla="*/ 480213 h 480213"/>
              <a:gd name="connsiteX3" fmla="*/ 0 w 2720752"/>
              <a:gd name="connsiteY3" fmla="*/ 468021 h 480213"/>
              <a:gd name="connsiteX4" fmla="*/ 0 w 2720752"/>
              <a:gd name="connsiteY4" fmla="*/ 0 h 480213"/>
              <a:gd name="connsiteX0" fmla="*/ 0 w 2745326"/>
              <a:gd name="connsiteY0" fmla="*/ 12192 h 492405"/>
              <a:gd name="connsiteX1" fmla="*/ 2745326 w 2745326"/>
              <a:gd name="connsiteY1" fmla="*/ 0 h 492405"/>
              <a:gd name="connsiteX2" fmla="*/ 2245264 w 2745326"/>
              <a:gd name="connsiteY2" fmla="*/ 492405 h 492405"/>
              <a:gd name="connsiteX3" fmla="*/ 0 w 2745326"/>
              <a:gd name="connsiteY3" fmla="*/ 480213 h 492405"/>
              <a:gd name="connsiteX4" fmla="*/ 0 w 2745326"/>
              <a:gd name="connsiteY4" fmla="*/ 12192 h 492405"/>
              <a:gd name="connsiteX0" fmla="*/ 0 w 2696178"/>
              <a:gd name="connsiteY0" fmla="*/ 0 h 480213"/>
              <a:gd name="connsiteX1" fmla="*/ 2696178 w 2696178"/>
              <a:gd name="connsiteY1" fmla="*/ 24384 h 480213"/>
              <a:gd name="connsiteX2" fmla="*/ 2245264 w 2696178"/>
              <a:gd name="connsiteY2" fmla="*/ 480213 h 480213"/>
              <a:gd name="connsiteX3" fmla="*/ 0 w 2696178"/>
              <a:gd name="connsiteY3" fmla="*/ 468021 h 480213"/>
              <a:gd name="connsiteX4" fmla="*/ 0 w 2696178"/>
              <a:gd name="connsiteY4" fmla="*/ 0 h 480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96178" h="480213">
                <a:moveTo>
                  <a:pt x="0" y="0"/>
                </a:moveTo>
                <a:lnTo>
                  <a:pt x="2696178" y="24384"/>
                </a:lnTo>
                <a:lnTo>
                  <a:pt x="2245264" y="480213"/>
                </a:lnTo>
                <a:lnTo>
                  <a:pt x="0" y="468021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"/>
          <p:cNvSpPr/>
          <p:nvPr/>
        </p:nvSpPr>
        <p:spPr>
          <a:xfrm>
            <a:off x="4711594" y="2883662"/>
            <a:ext cx="2898406" cy="460368"/>
          </a:xfrm>
          <a:custGeom>
            <a:avLst/>
            <a:gdLst>
              <a:gd name="connsiteX0" fmla="*/ 0 w 2720752"/>
              <a:gd name="connsiteY0" fmla="*/ 0 h 460368"/>
              <a:gd name="connsiteX1" fmla="*/ 2720752 w 2720752"/>
              <a:gd name="connsiteY1" fmla="*/ 0 h 460368"/>
              <a:gd name="connsiteX2" fmla="*/ 2720752 w 2720752"/>
              <a:gd name="connsiteY2" fmla="*/ 460368 h 460368"/>
              <a:gd name="connsiteX3" fmla="*/ 0 w 2720752"/>
              <a:gd name="connsiteY3" fmla="*/ 460368 h 460368"/>
              <a:gd name="connsiteX4" fmla="*/ 0 w 2720752"/>
              <a:gd name="connsiteY4" fmla="*/ 0 h 460368"/>
              <a:gd name="connsiteX0" fmla="*/ 0 w 2720752"/>
              <a:gd name="connsiteY0" fmla="*/ 12192 h 472560"/>
              <a:gd name="connsiteX1" fmla="*/ 2269648 w 2720752"/>
              <a:gd name="connsiteY1" fmla="*/ 0 h 472560"/>
              <a:gd name="connsiteX2" fmla="*/ 2720752 w 2720752"/>
              <a:gd name="connsiteY2" fmla="*/ 472560 h 472560"/>
              <a:gd name="connsiteX3" fmla="*/ 0 w 2720752"/>
              <a:gd name="connsiteY3" fmla="*/ 472560 h 472560"/>
              <a:gd name="connsiteX4" fmla="*/ 0 w 2720752"/>
              <a:gd name="connsiteY4" fmla="*/ 12192 h 472560"/>
              <a:gd name="connsiteX0" fmla="*/ 0 w 2720752"/>
              <a:gd name="connsiteY0" fmla="*/ 0 h 460368"/>
              <a:gd name="connsiteX1" fmla="*/ 2245264 w 2720752"/>
              <a:gd name="connsiteY1" fmla="*/ 12192 h 460368"/>
              <a:gd name="connsiteX2" fmla="*/ 2720752 w 2720752"/>
              <a:gd name="connsiteY2" fmla="*/ 460368 h 460368"/>
              <a:gd name="connsiteX3" fmla="*/ 0 w 2720752"/>
              <a:gd name="connsiteY3" fmla="*/ 460368 h 460368"/>
              <a:gd name="connsiteX4" fmla="*/ 0 w 2720752"/>
              <a:gd name="connsiteY4" fmla="*/ 0 h 460368"/>
              <a:gd name="connsiteX0" fmla="*/ 402336 w 2720752"/>
              <a:gd name="connsiteY0" fmla="*/ 0 h 460368"/>
              <a:gd name="connsiteX1" fmla="*/ 2245264 w 2720752"/>
              <a:gd name="connsiteY1" fmla="*/ 12192 h 460368"/>
              <a:gd name="connsiteX2" fmla="*/ 2720752 w 2720752"/>
              <a:gd name="connsiteY2" fmla="*/ 460368 h 460368"/>
              <a:gd name="connsiteX3" fmla="*/ 0 w 2720752"/>
              <a:gd name="connsiteY3" fmla="*/ 460368 h 460368"/>
              <a:gd name="connsiteX4" fmla="*/ 402336 w 2720752"/>
              <a:gd name="connsiteY4" fmla="*/ 0 h 460368"/>
              <a:gd name="connsiteX0" fmla="*/ 402336 w 2245264"/>
              <a:gd name="connsiteY0" fmla="*/ 0 h 460368"/>
              <a:gd name="connsiteX1" fmla="*/ 2245264 w 2245264"/>
              <a:gd name="connsiteY1" fmla="*/ 12192 h 460368"/>
              <a:gd name="connsiteX2" fmla="*/ 1916080 w 2245264"/>
              <a:gd name="connsiteY2" fmla="*/ 460368 h 460368"/>
              <a:gd name="connsiteX3" fmla="*/ 0 w 2245264"/>
              <a:gd name="connsiteY3" fmla="*/ 460368 h 460368"/>
              <a:gd name="connsiteX4" fmla="*/ 402336 w 2245264"/>
              <a:gd name="connsiteY4" fmla="*/ 0 h 460368"/>
              <a:gd name="connsiteX0" fmla="*/ 402336 w 2245264"/>
              <a:gd name="connsiteY0" fmla="*/ 0 h 460368"/>
              <a:gd name="connsiteX1" fmla="*/ 2245264 w 2245264"/>
              <a:gd name="connsiteY1" fmla="*/ 12192 h 460368"/>
              <a:gd name="connsiteX2" fmla="*/ 1794160 w 2245264"/>
              <a:gd name="connsiteY2" fmla="*/ 460368 h 460368"/>
              <a:gd name="connsiteX3" fmla="*/ 0 w 2245264"/>
              <a:gd name="connsiteY3" fmla="*/ 460368 h 460368"/>
              <a:gd name="connsiteX4" fmla="*/ 402336 w 2245264"/>
              <a:gd name="connsiteY4" fmla="*/ 0 h 460368"/>
              <a:gd name="connsiteX0" fmla="*/ 402336 w 2911469"/>
              <a:gd name="connsiteY0" fmla="*/ 0 h 460368"/>
              <a:gd name="connsiteX1" fmla="*/ 2911469 w 2911469"/>
              <a:gd name="connsiteY1" fmla="*/ 12192 h 460368"/>
              <a:gd name="connsiteX2" fmla="*/ 1794160 w 2911469"/>
              <a:gd name="connsiteY2" fmla="*/ 460368 h 460368"/>
              <a:gd name="connsiteX3" fmla="*/ 0 w 2911469"/>
              <a:gd name="connsiteY3" fmla="*/ 460368 h 460368"/>
              <a:gd name="connsiteX4" fmla="*/ 402336 w 2911469"/>
              <a:gd name="connsiteY4" fmla="*/ 0 h 460368"/>
              <a:gd name="connsiteX0" fmla="*/ 402336 w 2911469"/>
              <a:gd name="connsiteY0" fmla="*/ 0 h 460368"/>
              <a:gd name="connsiteX1" fmla="*/ 2911469 w 2911469"/>
              <a:gd name="connsiteY1" fmla="*/ 12192 h 460368"/>
              <a:gd name="connsiteX2" fmla="*/ 2473428 w 2911469"/>
              <a:gd name="connsiteY2" fmla="*/ 460368 h 460368"/>
              <a:gd name="connsiteX3" fmla="*/ 0 w 2911469"/>
              <a:gd name="connsiteY3" fmla="*/ 460368 h 460368"/>
              <a:gd name="connsiteX4" fmla="*/ 402336 w 2911469"/>
              <a:gd name="connsiteY4" fmla="*/ 0 h 460368"/>
              <a:gd name="connsiteX0" fmla="*/ 402336 w 2898406"/>
              <a:gd name="connsiteY0" fmla="*/ 0 h 460368"/>
              <a:gd name="connsiteX1" fmla="*/ 2898406 w 2898406"/>
              <a:gd name="connsiteY1" fmla="*/ 25255 h 460368"/>
              <a:gd name="connsiteX2" fmla="*/ 2473428 w 2898406"/>
              <a:gd name="connsiteY2" fmla="*/ 460368 h 460368"/>
              <a:gd name="connsiteX3" fmla="*/ 0 w 2898406"/>
              <a:gd name="connsiteY3" fmla="*/ 460368 h 460368"/>
              <a:gd name="connsiteX4" fmla="*/ 402336 w 2898406"/>
              <a:gd name="connsiteY4" fmla="*/ 0 h 460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98406" h="460368">
                <a:moveTo>
                  <a:pt x="402336" y="0"/>
                </a:moveTo>
                <a:lnTo>
                  <a:pt x="2898406" y="25255"/>
                </a:lnTo>
                <a:lnTo>
                  <a:pt x="2473428" y="460368"/>
                </a:lnTo>
                <a:lnTo>
                  <a:pt x="0" y="460368"/>
                </a:lnTo>
                <a:lnTo>
                  <a:pt x="402336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"/>
          <p:cNvSpPr/>
          <p:nvPr/>
        </p:nvSpPr>
        <p:spPr>
          <a:xfrm>
            <a:off x="7167162" y="1650767"/>
            <a:ext cx="2732152" cy="458864"/>
          </a:xfrm>
          <a:custGeom>
            <a:avLst/>
            <a:gdLst>
              <a:gd name="connsiteX0" fmla="*/ 0 w 2720752"/>
              <a:gd name="connsiteY0" fmla="*/ 0 h 460368"/>
              <a:gd name="connsiteX1" fmla="*/ 2720752 w 2720752"/>
              <a:gd name="connsiteY1" fmla="*/ 0 h 460368"/>
              <a:gd name="connsiteX2" fmla="*/ 2720752 w 2720752"/>
              <a:gd name="connsiteY2" fmla="*/ 460368 h 460368"/>
              <a:gd name="connsiteX3" fmla="*/ 0 w 2720752"/>
              <a:gd name="connsiteY3" fmla="*/ 460368 h 460368"/>
              <a:gd name="connsiteX4" fmla="*/ 0 w 2720752"/>
              <a:gd name="connsiteY4" fmla="*/ 0 h 460368"/>
              <a:gd name="connsiteX0" fmla="*/ 0 w 2720752"/>
              <a:gd name="connsiteY0" fmla="*/ 12192 h 472560"/>
              <a:gd name="connsiteX1" fmla="*/ 2269648 w 2720752"/>
              <a:gd name="connsiteY1" fmla="*/ 0 h 472560"/>
              <a:gd name="connsiteX2" fmla="*/ 2720752 w 2720752"/>
              <a:gd name="connsiteY2" fmla="*/ 472560 h 472560"/>
              <a:gd name="connsiteX3" fmla="*/ 0 w 2720752"/>
              <a:gd name="connsiteY3" fmla="*/ 472560 h 472560"/>
              <a:gd name="connsiteX4" fmla="*/ 0 w 2720752"/>
              <a:gd name="connsiteY4" fmla="*/ 12192 h 472560"/>
              <a:gd name="connsiteX0" fmla="*/ 0 w 2720752"/>
              <a:gd name="connsiteY0" fmla="*/ 0 h 460368"/>
              <a:gd name="connsiteX1" fmla="*/ 2245264 w 2720752"/>
              <a:gd name="connsiteY1" fmla="*/ 12192 h 460368"/>
              <a:gd name="connsiteX2" fmla="*/ 2720752 w 2720752"/>
              <a:gd name="connsiteY2" fmla="*/ 460368 h 460368"/>
              <a:gd name="connsiteX3" fmla="*/ 0 w 2720752"/>
              <a:gd name="connsiteY3" fmla="*/ 460368 h 460368"/>
              <a:gd name="connsiteX4" fmla="*/ 0 w 2720752"/>
              <a:gd name="connsiteY4" fmla="*/ 0 h 460368"/>
              <a:gd name="connsiteX0" fmla="*/ 402336 w 2720752"/>
              <a:gd name="connsiteY0" fmla="*/ 0 h 460368"/>
              <a:gd name="connsiteX1" fmla="*/ 2245264 w 2720752"/>
              <a:gd name="connsiteY1" fmla="*/ 12192 h 460368"/>
              <a:gd name="connsiteX2" fmla="*/ 2720752 w 2720752"/>
              <a:gd name="connsiteY2" fmla="*/ 460368 h 460368"/>
              <a:gd name="connsiteX3" fmla="*/ 0 w 2720752"/>
              <a:gd name="connsiteY3" fmla="*/ 460368 h 460368"/>
              <a:gd name="connsiteX4" fmla="*/ 402336 w 2720752"/>
              <a:gd name="connsiteY4" fmla="*/ 0 h 460368"/>
              <a:gd name="connsiteX0" fmla="*/ 402336 w 2245264"/>
              <a:gd name="connsiteY0" fmla="*/ 0 h 460368"/>
              <a:gd name="connsiteX1" fmla="*/ 2245264 w 2245264"/>
              <a:gd name="connsiteY1" fmla="*/ 12192 h 460368"/>
              <a:gd name="connsiteX2" fmla="*/ 1916080 w 2245264"/>
              <a:gd name="connsiteY2" fmla="*/ 460368 h 460368"/>
              <a:gd name="connsiteX3" fmla="*/ 0 w 2245264"/>
              <a:gd name="connsiteY3" fmla="*/ 460368 h 460368"/>
              <a:gd name="connsiteX4" fmla="*/ 402336 w 2245264"/>
              <a:gd name="connsiteY4" fmla="*/ 0 h 460368"/>
              <a:gd name="connsiteX0" fmla="*/ 402336 w 2245264"/>
              <a:gd name="connsiteY0" fmla="*/ 0 h 460368"/>
              <a:gd name="connsiteX1" fmla="*/ 2245264 w 2245264"/>
              <a:gd name="connsiteY1" fmla="*/ 12192 h 460368"/>
              <a:gd name="connsiteX2" fmla="*/ 1794160 w 2245264"/>
              <a:gd name="connsiteY2" fmla="*/ 460368 h 460368"/>
              <a:gd name="connsiteX3" fmla="*/ 0 w 2245264"/>
              <a:gd name="connsiteY3" fmla="*/ 460368 h 460368"/>
              <a:gd name="connsiteX4" fmla="*/ 402336 w 2245264"/>
              <a:gd name="connsiteY4" fmla="*/ 0 h 460368"/>
              <a:gd name="connsiteX0" fmla="*/ 402336 w 2911469"/>
              <a:gd name="connsiteY0" fmla="*/ 0 h 460368"/>
              <a:gd name="connsiteX1" fmla="*/ 2911469 w 2911469"/>
              <a:gd name="connsiteY1" fmla="*/ 12192 h 460368"/>
              <a:gd name="connsiteX2" fmla="*/ 1794160 w 2911469"/>
              <a:gd name="connsiteY2" fmla="*/ 460368 h 460368"/>
              <a:gd name="connsiteX3" fmla="*/ 0 w 2911469"/>
              <a:gd name="connsiteY3" fmla="*/ 460368 h 460368"/>
              <a:gd name="connsiteX4" fmla="*/ 402336 w 2911469"/>
              <a:gd name="connsiteY4" fmla="*/ 0 h 460368"/>
              <a:gd name="connsiteX0" fmla="*/ 402336 w 2911469"/>
              <a:gd name="connsiteY0" fmla="*/ 0 h 460368"/>
              <a:gd name="connsiteX1" fmla="*/ 2911469 w 2911469"/>
              <a:gd name="connsiteY1" fmla="*/ 12192 h 460368"/>
              <a:gd name="connsiteX2" fmla="*/ 2473428 w 2911469"/>
              <a:gd name="connsiteY2" fmla="*/ 460368 h 460368"/>
              <a:gd name="connsiteX3" fmla="*/ 0 w 2911469"/>
              <a:gd name="connsiteY3" fmla="*/ 460368 h 460368"/>
              <a:gd name="connsiteX4" fmla="*/ 402336 w 2911469"/>
              <a:gd name="connsiteY4" fmla="*/ 0 h 460368"/>
              <a:gd name="connsiteX0" fmla="*/ 402336 w 2898406"/>
              <a:gd name="connsiteY0" fmla="*/ 0 h 460368"/>
              <a:gd name="connsiteX1" fmla="*/ 2898406 w 2898406"/>
              <a:gd name="connsiteY1" fmla="*/ 25255 h 460368"/>
              <a:gd name="connsiteX2" fmla="*/ 2473428 w 2898406"/>
              <a:gd name="connsiteY2" fmla="*/ 460368 h 460368"/>
              <a:gd name="connsiteX3" fmla="*/ 0 w 2898406"/>
              <a:gd name="connsiteY3" fmla="*/ 460368 h 460368"/>
              <a:gd name="connsiteX4" fmla="*/ 402336 w 2898406"/>
              <a:gd name="connsiteY4" fmla="*/ 0 h 460368"/>
              <a:gd name="connsiteX0" fmla="*/ 402336 w 2898406"/>
              <a:gd name="connsiteY0" fmla="*/ 0 h 484118"/>
              <a:gd name="connsiteX1" fmla="*/ 2898406 w 2898406"/>
              <a:gd name="connsiteY1" fmla="*/ 25255 h 484118"/>
              <a:gd name="connsiteX2" fmla="*/ 2722810 w 2898406"/>
              <a:gd name="connsiteY2" fmla="*/ 484118 h 484118"/>
              <a:gd name="connsiteX3" fmla="*/ 0 w 2898406"/>
              <a:gd name="connsiteY3" fmla="*/ 460368 h 484118"/>
              <a:gd name="connsiteX4" fmla="*/ 402336 w 2898406"/>
              <a:gd name="connsiteY4" fmla="*/ 0 h 484118"/>
              <a:gd name="connsiteX0" fmla="*/ 402336 w 2898406"/>
              <a:gd name="connsiteY0" fmla="*/ 0 h 460368"/>
              <a:gd name="connsiteX1" fmla="*/ 2898406 w 2898406"/>
              <a:gd name="connsiteY1" fmla="*/ 25255 h 460368"/>
              <a:gd name="connsiteX2" fmla="*/ 2722810 w 2898406"/>
              <a:gd name="connsiteY2" fmla="*/ 436617 h 460368"/>
              <a:gd name="connsiteX3" fmla="*/ 0 w 2898406"/>
              <a:gd name="connsiteY3" fmla="*/ 460368 h 460368"/>
              <a:gd name="connsiteX4" fmla="*/ 402336 w 2898406"/>
              <a:gd name="connsiteY4" fmla="*/ 0 h 460368"/>
              <a:gd name="connsiteX0" fmla="*/ 402336 w 2898406"/>
              <a:gd name="connsiteY0" fmla="*/ 0 h 484118"/>
              <a:gd name="connsiteX1" fmla="*/ 2898406 w 2898406"/>
              <a:gd name="connsiteY1" fmla="*/ 25255 h 484118"/>
              <a:gd name="connsiteX2" fmla="*/ 2710935 w 2898406"/>
              <a:gd name="connsiteY2" fmla="*/ 484118 h 484118"/>
              <a:gd name="connsiteX3" fmla="*/ 0 w 2898406"/>
              <a:gd name="connsiteY3" fmla="*/ 460368 h 484118"/>
              <a:gd name="connsiteX4" fmla="*/ 402336 w 2898406"/>
              <a:gd name="connsiteY4" fmla="*/ 0 h 484118"/>
              <a:gd name="connsiteX0" fmla="*/ 402336 w 2732152"/>
              <a:gd name="connsiteY0" fmla="*/ 0 h 484118"/>
              <a:gd name="connsiteX1" fmla="*/ 2732152 w 2732152"/>
              <a:gd name="connsiteY1" fmla="*/ 37130 h 484118"/>
              <a:gd name="connsiteX2" fmla="*/ 2710935 w 2732152"/>
              <a:gd name="connsiteY2" fmla="*/ 484118 h 484118"/>
              <a:gd name="connsiteX3" fmla="*/ 0 w 2732152"/>
              <a:gd name="connsiteY3" fmla="*/ 460368 h 484118"/>
              <a:gd name="connsiteX4" fmla="*/ 402336 w 2732152"/>
              <a:gd name="connsiteY4" fmla="*/ 0 h 484118"/>
              <a:gd name="connsiteX0" fmla="*/ 402336 w 2732152"/>
              <a:gd name="connsiteY0" fmla="*/ 0 h 484118"/>
              <a:gd name="connsiteX1" fmla="*/ 2732152 w 2732152"/>
              <a:gd name="connsiteY1" fmla="*/ 13379 h 484118"/>
              <a:gd name="connsiteX2" fmla="*/ 2710935 w 2732152"/>
              <a:gd name="connsiteY2" fmla="*/ 484118 h 484118"/>
              <a:gd name="connsiteX3" fmla="*/ 0 w 2732152"/>
              <a:gd name="connsiteY3" fmla="*/ 460368 h 484118"/>
              <a:gd name="connsiteX4" fmla="*/ 402336 w 2732152"/>
              <a:gd name="connsiteY4" fmla="*/ 0 h 484118"/>
              <a:gd name="connsiteX0" fmla="*/ 402336 w 2732152"/>
              <a:gd name="connsiteY0" fmla="*/ 0 h 472243"/>
              <a:gd name="connsiteX1" fmla="*/ 2732152 w 2732152"/>
              <a:gd name="connsiteY1" fmla="*/ 13379 h 472243"/>
              <a:gd name="connsiteX2" fmla="*/ 2722810 w 2732152"/>
              <a:gd name="connsiteY2" fmla="*/ 472243 h 472243"/>
              <a:gd name="connsiteX3" fmla="*/ 0 w 2732152"/>
              <a:gd name="connsiteY3" fmla="*/ 460368 h 472243"/>
              <a:gd name="connsiteX4" fmla="*/ 402336 w 2732152"/>
              <a:gd name="connsiteY4" fmla="*/ 0 h 472243"/>
              <a:gd name="connsiteX0" fmla="*/ 431364 w 2732152"/>
              <a:gd name="connsiteY0" fmla="*/ 1136 h 458864"/>
              <a:gd name="connsiteX1" fmla="*/ 2732152 w 2732152"/>
              <a:gd name="connsiteY1" fmla="*/ 0 h 458864"/>
              <a:gd name="connsiteX2" fmla="*/ 2722810 w 2732152"/>
              <a:gd name="connsiteY2" fmla="*/ 458864 h 458864"/>
              <a:gd name="connsiteX3" fmla="*/ 0 w 2732152"/>
              <a:gd name="connsiteY3" fmla="*/ 446989 h 458864"/>
              <a:gd name="connsiteX4" fmla="*/ 431364 w 2732152"/>
              <a:gd name="connsiteY4" fmla="*/ 1136 h 4588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32152" h="458864">
                <a:moveTo>
                  <a:pt x="431364" y="1136"/>
                </a:moveTo>
                <a:lnTo>
                  <a:pt x="2732152" y="0"/>
                </a:lnTo>
                <a:lnTo>
                  <a:pt x="2722810" y="458864"/>
                </a:lnTo>
                <a:lnTo>
                  <a:pt x="0" y="446989"/>
                </a:lnTo>
                <a:lnTo>
                  <a:pt x="431364" y="1136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3137930" y="4842170"/>
            <a:ext cx="258275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PERENCANAAN</a:t>
            </a:r>
          </a:p>
          <a:p>
            <a:r>
              <a:rPr lang="en-US" sz="2400" b="1" dirty="0"/>
              <a:t>AUDIT</a:t>
            </a:r>
          </a:p>
        </p:txBody>
      </p:sp>
      <p:sp>
        <p:nvSpPr>
          <p:cNvPr id="10" name="Rectangle 9"/>
          <p:cNvSpPr/>
          <p:nvPr/>
        </p:nvSpPr>
        <p:spPr>
          <a:xfrm>
            <a:off x="2775398" y="4646191"/>
            <a:ext cx="531857" cy="508503"/>
          </a:xfrm>
          <a:custGeom>
            <a:avLst/>
            <a:gdLst>
              <a:gd name="connsiteX0" fmla="*/ 0 w 531857"/>
              <a:gd name="connsiteY0" fmla="*/ 0 h 508503"/>
              <a:gd name="connsiteX1" fmla="*/ 531857 w 531857"/>
              <a:gd name="connsiteY1" fmla="*/ 0 h 508503"/>
              <a:gd name="connsiteX2" fmla="*/ 531857 w 531857"/>
              <a:gd name="connsiteY2" fmla="*/ 508503 h 508503"/>
              <a:gd name="connsiteX3" fmla="*/ 0 w 531857"/>
              <a:gd name="connsiteY3" fmla="*/ 508503 h 508503"/>
              <a:gd name="connsiteX4" fmla="*/ 0 w 531857"/>
              <a:gd name="connsiteY4" fmla="*/ 0 h 508503"/>
              <a:gd name="connsiteX0" fmla="*/ 0 w 531857"/>
              <a:gd name="connsiteY0" fmla="*/ 0 h 508503"/>
              <a:gd name="connsiteX1" fmla="*/ 531857 w 531857"/>
              <a:gd name="connsiteY1" fmla="*/ 0 h 508503"/>
              <a:gd name="connsiteX2" fmla="*/ 0 w 531857"/>
              <a:gd name="connsiteY2" fmla="*/ 508503 h 508503"/>
              <a:gd name="connsiteX3" fmla="*/ 0 w 531857"/>
              <a:gd name="connsiteY3" fmla="*/ 0 h 508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1857" h="508503">
                <a:moveTo>
                  <a:pt x="0" y="0"/>
                </a:moveTo>
                <a:lnTo>
                  <a:pt x="531857" y="0"/>
                </a:lnTo>
                <a:lnTo>
                  <a:pt x="0" y="508503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9"/>
          <p:cNvSpPr/>
          <p:nvPr/>
        </p:nvSpPr>
        <p:spPr>
          <a:xfrm>
            <a:off x="5206343" y="3376214"/>
            <a:ext cx="531857" cy="508503"/>
          </a:xfrm>
          <a:custGeom>
            <a:avLst/>
            <a:gdLst>
              <a:gd name="connsiteX0" fmla="*/ 0 w 531857"/>
              <a:gd name="connsiteY0" fmla="*/ 0 h 508503"/>
              <a:gd name="connsiteX1" fmla="*/ 531857 w 531857"/>
              <a:gd name="connsiteY1" fmla="*/ 0 h 508503"/>
              <a:gd name="connsiteX2" fmla="*/ 531857 w 531857"/>
              <a:gd name="connsiteY2" fmla="*/ 508503 h 508503"/>
              <a:gd name="connsiteX3" fmla="*/ 0 w 531857"/>
              <a:gd name="connsiteY3" fmla="*/ 508503 h 508503"/>
              <a:gd name="connsiteX4" fmla="*/ 0 w 531857"/>
              <a:gd name="connsiteY4" fmla="*/ 0 h 508503"/>
              <a:gd name="connsiteX0" fmla="*/ 0 w 531857"/>
              <a:gd name="connsiteY0" fmla="*/ 0 h 508503"/>
              <a:gd name="connsiteX1" fmla="*/ 531857 w 531857"/>
              <a:gd name="connsiteY1" fmla="*/ 0 h 508503"/>
              <a:gd name="connsiteX2" fmla="*/ 0 w 531857"/>
              <a:gd name="connsiteY2" fmla="*/ 508503 h 508503"/>
              <a:gd name="connsiteX3" fmla="*/ 0 w 531857"/>
              <a:gd name="connsiteY3" fmla="*/ 0 h 508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1857" h="508503">
                <a:moveTo>
                  <a:pt x="0" y="0"/>
                </a:moveTo>
                <a:lnTo>
                  <a:pt x="531857" y="0"/>
                </a:lnTo>
                <a:lnTo>
                  <a:pt x="0" y="50850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9"/>
          <p:cNvSpPr/>
          <p:nvPr/>
        </p:nvSpPr>
        <p:spPr>
          <a:xfrm>
            <a:off x="7674790" y="2132856"/>
            <a:ext cx="531857" cy="508503"/>
          </a:xfrm>
          <a:custGeom>
            <a:avLst/>
            <a:gdLst>
              <a:gd name="connsiteX0" fmla="*/ 0 w 531857"/>
              <a:gd name="connsiteY0" fmla="*/ 0 h 508503"/>
              <a:gd name="connsiteX1" fmla="*/ 531857 w 531857"/>
              <a:gd name="connsiteY1" fmla="*/ 0 h 508503"/>
              <a:gd name="connsiteX2" fmla="*/ 531857 w 531857"/>
              <a:gd name="connsiteY2" fmla="*/ 508503 h 508503"/>
              <a:gd name="connsiteX3" fmla="*/ 0 w 531857"/>
              <a:gd name="connsiteY3" fmla="*/ 508503 h 508503"/>
              <a:gd name="connsiteX4" fmla="*/ 0 w 531857"/>
              <a:gd name="connsiteY4" fmla="*/ 0 h 508503"/>
              <a:gd name="connsiteX0" fmla="*/ 0 w 531857"/>
              <a:gd name="connsiteY0" fmla="*/ 0 h 508503"/>
              <a:gd name="connsiteX1" fmla="*/ 531857 w 531857"/>
              <a:gd name="connsiteY1" fmla="*/ 0 h 508503"/>
              <a:gd name="connsiteX2" fmla="*/ 0 w 531857"/>
              <a:gd name="connsiteY2" fmla="*/ 508503 h 508503"/>
              <a:gd name="connsiteX3" fmla="*/ 0 w 531857"/>
              <a:gd name="connsiteY3" fmla="*/ 0 h 508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1857" h="508503">
                <a:moveTo>
                  <a:pt x="0" y="0"/>
                </a:moveTo>
                <a:lnTo>
                  <a:pt x="531857" y="0"/>
                </a:lnTo>
                <a:lnTo>
                  <a:pt x="0" y="508503"/>
                </a:lnTo>
                <a:lnTo>
                  <a:pt x="0" y="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5472271" y="3563923"/>
            <a:ext cx="254749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PELAKSANAAN</a:t>
            </a:r>
          </a:p>
          <a:p>
            <a:r>
              <a:rPr lang="en-US" sz="2400" b="1" dirty="0"/>
              <a:t>AUDIT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905328" y="2304104"/>
            <a:ext cx="202811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FOLLOW UP</a:t>
            </a:r>
          </a:p>
          <a:p>
            <a:r>
              <a:rPr lang="en-US" sz="2400" b="1" dirty="0"/>
              <a:t>AUDIT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89377" y="4693029"/>
            <a:ext cx="12448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FASE 1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206040" y="3474967"/>
            <a:ext cx="12448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FASE 2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559220" y="2281579"/>
            <a:ext cx="12448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FASE 3</a:t>
            </a:r>
          </a:p>
        </p:txBody>
      </p:sp>
      <p:sp>
        <p:nvSpPr>
          <p:cNvPr id="15" name="Rectangle 14"/>
          <p:cNvSpPr/>
          <p:nvPr/>
        </p:nvSpPr>
        <p:spPr>
          <a:xfrm>
            <a:off x="331693" y="918880"/>
            <a:ext cx="4333275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8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Impact" panose="020B0806030902050204" pitchFamily="34" charset="0"/>
              </a:rPr>
              <a:t>AUDIT</a:t>
            </a:r>
            <a:endParaRPr lang="en-US" sz="8800" dirty="0">
              <a:solidFill>
                <a:srgbClr val="C00000"/>
              </a:solidFill>
              <a:latin typeface="Impact" panose="020B0806030902050204" pitchFamily="34" charset="0"/>
            </a:endParaRPr>
          </a:p>
        </p:txBody>
      </p:sp>
      <p:pic>
        <p:nvPicPr>
          <p:cNvPr id="31746" name="Picture 2" descr="https://encrypted-tbn3.gstatic.com/images?q=tbn:ANd9GcSUzl3HIYa8tya9_Gv5qQ4toF_H7Re6rxZdEPrycZ-evtqb8Ee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964" y="3726621"/>
            <a:ext cx="1030828" cy="1030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" descr="https://encrypted-tbn3.gstatic.com/images?q=tbn:ANd9GcSUzl3HIYa8tya9_Gv5qQ4toF_H7Re6rxZdEPrycZ-evtqb8Ee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1817" y="2528607"/>
            <a:ext cx="1030828" cy="1030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 descr="https://encrypted-tbn3.gstatic.com/images?q=tbn:ANd9GcSUzl3HIYa8tya9_Gv5qQ4toF_H7Re6rxZdEPrycZ-evtqb8Ee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7844" y="1342630"/>
            <a:ext cx="1030828" cy="1030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48" name="Picture 4" descr="http://unitedislands.cz/wp-content/uploads/2012/06/partner_r2_c13-980x475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198707">
            <a:off x="7263206" y="503672"/>
            <a:ext cx="3109442" cy="1507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E6A4592-9D33-47D6-A102-A6259D424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Audit integrasi ISO 9001 &amp; ISO 45001 1/rev 00© Copyright Sentral Sistem, Juni 2019</a:t>
            </a:r>
          </a:p>
        </p:txBody>
      </p:sp>
    </p:spTree>
    <p:extLst>
      <p:ext uri="{BB962C8B-B14F-4D97-AF65-F5344CB8AC3E}">
        <p14:creationId xmlns:p14="http://schemas.microsoft.com/office/powerpoint/2010/main" val="424146303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500"/>
                            </p:stCondLst>
                            <p:childTnLst>
                              <p:par>
                                <p:cTn id="5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000"/>
                            </p:stCondLst>
                            <p:childTnLst>
                              <p:par>
                                <p:cTn id="6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2500"/>
                            </p:stCondLst>
                            <p:childTnLst>
                              <p:par>
                                <p:cTn id="6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317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317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17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1" grpId="0" animBg="1"/>
      <p:bldP spid="7" grpId="0" animBg="1"/>
      <p:bldP spid="8" grpId="0" animBg="1"/>
      <p:bldP spid="3" grpId="0" animBg="1"/>
      <p:bldP spid="12" grpId="0" animBg="1"/>
      <p:bldP spid="14" grpId="0" animBg="1"/>
      <p:bldP spid="4" grpId="0"/>
      <p:bldP spid="10" grpId="0" animBg="1"/>
      <p:bldP spid="17" grpId="0" animBg="1"/>
      <p:bldP spid="18" grpId="0" animBg="1"/>
      <p:bldP spid="19" grpId="0"/>
      <p:bldP spid="20" grpId="0"/>
      <p:bldP spid="21" grpId="0"/>
      <p:bldP spid="22" grpId="0"/>
      <p:bldP spid="23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6429396"/>
            <a:ext cx="9906000" cy="42860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44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906000" cy="1428736"/>
          </a:xfrm>
          <a:solidFill>
            <a:srgbClr val="C00000"/>
          </a:solidFill>
        </p:spPr>
        <p:txBody>
          <a:bodyPr/>
          <a:lstStyle/>
          <a:p>
            <a:pPr algn="ctr" eaLnBrk="1" hangingPunct="1"/>
            <a:r>
              <a:rPr lang="en-US" b="1" dirty="0" err="1">
                <a:solidFill>
                  <a:schemeClr val="bg1"/>
                </a:solidFill>
              </a:rPr>
              <a:t>Fase</a:t>
            </a:r>
            <a:r>
              <a:rPr lang="en-US" b="1" dirty="0">
                <a:solidFill>
                  <a:schemeClr val="bg1"/>
                </a:solidFill>
              </a:rPr>
              <a:t> I : </a:t>
            </a:r>
            <a:r>
              <a:rPr lang="en-US" b="1" dirty="0" err="1">
                <a:solidFill>
                  <a:schemeClr val="bg1"/>
                </a:solidFill>
              </a:rPr>
              <a:t>Perencanaan</a:t>
            </a:r>
            <a:r>
              <a:rPr lang="en-US" b="1" dirty="0">
                <a:solidFill>
                  <a:schemeClr val="bg1"/>
                </a:solidFill>
              </a:rPr>
              <a:t> Audit</a:t>
            </a:r>
          </a:p>
        </p:txBody>
      </p:sp>
      <p:sp>
        <p:nvSpPr>
          <p:cNvPr id="6144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444252" y="1484659"/>
            <a:ext cx="6509408" cy="4392613"/>
          </a:xfrm>
          <a:noFill/>
        </p:spPr>
        <p:txBody>
          <a:bodyPr>
            <a:normAutofit/>
          </a:bodyPr>
          <a:lstStyle/>
          <a:p>
            <a:pPr eaLnBrk="1" hangingPunct="1">
              <a:spcAft>
                <a:spcPts val="600"/>
              </a:spcAft>
              <a:buClr>
                <a:schemeClr val="tx1"/>
              </a:buClr>
              <a:buFont typeface="Monotype Sorts" charset="2"/>
              <a:buNone/>
            </a:pPr>
            <a:r>
              <a:rPr lang="en-US" sz="2800" dirty="0" err="1"/>
              <a:t>Meliputi</a:t>
            </a:r>
            <a:r>
              <a:rPr lang="en-US" sz="2800" dirty="0"/>
              <a:t> </a:t>
            </a:r>
            <a:r>
              <a:rPr lang="en-US" sz="2800" dirty="0" err="1"/>
              <a:t>a.l</a:t>
            </a:r>
            <a:r>
              <a:rPr lang="en-US" sz="2800" dirty="0"/>
              <a:t>:</a:t>
            </a:r>
          </a:p>
          <a:p>
            <a:pPr lvl="1" eaLnBrk="1" hangingPunct="1">
              <a:spcAft>
                <a:spcPts val="600"/>
              </a:spcAft>
              <a:buClr>
                <a:schemeClr val="tx1"/>
              </a:buClr>
              <a:buFont typeface="Monotype Sorts" charset="2"/>
              <a:buBlip>
                <a:blip r:embed="rId3"/>
              </a:buBlip>
            </a:pPr>
            <a:r>
              <a:rPr lang="en-US" sz="1800" u="sng" dirty="0" err="1">
                <a:solidFill>
                  <a:srgbClr val="FF0000"/>
                </a:solidFill>
              </a:rPr>
              <a:t>Memahami</a:t>
            </a:r>
            <a:r>
              <a:rPr lang="en-US" sz="1800" u="sng" dirty="0">
                <a:solidFill>
                  <a:srgbClr val="FF0000"/>
                </a:solidFill>
              </a:rPr>
              <a:t> </a:t>
            </a:r>
            <a:r>
              <a:rPr lang="en-US" sz="1800" u="sng" dirty="0" err="1">
                <a:solidFill>
                  <a:srgbClr val="FF0000"/>
                </a:solidFill>
              </a:rPr>
              <a:t>Organisasi</a:t>
            </a:r>
            <a:r>
              <a:rPr lang="en-US" sz="1800" u="sng" dirty="0">
                <a:solidFill>
                  <a:srgbClr val="FF0000"/>
                </a:solidFill>
              </a:rPr>
              <a:t> </a:t>
            </a:r>
            <a:r>
              <a:rPr lang="en-US" sz="1800" u="sng" dirty="0" err="1">
                <a:solidFill>
                  <a:srgbClr val="FF0000"/>
                </a:solidFill>
              </a:rPr>
              <a:t>dan</a:t>
            </a:r>
            <a:r>
              <a:rPr lang="en-US" sz="1800" u="sng" dirty="0">
                <a:solidFill>
                  <a:srgbClr val="FF0000"/>
                </a:solidFill>
              </a:rPr>
              <a:t> </a:t>
            </a:r>
            <a:r>
              <a:rPr lang="en-US" sz="1800" u="sng" dirty="0" err="1">
                <a:solidFill>
                  <a:srgbClr val="FF0000"/>
                </a:solidFill>
              </a:rPr>
              <a:t>keterkaitannya</a:t>
            </a:r>
            <a:r>
              <a:rPr lang="en-US" sz="1800" u="sng" dirty="0">
                <a:solidFill>
                  <a:srgbClr val="FF0000"/>
                </a:solidFill>
              </a:rPr>
              <a:t> *</a:t>
            </a:r>
          </a:p>
          <a:p>
            <a:pPr lvl="1" eaLnBrk="1" hangingPunct="1">
              <a:spcAft>
                <a:spcPts val="600"/>
              </a:spcAft>
              <a:buClr>
                <a:schemeClr val="tx1"/>
              </a:buClr>
              <a:buFont typeface="Monotype Sorts" charset="2"/>
              <a:buBlip>
                <a:blip r:embed="rId3"/>
              </a:buBlip>
            </a:pPr>
            <a:r>
              <a:rPr lang="en-US" sz="1800" u="sng" dirty="0" err="1">
                <a:solidFill>
                  <a:srgbClr val="FF0000"/>
                </a:solidFill>
              </a:rPr>
              <a:t>Memahami</a:t>
            </a:r>
            <a:r>
              <a:rPr lang="en-US" sz="1800" u="sng" dirty="0">
                <a:solidFill>
                  <a:srgbClr val="FF0000"/>
                </a:solidFill>
              </a:rPr>
              <a:t> </a:t>
            </a:r>
            <a:r>
              <a:rPr lang="en-US" sz="1800" u="sng" dirty="0" err="1">
                <a:solidFill>
                  <a:srgbClr val="FF0000"/>
                </a:solidFill>
              </a:rPr>
              <a:t>Resiko</a:t>
            </a:r>
            <a:r>
              <a:rPr lang="en-US" sz="1800" u="sng" dirty="0">
                <a:solidFill>
                  <a:srgbClr val="FF0000"/>
                </a:solidFill>
              </a:rPr>
              <a:t> </a:t>
            </a:r>
            <a:r>
              <a:rPr lang="en-US" sz="1800" u="sng" dirty="0" err="1">
                <a:solidFill>
                  <a:srgbClr val="FF0000"/>
                </a:solidFill>
              </a:rPr>
              <a:t>dan</a:t>
            </a:r>
            <a:r>
              <a:rPr lang="en-US" sz="1800" u="sng" dirty="0">
                <a:solidFill>
                  <a:srgbClr val="FF0000"/>
                </a:solidFill>
              </a:rPr>
              <a:t> </a:t>
            </a:r>
            <a:r>
              <a:rPr lang="en-US" sz="1800" u="sng" dirty="0" err="1">
                <a:solidFill>
                  <a:srgbClr val="FF0000"/>
                </a:solidFill>
              </a:rPr>
              <a:t>Peluang</a:t>
            </a:r>
            <a:r>
              <a:rPr lang="en-US" sz="1800" u="sng" dirty="0">
                <a:solidFill>
                  <a:srgbClr val="FF0000"/>
                </a:solidFill>
              </a:rPr>
              <a:t> *</a:t>
            </a:r>
          </a:p>
          <a:p>
            <a:pPr lvl="1" eaLnBrk="1" hangingPunct="1">
              <a:spcAft>
                <a:spcPts val="600"/>
              </a:spcAft>
              <a:buClr>
                <a:schemeClr val="tx1"/>
              </a:buClr>
              <a:buBlip>
                <a:blip r:embed="rId3"/>
              </a:buBlip>
            </a:pPr>
            <a:r>
              <a:rPr lang="en-US" sz="1800" dirty="0" err="1"/>
              <a:t>Buat</a:t>
            </a:r>
            <a:r>
              <a:rPr lang="en-US" sz="1800" dirty="0"/>
              <a:t> Program Audit </a:t>
            </a:r>
            <a:r>
              <a:rPr lang="en-US" sz="1800" u="sng" dirty="0" err="1">
                <a:solidFill>
                  <a:srgbClr val="FF0000"/>
                </a:solidFill>
              </a:rPr>
              <a:t>berdasarkan</a:t>
            </a:r>
            <a:r>
              <a:rPr lang="en-US" sz="1800" u="sng" dirty="0">
                <a:solidFill>
                  <a:srgbClr val="FF0000"/>
                </a:solidFill>
              </a:rPr>
              <a:t> </a:t>
            </a:r>
            <a:r>
              <a:rPr lang="en-US" sz="1800" u="sng" dirty="0" err="1">
                <a:solidFill>
                  <a:srgbClr val="FF0000"/>
                </a:solidFill>
              </a:rPr>
              <a:t>proses</a:t>
            </a:r>
            <a:r>
              <a:rPr lang="en-US" sz="1800" u="sng" dirty="0">
                <a:solidFill>
                  <a:srgbClr val="FF0000"/>
                </a:solidFill>
              </a:rPr>
              <a:t> </a:t>
            </a:r>
            <a:r>
              <a:rPr lang="en-US" sz="1800" dirty="0">
                <a:solidFill>
                  <a:srgbClr val="FF0000"/>
                </a:solidFill>
              </a:rPr>
              <a:t>* </a:t>
            </a:r>
            <a:r>
              <a:rPr lang="en-US" sz="1800" dirty="0" err="1"/>
              <a:t>dengan</a:t>
            </a:r>
            <a:r>
              <a:rPr lang="en-US" sz="1800" dirty="0"/>
              <a:t> </a:t>
            </a:r>
            <a:r>
              <a:rPr lang="en-US" sz="1800" dirty="0" err="1"/>
              <a:t>mempertimbangkan</a:t>
            </a:r>
            <a:r>
              <a:rPr lang="en-US" sz="1800" dirty="0"/>
              <a:t> </a:t>
            </a:r>
            <a:r>
              <a:rPr lang="en-US" sz="1800" u="sng" dirty="0" err="1">
                <a:solidFill>
                  <a:srgbClr val="FF0000"/>
                </a:solidFill>
              </a:rPr>
              <a:t>resiko</a:t>
            </a:r>
            <a:r>
              <a:rPr lang="en-US" sz="1800" dirty="0"/>
              <a:t>,  trend </a:t>
            </a:r>
            <a:r>
              <a:rPr lang="en-US" sz="1800" dirty="0" err="1"/>
              <a:t>kinerja</a:t>
            </a:r>
            <a:r>
              <a:rPr lang="en-US" sz="1800" dirty="0"/>
              <a:t> internal </a:t>
            </a:r>
            <a:r>
              <a:rPr lang="en-US" sz="1800" dirty="0" err="1"/>
              <a:t>dan</a:t>
            </a:r>
            <a:r>
              <a:rPr lang="en-US" sz="1800" dirty="0"/>
              <a:t> external, </a:t>
            </a:r>
            <a:r>
              <a:rPr lang="en-US" sz="1800" dirty="0" err="1"/>
              <a:t>pentingnya</a:t>
            </a:r>
            <a:r>
              <a:rPr lang="en-US" sz="1800" dirty="0"/>
              <a:t> </a:t>
            </a:r>
            <a:r>
              <a:rPr lang="en-US" sz="1800" dirty="0" err="1"/>
              <a:t>proses</a:t>
            </a:r>
            <a:r>
              <a:rPr lang="en-US" sz="1800" dirty="0"/>
              <a:t> </a:t>
            </a:r>
            <a:r>
              <a:rPr lang="en-US" sz="1800" dirty="0" err="1"/>
              <a:t>dan</a:t>
            </a:r>
            <a:r>
              <a:rPr lang="en-US" sz="1800" dirty="0"/>
              <a:t> </a:t>
            </a:r>
            <a:r>
              <a:rPr lang="en-US" sz="1800" u="sng" dirty="0" err="1">
                <a:solidFill>
                  <a:srgbClr val="FF0000"/>
                </a:solidFill>
              </a:rPr>
              <a:t>perubahan</a:t>
            </a:r>
            <a:r>
              <a:rPr lang="en-US" sz="1800" u="sng" dirty="0">
                <a:solidFill>
                  <a:srgbClr val="FF0000"/>
                </a:solidFill>
              </a:rPr>
              <a:t> yang </a:t>
            </a:r>
            <a:r>
              <a:rPr lang="en-US" sz="1800" u="sng" dirty="0" err="1">
                <a:solidFill>
                  <a:srgbClr val="FF0000"/>
                </a:solidFill>
              </a:rPr>
              <a:t>mempengaruhi</a:t>
            </a:r>
            <a:r>
              <a:rPr lang="en-US" sz="1800" u="sng" dirty="0">
                <a:solidFill>
                  <a:srgbClr val="FF0000"/>
                </a:solidFill>
              </a:rPr>
              <a:t> </a:t>
            </a:r>
            <a:r>
              <a:rPr lang="en-US" sz="1800" u="sng" dirty="0" err="1">
                <a:solidFill>
                  <a:srgbClr val="FF0000"/>
                </a:solidFill>
              </a:rPr>
              <a:t>organisasi</a:t>
            </a:r>
            <a:r>
              <a:rPr lang="en-US" sz="1800" u="sng" dirty="0">
                <a:solidFill>
                  <a:srgbClr val="FF0000"/>
                </a:solidFill>
              </a:rPr>
              <a:t> *</a:t>
            </a:r>
          </a:p>
          <a:p>
            <a:pPr lvl="1" eaLnBrk="1" hangingPunct="1">
              <a:spcAft>
                <a:spcPts val="600"/>
              </a:spcAft>
              <a:buClr>
                <a:schemeClr val="tx1"/>
              </a:buClr>
              <a:buFont typeface="Monotype Sorts" charset="2"/>
              <a:buBlip>
                <a:blip r:embed="rId3"/>
              </a:buBlip>
            </a:pPr>
            <a:r>
              <a:rPr lang="en-US" sz="1800" dirty="0" err="1"/>
              <a:t>Pemilihan</a:t>
            </a:r>
            <a:r>
              <a:rPr lang="en-US" sz="1800" dirty="0"/>
              <a:t> audit team.</a:t>
            </a:r>
          </a:p>
          <a:p>
            <a:pPr lvl="1" eaLnBrk="1" hangingPunct="1">
              <a:spcAft>
                <a:spcPts val="600"/>
              </a:spcAft>
              <a:buClr>
                <a:schemeClr val="tx1"/>
              </a:buClr>
              <a:buFont typeface="Monotype Sorts" charset="2"/>
              <a:buBlip>
                <a:blip r:embed="rId3"/>
              </a:buBlip>
            </a:pPr>
            <a:r>
              <a:rPr lang="en-US" sz="1800" dirty="0" err="1"/>
              <a:t>Konfirmasi</a:t>
            </a:r>
            <a:r>
              <a:rPr lang="en-US" sz="1800" dirty="0"/>
              <a:t> schedule audit  </a:t>
            </a:r>
          </a:p>
          <a:p>
            <a:pPr lvl="1" eaLnBrk="1" hangingPunct="1">
              <a:spcAft>
                <a:spcPts val="600"/>
              </a:spcAft>
              <a:buClr>
                <a:schemeClr val="tx1"/>
              </a:buClr>
              <a:buFont typeface="Monotype Sorts" charset="2"/>
              <a:buBlip>
                <a:blip r:embed="rId3"/>
              </a:buBlip>
            </a:pPr>
            <a:r>
              <a:rPr lang="en-US" sz="1800" dirty="0" err="1"/>
              <a:t>Pra</a:t>
            </a:r>
            <a:r>
              <a:rPr lang="en-US" sz="1800" dirty="0"/>
              <a:t> Audit </a:t>
            </a:r>
          </a:p>
          <a:p>
            <a:pPr lvl="2" eaLnBrk="1" hangingPunct="1">
              <a:spcAft>
                <a:spcPts val="600"/>
              </a:spcAft>
              <a:buClr>
                <a:schemeClr val="tx1"/>
              </a:buClr>
              <a:buFont typeface="Monotype Sorts" charset="2"/>
              <a:buBlip>
                <a:blip r:embed="rId3"/>
              </a:buBlip>
            </a:pPr>
            <a:r>
              <a:rPr lang="en-US" sz="1600" dirty="0" err="1"/>
              <a:t>Pengarahan</a:t>
            </a:r>
            <a:r>
              <a:rPr lang="en-US" sz="1600" dirty="0"/>
              <a:t> </a:t>
            </a:r>
            <a:r>
              <a:rPr lang="en-US" sz="1600" dirty="0" err="1"/>
              <a:t>untuk</a:t>
            </a:r>
            <a:r>
              <a:rPr lang="en-US" sz="1600" dirty="0"/>
              <a:t> audit team</a:t>
            </a:r>
          </a:p>
          <a:p>
            <a:pPr lvl="2" eaLnBrk="1" hangingPunct="1">
              <a:spcAft>
                <a:spcPts val="600"/>
              </a:spcAft>
              <a:buClr>
                <a:schemeClr val="tx1"/>
              </a:buClr>
              <a:buFont typeface="Monotype Sorts" charset="2"/>
              <a:buBlip>
                <a:blip r:embed="rId3"/>
              </a:buBlip>
            </a:pPr>
            <a:r>
              <a:rPr lang="en-US" sz="1600" dirty="0" err="1"/>
              <a:t>Pembuatan</a:t>
            </a:r>
            <a:r>
              <a:rPr lang="en-US" sz="1600" dirty="0"/>
              <a:t> Checklist Audit </a:t>
            </a:r>
            <a:r>
              <a:rPr lang="en-US" sz="1600" u="sng" dirty="0" err="1">
                <a:solidFill>
                  <a:srgbClr val="FF0000"/>
                </a:solidFill>
              </a:rPr>
              <a:t>berdasarkan</a:t>
            </a:r>
            <a:r>
              <a:rPr lang="en-US" sz="1600" u="sng" dirty="0">
                <a:solidFill>
                  <a:srgbClr val="FF0000"/>
                </a:solidFill>
              </a:rPr>
              <a:t> </a:t>
            </a:r>
            <a:r>
              <a:rPr lang="en-US" sz="1600" u="sng" dirty="0" err="1">
                <a:solidFill>
                  <a:srgbClr val="FF0000"/>
                </a:solidFill>
              </a:rPr>
              <a:t>proses</a:t>
            </a:r>
            <a:r>
              <a:rPr lang="en-US" sz="1600" u="sng" dirty="0">
                <a:solidFill>
                  <a:srgbClr val="FF0000"/>
                </a:solidFill>
              </a:rPr>
              <a:t> </a:t>
            </a:r>
            <a:r>
              <a:rPr lang="en-US" sz="1600" u="sng" dirty="0" err="1">
                <a:solidFill>
                  <a:srgbClr val="FF0000"/>
                </a:solidFill>
              </a:rPr>
              <a:t>dengan</a:t>
            </a:r>
            <a:r>
              <a:rPr lang="en-US" sz="1600" u="sng" dirty="0">
                <a:solidFill>
                  <a:srgbClr val="FF0000"/>
                </a:solidFill>
              </a:rPr>
              <a:t> </a:t>
            </a:r>
            <a:r>
              <a:rPr lang="en-US" sz="1600" u="sng" dirty="0" err="1">
                <a:solidFill>
                  <a:srgbClr val="FF0000"/>
                </a:solidFill>
              </a:rPr>
              <a:t>mempertimbangkan</a:t>
            </a:r>
            <a:r>
              <a:rPr lang="en-US" sz="1600" u="sng" dirty="0">
                <a:solidFill>
                  <a:srgbClr val="FF0000"/>
                </a:solidFill>
              </a:rPr>
              <a:t> </a:t>
            </a:r>
            <a:r>
              <a:rPr lang="en-US" sz="1600" u="sng" dirty="0" err="1">
                <a:solidFill>
                  <a:srgbClr val="FF0000"/>
                </a:solidFill>
              </a:rPr>
              <a:t>resiko</a:t>
            </a:r>
            <a:r>
              <a:rPr lang="en-US" sz="1600" u="sng" dirty="0">
                <a:solidFill>
                  <a:srgbClr val="FF0000"/>
                </a:solidFill>
              </a:rPr>
              <a:t> </a:t>
            </a:r>
            <a:r>
              <a:rPr lang="en-US" sz="1600" u="sng" dirty="0" err="1">
                <a:solidFill>
                  <a:srgbClr val="FF0000"/>
                </a:solidFill>
              </a:rPr>
              <a:t>dan</a:t>
            </a:r>
            <a:r>
              <a:rPr lang="en-US" sz="1600" u="sng" dirty="0">
                <a:solidFill>
                  <a:srgbClr val="FF0000"/>
                </a:solidFill>
              </a:rPr>
              <a:t> </a:t>
            </a:r>
            <a:r>
              <a:rPr lang="en-US" sz="1600" u="sng" dirty="0" err="1">
                <a:solidFill>
                  <a:srgbClr val="FF0000"/>
                </a:solidFill>
              </a:rPr>
              <a:t>peluang</a:t>
            </a:r>
            <a:r>
              <a:rPr lang="en-US" sz="1600" u="sng" dirty="0">
                <a:solidFill>
                  <a:srgbClr val="FF0000"/>
                </a:solidFill>
              </a:rPr>
              <a:t> </a:t>
            </a:r>
            <a:r>
              <a:rPr lang="en-US" sz="1600" u="sng" dirty="0" err="1">
                <a:solidFill>
                  <a:srgbClr val="FF0000"/>
                </a:solidFill>
              </a:rPr>
              <a:t>pada</a:t>
            </a:r>
            <a:r>
              <a:rPr lang="en-US" sz="1600" u="sng" dirty="0">
                <a:solidFill>
                  <a:srgbClr val="FF0000"/>
                </a:solidFill>
              </a:rPr>
              <a:t> </a:t>
            </a:r>
            <a:r>
              <a:rPr lang="en-US" sz="1600" u="sng" dirty="0" err="1">
                <a:solidFill>
                  <a:srgbClr val="FF0000"/>
                </a:solidFill>
              </a:rPr>
              <a:t>tiap</a:t>
            </a:r>
            <a:r>
              <a:rPr lang="en-US" sz="1600" u="sng" dirty="0">
                <a:solidFill>
                  <a:srgbClr val="FF0000"/>
                </a:solidFill>
              </a:rPr>
              <a:t> </a:t>
            </a:r>
            <a:r>
              <a:rPr lang="en-US" sz="1600" u="sng" dirty="0" err="1">
                <a:solidFill>
                  <a:srgbClr val="FF0000"/>
                </a:solidFill>
              </a:rPr>
              <a:t>proses</a:t>
            </a:r>
            <a:r>
              <a:rPr lang="en-US" sz="1600" u="sng" dirty="0">
                <a:solidFill>
                  <a:srgbClr val="FF0000"/>
                </a:solidFill>
              </a:rPr>
              <a:t> *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>
          <a:xfrm>
            <a:off x="7099300" y="6492899"/>
            <a:ext cx="2311400" cy="365125"/>
          </a:xfrm>
        </p:spPr>
        <p:txBody>
          <a:bodyPr/>
          <a:lstStyle/>
          <a:p>
            <a:pPr>
              <a:defRPr/>
            </a:pPr>
            <a:fld id="{05AFAB11-F620-41BB-9FD1-51BD9D46CF74}" type="slidenum">
              <a:rPr lang="id-ID" smtClean="0"/>
              <a:pPr>
                <a:defRPr/>
              </a:pPr>
              <a:t>51</a:t>
            </a:fld>
            <a:endParaRPr lang="id-ID"/>
          </a:p>
        </p:txBody>
      </p:sp>
      <p:pic>
        <p:nvPicPr>
          <p:cNvPr id="7" name="Picture 8" descr="cartoon.JPG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2971" y="2120098"/>
            <a:ext cx="3777022" cy="3903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17116916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357958"/>
            <a:ext cx="9906000" cy="50004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75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906000" cy="1417638"/>
          </a:xfr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eaLnBrk="1" hangingPunct="1"/>
            <a:r>
              <a:rPr lang="en-US" b="1" dirty="0">
                <a:solidFill>
                  <a:schemeClr val="bg1"/>
                </a:solidFill>
              </a:rPr>
              <a:t>Workshop 3 : </a:t>
            </a:r>
            <a:r>
              <a:rPr lang="en-US" b="1" dirty="0" err="1">
                <a:solidFill>
                  <a:schemeClr val="bg1"/>
                </a:solidFill>
              </a:rPr>
              <a:t>Diskusi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kelompok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74755" name="Rectangle 3"/>
          <p:cNvSpPr>
            <a:spLocks noGrp="1" noChangeArrowheads="1"/>
          </p:cNvSpPr>
          <p:nvPr>
            <p:ph idx="1"/>
          </p:nvPr>
        </p:nvSpPr>
        <p:spPr>
          <a:xfrm>
            <a:off x="632520" y="1700808"/>
            <a:ext cx="7963818" cy="4425950"/>
          </a:xfrm>
        </p:spPr>
        <p:txBody>
          <a:bodyPr/>
          <a:lstStyle/>
          <a:p>
            <a:pPr marL="514350" indent="-514350" eaLnBrk="1" hangingPunct="1">
              <a:buFont typeface="+mj-lt"/>
              <a:buAutoNum type="arabicPeriod"/>
            </a:pPr>
            <a:r>
              <a:rPr lang="en-US" sz="2800" dirty="0" err="1"/>
              <a:t>Identifikasi</a:t>
            </a:r>
            <a:r>
              <a:rPr lang="en-US" sz="2800" dirty="0"/>
              <a:t> </a:t>
            </a:r>
            <a:r>
              <a:rPr lang="en-US" sz="2800" dirty="0" err="1"/>
              <a:t>perubahan</a:t>
            </a:r>
            <a:r>
              <a:rPr lang="en-US" sz="2800" dirty="0"/>
              <a:t> yang </a:t>
            </a:r>
            <a:r>
              <a:rPr lang="en-US" sz="2800" dirty="0" err="1"/>
              <a:t>terjadi</a:t>
            </a:r>
            <a:r>
              <a:rPr lang="en-US" sz="2800" dirty="0"/>
              <a:t> </a:t>
            </a:r>
            <a:r>
              <a:rPr lang="en-US" sz="2800" dirty="0" err="1"/>
              <a:t>di</a:t>
            </a:r>
            <a:r>
              <a:rPr lang="en-US" sz="2800" dirty="0"/>
              <a:t> Perusahaan </a:t>
            </a:r>
            <a:r>
              <a:rPr lang="en-US" sz="2800" dirty="0" err="1"/>
              <a:t>dalam</a:t>
            </a:r>
            <a:r>
              <a:rPr lang="en-US" sz="2800" dirty="0"/>
              <a:t> </a:t>
            </a:r>
            <a:r>
              <a:rPr lang="en-US" sz="2800" dirty="0" err="1"/>
              <a:t>waktu</a:t>
            </a:r>
            <a:r>
              <a:rPr lang="en-US" sz="2800" dirty="0"/>
              <a:t> 1 </a:t>
            </a:r>
            <a:r>
              <a:rPr lang="en-US" sz="2800" dirty="0" err="1"/>
              <a:t>tahun</a:t>
            </a:r>
            <a:r>
              <a:rPr lang="en-US" sz="2800" dirty="0"/>
              <a:t> </a:t>
            </a:r>
            <a:r>
              <a:rPr lang="en-US" sz="2800" dirty="0" err="1"/>
              <a:t>terakhir</a:t>
            </a:r>
            <a:r>
              <a:rPr lang="en-US" sz="2800" dirty="0"/>
              <a:t> : </a:t>
            </a:r>
          </a:p>
          <a:p>
            <a:pPr marL="914400" lvl="1" indent="-282575" eaLnBrk="1" hangingPunct="1"/>
            <a:r>
              <a:rPr lang="en-US" sz="2200" dirty="0" err="1"/>
              <a:t>Perubahan</a:t>
            </a:r>
            <a:r>
              <a:rPr lang="en-US" sz="2200" dirty="0"/>
              <a:t> </a:t>
            </a:r>
            <a:r>
              <a:rPr lang="en-US" sz="2200" dirty="0" err="1"/>
              <a:t>terjadi</a:t>
            </a:r>
            <a:r>
              <a:rPr lang="en-US" sz="2200" dirty="0"/>
              <a:t> </a:t>
            </a:r>
            <a:r>
              <a:rPr lang="en-US" sz="2200" dirty="0" err="1"/>
              <a:t>di</a:t>
            </a:r>
            <a:r>
              <a:rPr lang="en-US" sz="2200" dirty="0"/>
              <a:t> </a:t>
            </a:r>
            <a:r>
              <a:rPr lang="en-US" sz="2200" dirty="0" err="1"/>
              <a:t>proses</a:t>
            </a:r>
            <a:r>
              <a:rPr lang="en-US" sz="2200" dirty="0"/>
              <a:t> </a:t>
            </a:r>
            <a:r>
              <a:rPr lang="en-US" sz="2200" dirty="0" err="1"/>
              <a:t>apa</a:t>
            </a:r>
            <a:r>
              <a:rPr lang="en-US" sz="2200" dirty="0"/>
              <a:t> ? </a:t>
            </a:r>
          </a:p>
          <a:p>
            <a:pPr marL="914400" lvl="1" indent="-282575" eaLnBrk="1" hangingPunct="1"/>
            <a:r>
              <a:rPr lang="en-US" sz="2200" dirty="0" err="1"/>
              <a:t>Apa</a:t>
            </a:r>
            <a:r>
              <a:rPr lang="en-US" sz="2200" dirty="0"/>
              <a:t> yang </a:t>
            </a:r>
            <a:r>
              <a:rPr lang="en-US" sz="2200" dirty="0" err="1"/>
              <a:t>berubah</a:t>
            </a:r>
            <a:r>
              <a:rPr lang="en-US" sz="2200" dirty="0"/>
              <a:t> ? </a:t>
            </a:r>
            <a:r>
              <a:rPr lang="en-US" sz="2200" dirty="0" err="1"/>
              <a:t>Apa</a:t>
            </a:r>
            <a:r>
              <a:rPr lang="en-US" sz="2200" dirty="0"/>
              <a:t> </a:t>
            </a:r>
            <a:r>
              <a:rPr lang="en-US" sz="2200" dirty="0" err="1"/>
              <a:t>potensi</a:t>
            </a:r>
            <a:r>
              <a:rPr lang="en-US" sz="2200" dirty="0"/>
              <a:t> </a:t>
            </a:r>
            <a:r>
              <a:rPr lang="en-US" sz="2200" dirty="0" err="1"/>
              <a:t>negatif</a:t>
            </a:r>
            <a:r>
              <a:rPr lang="en-US" sz="2200" dirty="0"/>
              <a:t> yang </a:t>
            </a:r>
            <a:r>
              <a:rPr lang="en-US" sz="2200" dirty="0" err="1"/>
              <a:t>bisa</a:t>
            </a:r>
            <a:r>
              <a:rPr lang="en-US" sz="2200" dirty="0"/>
              <a:t> </a:t>
            </a:r>
            <a:r>
              <a:rPr lang="en-US" sz="2200" dirty="0" err="1"/>
              <a:t>terjadi</a:t>
            </a:r>
            <a:r>
              <a:rPr lang="en-US" sz="2200" dirty="0"/>
              <a:t> </a:t>
            </a:r>
            <a:r>
              <a:rPr lang="en-US" sz="2200" dirty="0" err="1"/>
              <a:t>terhadap</a:t>
            </a:r>
            <a:r>
              <a:rPr lang="en-US" sz="2200" dirty="0"/>
              <a:t> </a:t>
            </a:r>
            <a:r>
              <a:rPr lang="en-US" sz="2200" dirty="0" err="1"/>
              <a:t>integritas</a:t>
            </a:r>
            <a:r>
              <a:rPr lang="en-US" sz="2200" dirty="0"/>
              <a:t> </a:t>
            </a:r>
            <a:r>
              <a:rPr lang="en-US" sz="2200" dirty="0" err="1"/>
              <a:t>sistem</a:t>
            </a:r>
            <a:r>
              <a:rPr lang="en-US" sz="2200" dirty="0"/>
              <a:t> </a:t>
            </a:r>
            <a:r>
              <a:rPr lang="en-US" sz="2200" dirty="0" err="1"/>
              <a:t>manajemen</a:t>
            </a:r>
            <a:r>
              <a:rPr lang="en-US" sz="2200" dirty="0"/>
              <a:t> </a:t>
            </a:r>
            <a:r>
              <a:rPr lang="en-US" sz="2200" dirty="0" err="1"/>
              <a:t>mutu</a:t>
            </a:r>
            <a:r>
              <a:rPr lang="en-US" sz="2200" dirty="0"/>
              <a:t> ? </a:t>
            </a:r>
            <a:r>
              <a:rPr lang="en-US" sz="2200" dirty="0" err="1"/>
              <a:t>Atau</a:t>
            </a:r>
            <a:r>
              <a:rPr lang="en-US" sz="2200" dirty="0"/>
              <a:t> </a:t>
            </a:r>
            <a:r>
              <a:rPr lang="en-US" sz="2200" dirty="0" err="1"/>
              <a:t>berpotensi</a:t>
            </a:r>
            <a:r>
              <a:rPr lang="en-US" sz="2200" dirty="0"/>
              <a:t> </a:t>
            </a:r>
            <a:r>
              <a:rPr lang="en-US" sz="2200" dirty="0" err="1"/>
              <a:t>terjadi</a:t>
            </a:r>
            <a:r>
              <a:rPr lang="en-US" sz="2200" dirty="0"/>
              <a:t> </a:t>
            </a:r>
            <a:r>
              <a:rPr lang="en-US" sz="2200" dirty="0" err="1"/>
              <a:t>penyimpangan</a:t>
            </a:r>
            <a:r>
              <a:rPr lang="en-US" sz="2200" dirty="0"/>
              <a:t> </a:t>
            </a:r>
            <a:r>
              <a:rPr lang="en-US" sz="2200" dirty="0" err="1"/>
              <a:t>karena</a:t>
            </a:r>
            <a:r>
              <a:rPr lang="en-US" sz="2200" dirty="0"/>
              <a:t> </a:t>
            </a:r>
            <a:r>
              <a:rPr lang="en-US" sz="2200" dirty="0" err="1"/>
              <a:t>adanya</a:t>
            </a:r>
            <a:r>
              <a:rPr lang="en-US" sz="2200" dirty="0"/>
              <a:t> </a:t>
            </a:r>
            <a:r>
              <a:rPr lang="en-US" sz="2200" dirty="0" err="1"/>
              <a:t>perubahan</a:t>
            </a:r>
            <a:r>
              <a:rPr lang="en-US" sz="2200" dirty="0"/>
              <a:t> </a:t>
            </a:r>
            <a:r>
              <a:rPr lang="en-US" sz="2200" dirty="0" err="1"/>
              <a:t>kebiasaan</a:t>
            </a:r>
            <a:r>
              <a:rPr lang="en-US" sz="2200" dirty="0"/>
              <a:t> ?  </a:t>
            </a:r>
          </a:p>
          <a:p>
            <a:pPr marL="914400" lvl="1" indent="-282575" eaLnBrk="1" hangingPunct="1"/>
            <a:endParaRPr lang="en-US" sz="2200" dirty="0"/>
          </a:p>
          <a:p>
            <a:pPr marL="514350" indent="-514350" eaLnBrk="1" hangingPunct="1">
              <a:spcBef>
                <a:spcPts val="0"/>
              </a:spcBef>
              <a:buFont typeface="+mj-lt"/>
              <a:buAutoNum type="arabicPeriod"/>
            </a:pPr>
            <a:r>
              <a:rPr lang="en-US" sz="2800" dirty="0" err="1"/>
              <a:t>Identifikasi</a:t>
            </a:r>
            <a:r>
              <a:rPr lang="en-US" sz="2800" dirty="0"/>
              <a:t> trend </a:t>
            </a:r>
            <a:r>
              <a:rPr lang="en-US" sz="2800" dirty="0" err="1"/>
              <a:t>kinerja</a:t>
            </a:r>
            <a:r>
              <a:rPr lang="en-US" sz="2800" dirty="0"/>
              <a:t> internal </a:t>
            </a:r>
            <a:r>
              <a:rPr lang="en-US" sz="2800" dirty="0" err="1"/>
              <a:t>dan</a:t>
            </a:r>
            <a:r>
              <a:rPr lang="en-US" sz="2800" dirty="0"/>
              <a:t> external yang </a:t>
            </a:r>
            <a:r>
              <a:rPr lang="en-US" sz="2800" dirty="0" err="1"/>
              <a:t>kurang</a:t>
            </a:r>
            <a:r>
              <a:rPr lang="en-US" sz="2800" dirty="0"/>
              <a:t> </a:t>
            </a:r>
            <a:r>
              <a:rPr lang="en-US" sz="2800" dirty="0" err="1"/>
              <a:t>baik</a:t>
            </a:r>
            <a:r>
              <a:rPr lang="en-US" sz="2800" dirty="0"/>
              <a:t> </a:t>
            </a:r>
          </a:p>
          <a:p>
            <a:pPr marL="0" indent="0" eaLnBrk="1" hangingPunct="1">
              <a:buFont typeface="Wingdings" pitchFamily="2" charset="2"/>
              <a:buNone/>
            </a:pPr>
            <a:endParaRPr lang="en-US" sz="2800" dirty="0"/>
          </a:p>
          <a:p>
            <a:pPr lvl="1" eaLnBrk="1" hangingPunct="1"/>
            <a:endParaRPr lang="en-US" dirty="0"/>
          </a:p>
          <a:p>
            <a:pPr lvl="1" eaLnBrk="1" hangingPunct="1">
              <a:buClr>
                <a:schemeClr val="tx1"/>
              </a:buClr>
              <a:buFont typeface="Wingdings" pitchFamily="2" charset="2"/>
              <a:buNone/>
            </a:pP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>
          <a:xfrm>
            <a:off x="7099300" y="6492899"/>
            <a:ext cx="2311400" cy="365125"/>
          </a:xfrm>
        </p:spPr>
        <p:txBody>
          <a:bodyPr/>
          <a:lstStyle/>
          <a:p>
            <a:pPr>
              <a:defRPr/>
            </a:pPr>
            <a:fld id="{6479658B-7F9C-4333-9499-869B8642C574}" type="slidenum">
              <a:rPr lang="en-US" smtClean="0"/>
              <a:pPr>
                <a:defRPr/>
              </a:pPr>
              <a:t>52</a:t>
            </a:fld>
            <a:endParaRPr lang="en-US"/>
          </a:p>
        </p:txBody>
      </p:sp>
      <p:pic>
        <p:nvPicPr>
          <p:cNvPr id="8" name="Picture 1" descr="C:\Users\Agus Wahyudi\Pictures\3D man\3d-man-standing-near-red-watch-14064658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962516" y="4581128"/>
            <a:ext cx="1522814" cy="1522814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7119918" y="5929330"/>
            <a:ext cx="27860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2000" dirty="0">
                <a:solidFill>
                  <a:srgbClr val="0000CC"/>
                </a:solidFill>
                <a:latin typeface="Century Gothic" pitchFamily="34" charset="0"/>
              </a:rPr>
              <a:t>Waktu : 15 Menit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6C89D2F-8D69-4A5B-A737-3007BF6151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Audit integrasi ISO 9001 &amp; ISO 45001 1/rev 00© Copyright Sentral Sistem, Juni 2019</a:t>
            </a:r>
          </a:p>
        </p:txBody>
      </p:sp>
    </p:spTree>
    <p:extLst>
      <p:ext uri="{BB962C8B-B14F-4D97-AF65-F5344CB8AC3E}">
        <p14:creationId xmlns:p14="http://schemas.microsoft.com/office/powerpoint/2010/main" val="287097700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906000" cy="1285875"/>
          </a:xfrm>
          <a:solidFill>
            <a:schemeClr val="accent6">
              <a:lumMod val="75000"/>
            </a:schemeClr>
          </a:solidFill>
        </p:spPr>
        <p:txBody>
          <a:bodyPr/>
          <a:lstStyle/>
          <a:p>
            <a:pPr algn="ctr" eaLnBrk="1" hangingPunct="1">
              <a:buFont typeface="Monotype Sorts" charset="2"/>
              <a:buChar char="­"/>
            </a:pP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dirty="0" err="1">
                <a:solidFill>
                  <a:schemeClr val="bg1"/>
                </a:solidFill>
              </a:rPr>
              <a:t>Pemilihan</a:t>
            </a:r>
            <a:r>
              <a:rPr lang="en-US" sz="3600" dirty="0">
                <a:solidFill>
                  <a:schemeClr val="bg1"/>
                </a:solidFill>
              </a:rPr>
              <a:t> Audit Team</a:t>
            </a:r>
            <a:endParaRPr lang="en-US" sz="3600" dirty="0">
              <a:solidFill>
                <a:schemeClr val="bg1"/>
              </a:solidFill>
              <a:latin typeface="Bookman Old Style" pitchFamily="18" charset="0"/>
            </a:endParaRPr>
          </a:p>
        </p:txBody>
      </p:sp>
      <p:sp>
        <p:nvSpPr>
          <p:cNvPr id="65539" name="Rectangle 3"/>
          <p:cNvSpPr>
            <a:spLocks noGrp="1" noChangeArrowheads="1"/>
          </p:cNvSpPr>
          <p:nvPr>
            <p:ph idx="1"/>
          </p:nvPr>
        </p:nvSpPr>
        <p:spPr>
          <a:xfrm>
            <a:off x="990918" y="1774825"/>
            <a:ext cx="5762885" cy="4318000"/>
          </a:xfrm>
          <a:noFill/>
        </p:spPr>
        <p:txBody>
          <a:bodyPr/>
          <a:lstStyle/>
          <a:p>
            <a:pPr marL="0" indent="0" eaLnBrk="1" hangingPunct="1">
              <a:lnSpc>
                <a:spcPct val="80000"/>
              </a:lnSpc>
              <a:spcAft>
                <a:spcPct val="70000"/>
              </a:spcAft>
              <a:buFont typeface="Monotype Sorts" charset="2"/>
              <a:buNone/>
            </a:pPr>
            <a:r>
              <a:rPr lang="en-US" sz="2800" dirty="0" err="1"/>
              <a:t>Jumlah</a:t>
            </a:r>
            <a:r>
              <a:rPr lang="en-US" sz="2800" dirty="0"/>
              <a:t> </a:t>
            </a:r>
            <a:r>
              <a:rPr lang="en-US" sz="2800" dirty="0" err="1"/>
              <a:t>anggota</a:t>
            </a:r>
            <a:r>
              <a:rPr lang="en-US" sz="2800" dirty="0"/>
              <a:t> audit team </a:t>
            </a:r>
            <a:r>
              <a:rPr lang="en-US" sz="2800" dirty="0" err="1"/>
              <a:t>bervariasi</a:t>
            </a:r>
            <a:r>
              <a:rPr lang="en-US" sz="2800" dirty="0"/>
              <a:t> </a:t>
            </a:r>
            <a:r>
              <a:rPr lang="en-US" sz="2800" dirty="0" err="1"/>
              <a:t>tergantung</a:t>
            </a:r>
            <a:r>
              <a:rPr lang="en-US" sz="2800" dirty="0"/>
              <a:t> </a:t>
            </a:r>
            <a:r>
              <a:rPr lang="en-US" sz="2800" dirty="0" err="1"/>
              <a:t>dari</a:t>
            </a:r>
            <a:r>
              <a:rPr lang="en-US" sz="2800" dirty="0"/>
              <a:t> : </a:t>
            </a:r>
          </a:p>
          <a:p>
            <a:pPr lvl="1" eaLnBrk="1" hangingPunct="1">
              <a:lnSpc>
                <a:spcPct val="80000"/>
              </a:lnSpc>
              <a:spcAft>
                <a:spcPct val="70000"/>
              </a:spcAft>
            </a:pPr>
            <a:r>
              <a:rPr lang="en-US" sz="2400" dirty="0"/>
              <a:t>Scope (</a:t>
            </a:r>
            <a:r>
              <a:rPr lang="en-US" sz="2400" dirty="0" err="1"/>
              <a:t>jangkauan</a:t>
            </a:r>
            <a:r>
              <a:rPr lang="en-US" sz="2400" dirty="0"/>
              <a:t> audit)</a:t>
            </a:r>
          </a:p>
          <a:p>
            <a:pPr lvl="1" eaLnBrk="1" hangingPunct="1">
              <a:lnSpc>
                <a:spcPct val="80000"/>
              </a:lnSpc>
              <a:spcAft>
                <a:spcPct val="70000"/>
              </a:spcAft>
            </a:pPr>
            <a:r>
              <a:rPr lang="en-US" sz="2400" dirty="0" err="1"/>
              <a:t>Personel</a:t>
            </a:r>
            <a:r>
              <a:rPr lang="en-US" sz="2400" dirty="0"/>
              <a:t> (auditor) yang </a:t>
            </a:r>
            <a:r>
              <a:rPr lang="en-US" sz="2400" dirty="0" err="1"/>
              <a:t>tersedia</a:t>
            </a:r>
            <a:r>
              <a:rPr lang="en-US" sz="2400" dirty="0"/>
              <a:t>.</a:t>
            </a:r>
          </a:p>
          <a:p>
            <a:pPr lvl="1" eaLnBrk="1" hangingPunct="1">
              <a:lnSpc>
                <a:spcPct val="80000"/>
              </a:lnSpc>
              <a:spcAft>
                <a:spcPct val="70000"/>
              </a:spcAft>
            </a:pPr>
            <a:r>
              <a:rPr lang="en-US" sz="2400" dirty="0" err="1"/>
              <a:t>Waktu</a:t>
            </a:r>
            <a:r>
              <a:rPr lang="en-US" sz="2400" dirty="0"/>
              <a:t> yang </a:t>
            </a:r>
            <a:r>
              <a:rPr lang="en-US" sz="2400" dirty="0" err="1"/>
              <a:t>tersedia</a:t>
            </a:r>
            <a:r>
              <a:rPr lang="en-US" sz="2400" dirty="0"/>
              <a:t> </a:t>
            </a:r>
            <a:r>
              <a:rPr lang="en-US" sz="2400" dirty="0" err="1"/>
              <a:t>untuk</a:t>
            </a:r>
            <a:r>
              <a:rPr lang="en-US" sz="2400" dirty="0"/>
              <a:t> </a:t>
            </a:r>
            <a:r>
              <a:rPr lang="en-US" sz="2400" dirty="0" err="1"/>
              <a:t>menyelesaikan</a:t>
            </a:r>
            <a:r>
              <a:rPr lang="en-US" sz="2400" dirty="0"/>
              <a:t> audit</a:t>
            </a:r>
          </a:p>
          <a:p>
            <a:pPr lvl="1" eaLnBrk="1" hangingPunct="1">
              <a:lnSpc>
                <a:spcPct val="80000"/>
              </a:lnSpc>
              <a:spcAft>
                <a:spcPct val="70000"/>
              </a:spcAft>
            </a:pPr>
            <a:r>
              <a:rPr lang="en-US" sz="2400" dirty="0" err="1"/>
              <a:t>Kebutuhan</a:t>
            </a:r>
            <a:r>
              <a:rPr lang="en-US" sz="2400" dirty="0"/>
              <a:t> </a:t>
            </a:r>
            <a:r>
              <a:rPr lang="en-US" sz="2400" dirty="0" err="1"/>
              <a:t>keahlian</a:t>
            </a:r>
            <a:r>
              <a:rPr lang="en-US" sz="2400" dirty="0"/>
              <a:t> </a:t>
            </a:r>
            <a:r>
              <a:rPr lang="en-US" sz="2400" dirty="0" err="1"/>
              <a:t>atau</a:t>
            </a:r>
            <a:r>
              <a:rPr lang="en-US" sz="2400" dirty="0"/>
              <a:t> </a:t>
            </a:r>
            <a:r>
              <a:rPr lang="en-US" sz="2400" dirty="0" err="1"/>
              <a:t>pengalaman</a:t>
            </a:r>
            <a:r>
              <a:rPr lang="en-US" sz="2400" dirty="0"/>
              <a:t> </a:t>
            </a:r>
            <a:r>
              <a:rPr lang="en-US" sz="2400" dirty="0" err="1"/>
              <a:t>tertentu</a:t>
            </a:r>
            <a:r>
              <a:rPr lang="en-US" sz="2400" dirty="0"/>
              <a:t> </a:t>
            </a:r>
            <a:r>
              <a:rPr lang="en-US" sz="2400" dirty="0" err="1"/>
              <a:t>dari</a:t>
            </a:r>
            <a:r>
              <a:rPr lang="en-US" sz="2400" dirty="0"/>
              <a:t> area </a:t>
            </a:r>
            <a:r>
              <a:rPr lang="en-US" sz="2400" dirty="0" err="1"/>
              <a:t>tersebut</a:t>
            </a:r>
            <a:r>
              <a:rPr lang="en-US" sz="2400" dirty="0"/>
              <a:t>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79658B-7F9C-4333-9499-869B8642C574}" type="slidenum">
              <a:rPr lang="en-US" smtClean="0"/>
              <a:pPr>
                <a:defRPr/>
              </a:pPr>
              <a:t>53</a:t>
            </a:fld>
            <a:endParaRPr lang="en-US" dirty="0"/>
          </a:p>
        </p:txBody>
      </p:sp>
      <p:pic>
        <p:nvPicPr>
          <p:cNvPr id="65540" name="Picture 14" descr="Business-people-on-sidewalk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53264" y="1857364"/>
            <a:ext cx="2286016" cy="3887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C9A42E8-1B6B-4948-B617-B0E25EA4F2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Audit integrasi ISO 9001 &amp; ISO 45001 1/rev 00© Copyright Sentral Sistem, Juni 2019</a:t>
            </a:r>
          </a:p>
        </p:txBody>
      </p:sp>
    </p:spTree>
    <p:extLst>
      <p:ext uri="{BB962C8B-B14F-4D97-AF65-F5344CB8AC3E}">
        <p14:creationId xmlns:p14="http://schemas.microsoft.com/office/powerpoint/2010/main" val="425470265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>
          <a:xfrm>
            <a:off x="4095744" y="-142900"/>
            <a:ext cx="5786478" cy="1143000"/>
          </a:xfrm>
        </p:spPr>
        <p:txBody>
          <a:bodyPr/>
          <a:lstStyle/>
          <a:p>
            <a:pPr eaLnBrk="1" hangingPunct="1"/>
            <a:r>
              <a:rPr lang="en-US" sz="2600" dirty="0"/>
              <a:t>KUALIFIKASI AUDITOR </a:t>
            </a:r>
          </a:p>
        </p:txBody>
      </p:sp>
      <p:sp>
        <p:nvSpPr>
          <p:cNvPr id="44035" name="Rectangle 3"/>
          <p:cNvSpPr>
            <a:spLocks noGrp="1" noChangeArrowheads="1"/>
          </p:cNvSpPr>
          <p:nvPr>
            <p:ph idx="1"/>
          </p:nvPr>
        </p:nvSpPr>
        <p:spPr>
          <a:xfrm>
            <a:off x="452406" y="1317645"/>
            <a:ext cx="9144064" cy="4968875"/>
          </a:xfrm>
        </p:spPr>
        <p:txBody>
          <a:bodyPr>
            <a:normAutofit lnSpcReduction="10000"/>
          </a:bodyPr>
          <a:lstStyle/>
          <a:p>
            <a:pPr eaLnBrk="1" hangingPunct="1">
              <a:lnSpc>
                <a:spcPct val="90000"/>
              </a:lnSpc>
              <a:buClr>
                <a:schemeClr val="tx1"/>
              </a:buClr>
              <a:buFont typeface="Wingdings" pitchFamily="2" charset="2"/>
              <a:buChar char="@"/>
            </a:pPr>
            <a:r>
              <a:rPr lang="en-US" sz="2200" dirty="0" err="1"/>
              <a:t>Prinsip</a:t>
            </a:r>
            <a:r>
              <a:rPr lang="en-US" sz="2200" dirty="0"/>
              <a:t>, </a:t>
            </a:r>
            <a:r>
              <a:rPr lang="en-US" sz="2200" dirty="0" err="1"/>
              <a:t>prosedur</a:t>
            </a:r>
            <a:r>
              <a:rPr lang="id-ID" sz="2200" dirty="0"/>
              <a:t>,</a:t>
            </a:r>
            <a:r>
              <a:rPr lang="en-US" sz="2200" dirty="0"/>
              <a:t> </a:t>
            </a:r>
            <a:r>
              <a:rPr lang="en-US" sz="2200" dirty="0" err="1"/>
              <a:t>dan</a:t>
            </a:r>
            <a:r>
              <a:rPr lang="en-US" sz="2200" dirty="0"/>
              <a:t> </a:t>
            </a:r>
            <a:r>
              <a:rPr lang="en-US" sz="2200" dirty="0" err="1"/>
              <a:t>teknik</a:t>
            </a:r>
            <a:r>
              <a:rPr lang="en-US" sz="2200" dirty="0"/>
              <a:t> audit, </a:t>
            </a:r>
            <a:r>
              <a:rPr lang="en-US" sz="2200" dirty="0" err="1"/>
              <a:t>referensi</a:t>
            </a:r>
            <a:r>
              <a:rPr lang="en-US" sz="2200" dirty="0"/>
              <a:t> audit ISO 19011</a:t>
            </a:r>
          </a:p>
          <a:p>
            <a:pPr eaLnBrk="1" hangingPunct="1">
              <a:lnSpc>
                <a:spcPct val="90000"/>
              </a:lnSpc>
              <a:buClr>
                <a:schemeClr val="tx1"/>
              </a:buClr>
              <a:buFont typeface="Wingdings" pitchFamily="2" charset="2"/>
              <a:buChar char="@"/>
            </a:pPr>
            <a:r>
              <a:rPr lang="en-US" sz="2200" dirty="0" err="1"/>
              <a:t>Pendidikan</a:t>
            </a:r>
            <a:r>
              <a:rPr lang="en-US" sz="2200" dirty="0"/>
              <a:t>, </a:t>
            </a:r>
            <a:r>
              <a:rPr lang="en-US" sz="2200" dirty="0" err="1"/>
              <a:t>Pelatihan</a:t>
            </a:r>
            <a:r>
              <a:rPr lang="id-ID" sz="2200" dirty="0"/>
              <a:t>, </a:t>
            </a:r>
            <a:r>
              <a:rPr lang="en-US" sz="2200" dirty="0" err="1"/>
              <a:t>Pengalaman</a:t>
            </a:r>
            <a:r>
              <a:rPr lang="en-US" sz="2200" dirty="0"/>
              <a:t> </a:t>
            </a:r>
            <a:r>
              <a:rPr lang="en-US" sz="2200" dirty="0" err="1"/>
              <a:t>Kerja</a:t>
            </a:r>
            <a:r>
              <a:rPr lang="id-ID" sz="2200" dirty="0"/>
              <a:t>,</a:t>
            </a:r>
            <a:r>
              <a:rPr lang="en-US" sz="2200" dirty="0"/>
              <a:t> </a:t>
            </a:r>
            <a:r>
              <a:rPr lang="en-US" sz="2200" dirty="0" err="1"/>
              <a:t>dan</a:t>
            </a:r>
            <a:r>
              <a:rPr lang="en-US" sz="2200" dirty="0"/>
              <a:t> </a:t>
            </a:r>
            <a:r>
              <a:rPr lang="en-US" sz="2200" dirty="0" err="1"/>
              <a:t>Pengalaman</a:t>
            </a:r>
            <a:r>
              <a:rPr lang="en-US" sz="2200" dirty="0"/>
              <a:t> Audit. </a:t>
            </a:r>
          </a:p>
          <a:p>
            <a:pPr eaLnBrk="1" hangingPunct="1">
              <a:lnSpc>
                <a:spcPct val="90000"/>
              </a:lnSpc>
              <a:buClr>
                <a:schemeClr val="tx1"/>
              </a:buClr>
              <a:buFont typeface="Wingdings" pitchFamily="2" charset="2"/>
              <a:buChar char="@"/>
            </a:pPr>
            <a:r>
              <a:rPr lang="en-US" sz="2200" u="sng" dirty="0" err="1">
                <a:solidFill>
                  <a:srgbClr val="FF0000"/>
                </a:solidFill>
              </a:rPr>
              <a:t>Situasi</a:t>
            </a:r>
            <a:r>
              <a:rPr lang="en-US" sz="2200" u="sng" dirty="0">
                <a:solidFill>
                  <a:srgbClr val="FF0000"/>
                </a:solidFill>
              </a:rPr>
              <a:t> </a:t>
            </a:r>
            <a:r>
              <a:rPr lang="en-US" sz="2200" u="sng" dirty="0" err="1">
                <a:solidFill>
                  <a:srgbClr val="FF0000"/>
                </a:solidFill>
              </a:rPr>
              <a:t>Organisasi</a:t>
            </a:r>
            <a:r>
              <a:rPr lang="en-US" sz="2200" u="sng" dirty="0">
                <a:solidFill>
                  <a:srgbClr val="FF0000"/>
                </a:solidFill>
              </a:rPr>
              <a:t>; </a:t>
            </a:r>
            <a:r>
              <a:rPr lang="en-US" sz="2200" u="sng" dirty="0" err="1">
                <a:solidFill>
                  <a:srgbClr val="FF0000"/>
                </a:solidFill>
              </a:rPr>
              <a:t>isu</a:t>
            </a:r>
            <a:r>
              <a:rPr lang="en-US" sz="2200" u="sng" dirty="0">
                <a:solidFill>
                  <a:srgbClr val="FF0000"/>
                </a:solidFill>
              </a:rPr>
              <a:t> internal </a:t>
            </a:r>
            <a:r>
              <a:rPr lang="en-US" sz="2200" u="sng" dirty="0" err="1">
                <a:solidFill>
                  <a:srgbClr val="FF0000"/>
                </a:solidFill>
              </a:rPr>
              <a:t>dan</a:t>
            </a:r>
            <a:r>
              <a:rPr lang="en-US" sz="2200" u="sng" dirty="0">
                <a:solidFill>
                  <a:srgbClr val="FF0000"/>
                </a:solidFill>
              </a:rPr>
              <a:t> </a:t>
            </a:r>
            <a:r>
              <a:rPr lang="en-US" sz="2200" u="sng" dirty="0" err="1">
                <a:solidFill>
                  <a:srgbClr val="FF0000"/>
                </a:solidFill>
              </a:rPr>
              <a:t>eksternal</a:t>
            </a:r>
            <a:r>
              <a:rPr lang="en-US" sz="2200" u="sng" dirty="0">
                <a:solidFill>
                  <a:srgbClr val="FF0000"/>
                </a:solidFill>
              </a:rPr>
              <a:t>, </a:t>
            </a:r>
            <a:r>
              <a:rPr lang="en-US" sz="2200" u="sng" dirty="0" err="1">
                <a:solidFill>
                  <a:srgbClr val="FF0000"/>
                </a:solidFill>
              </a:rPr>
              <a:t>harapan</a:t>
            </a:r>
            <a:r>
              <a:rPr lang="en-US" sz="2200" u="sng" dirty="0">
                <a:solidFill>
                  <a:srgbClr val="FF0000"/>
                </a:solidFill>
              </a:rPr>
              <a:t> </a:t>
            </a:r>
            <a:r>
              <a:rPr lang="en-US" sz="2200" u="sng" dirty="0" err="1">
                <a:solidFill>
                  <a:srgbClr val="FF0000"/>
                </a:solidFill>
              </a:rPr>
              <a:t>dan</a:t>
            </a:r>
            <a:r>
              <a:rPr lang="en-US" sz="2200" u="sng" dirty="0">
                <a:solidFill>
                  <a:srgbClr val="FF0000"/>
                </a:solidFill>
              </a:rPr>
              <a:t> </a:t>
            </a:r>
            <a:r>
              <a:rPr lang="en-US" sz="2200" u="sng" dirty="0" err="1">
                <a:solidFill>
                  <a:srgbClr val="FF0000"/>
                </a:solidFill>
              </a:rPr>
              <a:t>tuntutan</a:t>
            </a:r>
            <a:r>
              <a:rPr lang="en-US" sz="2200" u="sng" dirty="0">
                <a:solidFill>
                  <a:srgbClr val="FF0000"/>
                </a:solidFill>
              </a:rPr>
              <a:t> interested parties) </a:t>
            </a:r>
          </a:p>
          <a:p>
            <a:pPr eaLnBrk="1" hangingPunct="1">
              <a:lnSpc>
                <a:spcPct val="90000"/>
              </a:lnSpc>
              <a:buClr>
                <a:schemeClr val="tx1"/>
              </a:buClr>
              <a:buFont typeface="Wingdings" pitchFamily="2" charset="2"/>
              <a:buChar char="@"/>
            </a:pPr>
            <a:r>
              <a:rPr lang="en-US" sz="2200" u="sng" dirty="0" err="1">
                <a:solidFill>
                  <a:srgbClr val="FF0000"/>
                </a:solidFill>
              </a:rPr>
              <a:t>Memahami</a:t>
            </a:r>
            <a:r>
              <a:rPr lang="en-US" sz="2200" u="sng" dirty="0">
                <a:solidFill>
                  <a:srgbClr val="FF0000"/>
                </a:solidFill>
              </a:rPr>
              <a:t> </a:t>
            </a:r>
            <a:r>
              <a:rPr lang="en-US" sz="2200" u="sng" dirty="0" err="1">
                <a:solidFill>
                  <a:srgbClr val="FF0000"/>
                </a:solidFill>
              </a:rPr>
              <a:t>Konsep</a:t>
            </a:r>
            <a:r>
              <a:rPr lang="en-US" sz="2200" u="sng" dirty="0">
                <a:solidFill>
                  <a:srgbClr val="FF0000"/>
                </a:solidFill>
              </a:rPr>
              <a:t> </a:t>
            </a:r>
            <a:r>
              <a:rPr lang="en-US" sz="2200" u="sng" dirty="0" err="1">
                <a:solidFill>
                  <a:srgbClr val="FF0000"/>
                </a:solidFill>
              </a:rPr>
              <a:t>Manajemen</a:t>
            </a:r>
            <a:r>
              <a:rPr lang="en-US" sz="2200" u="sng" dirty="0">
                <a:solidFill>
                  <a:srgbClr val="FF0000"/>
                </a:solidFill>
              </a:rPr>
              <a:t> </a:t>
            </a:r>
            <a:r>
              <a:rPr lang="en-US" sz="2200" u="sng" dirty="0" err="1">
                <a:solidFill>
                  <a:srgbClr val="FF0000"/>
                </a:solidFill>
              </a:rPr>
              <a:t>Resiko</a:t>
            </a:r>
            <a:endParaRPr lang="en-US" sz="2200" u="sng" dirty="0">
              <a:solidFill>
                <a:srgbClr val="FF0000"/>
              </a:solidFill>
            </a:endParaRPr>
          </a:p>
          <a:p>
            <a:pPr eaLnBrk="1" hangingPunct="1">
              <a:lnSpc>
                <a:spcPct val="90000"/>
              </a:lnSpc>
              <a:buClr>
                <a:schemeClr val="tx1"/>
              </a:buClr>
              <a:buFont typeface="Wingdings" pitchFamily="2" charset="2"/>
              <a:buChar char="@"/>
            </a:pPr>
            <a:r>
              <a:rPr lang="en-US" sz="2200" u="sng" dirty="0" err="1">
                <a:solidFill>
                  <a:srgbClr val="FF0000"/>
                </a:solidFill>
              </a:rPr>
              <a:t>Memahami</a:t>
            </a:r>
            <a:r>
              <a:rPr lang="en-US" sz="2200" u="sng" dirty="0">
                <a:solidFill>
                  <a:srgbClr val="FF0000"/>
                </a:solidFill>
              </a:rPr>
              <a:t> </a:t>
            </a:r>
            <a:r>
              <a:rPr lang="en-US" sz="2200" u="sng" dirty="0" err="1">
                <a:solidFill>
                  <a:srgbClr val="FF0000"/>
                </a:solidFill>
              </a:rPr>
              <a:t>Pendekatan</a:t>
            </a:r>
            <a:r>
              <a:rPr lang="en-US" sz="2200" u="sng" dirty="0">
                <a:solidFill>
                  <a:srgbClr val="FF0000"/>
                </a:solidFill>
              </a:rPr>
              <a:t> </a:t>
            </a:r>
            <a:r>
              <a:rPr lang="en-US" sz="2200" u="sng" dirty="0" err="1">
                <a:solidFill>
                  <a:srgbClr val="FF0000"/>
                </a:solidFill>
              </a:rPr>
              <a:t>Proses</a:t>
            </a:r>
            <a:r>
              <a:rPr lang="en-US" sz="2200" u="sng" dirty="0">
                <a:solidFill>
                  <a:srgbClr val="FF0000"/>
                </a:solidFill>
              </a:rPr>
              <a:t>, </a:t>
            </a:r>
            <a:r>
              <a:rPr lang="en-US" sz="2200" u="sng" dirty="0" err="1">
                <a:solidFill>
                  <a:srgbClr val="FF0000"/>
                </a:solidFill>
              </a:rPr>
              <a:t>Ruang</a:t>
            </a:r>
            <a:r>
              <a:rPr lang="en-US" sz="2200" u="sng" dirty="0">
                <a:solidFill>
                  <a:srgbClr val="FF0000"/>
                </a:solidFill>
              </a:rPr>
              <a:t> </a:t>
            </a:r>
            <a:r>
              <a:rPr lang="en-US" sz="2200" u="sng" dirty="0" err="1">
                <a:solidFill>
                  <a:srgbClr val="FF0000"/>
                </a:solidFill>
              </a:rPr>
              <a:t>Lingkup</a:t>
            </a:r>
            <a:r>
              <a:rPr lang="en-US" sz="2200" u="sng" dirty="0">
                <a:solidFill>
                  <a:srgbClr val="FF0000"/>
                </a:solidFill>
              </a:rPr>
              <a:t> </a:t>
            </a:r>
            <a:r>
              <a:rPr lang="en-US" sz="2200" u="sng" dirty="0" err="1">
                <a:solidFill>
                  <a:srgbClr val="FF0000"/>
                </a:solidFill>
              </a:rPr>
              <a:t>Proses</a:t>
            </a:r>
            <a:r>
              <a:rPr lang="en-US" sz="2200" u="sng" dirty="0">
                <a:solidFill>
                  <a:srgbClr val="FF0000"/>
                </a:solidFill>
              </a:rPr>
              <a:t> </a:t>
            </a:r>
            <a:r>
              <a:rPr lang="en-US" sz="2200" u="sng" dirty="0" err="1">
                <a:solidFill>
                  <a:srgbClr val="FF0000"/>
                </a:solidFill>
              </a:rPr>
              <a:t>dan</a:t>
            </a:r>
            <a:r>
              <a:rPr lang="en-US" sz="2200" u="sng" dirty="0">
                <a:solidFill>
                  <a:srgbClr val="FF0000"/>
                </a:solidFill>
              </a:rPr>
              <a:t> </a:t>
            </a:r>
            <a:r>
              <a:rPr lang="en-US" sz="2200" u="sng" dirty="0" err="1">
                <a:solidFill>
                  <a:srgbClr val="FF0000"/>
                </a:solidFill>
              </a:rPr>
              <a:t>Resiko</a:t>
            </a:r>
            <a:r>
              <a:rPr lang="en-US" sz="2200" u="sng" dirty="0">
                <a:solidFill>
                  <a:srgbClr val="FF0000"/>
                </a:solidFill>
              </a:rPr>
              <a:t> </a:t>
            </a:r>
            <a:r>
              <a:rPr lang="en-US" sz="2200" u="sng" dirty="0" err="1">
                <a:solidFill>
                  <a:srgbClr val="FF0000"/>
                </a:solidFill>
              </a:rPr>
              <a:t>Proses</a:t>
            </a:r>
            <a:endParaRPr lang="en-US" sz="2200" u="sng" dirty="0">
              <a:solidFill>
                <a:srgbClr val="FF0000"/>
              </a:solidFill>
            </a:endParaRPr>
          </a:p>
          <a:p>
            <a:pPr eaLnBrk="1" hangingPunct="1">
              <a:lnSpc>
                <a:spcPct val="90000"/>
              </a:lnSpc>
              <a:buClr>
                <a:schemeClr val="tx1"/>
              </a:buClr>
              <a:buFont typeface="Wingdings" pitchFamily="2" charset="2"/>
              <a:buChar char="@"/>
            </a:pPr>
            <a:r>
              <a:rPr lang="en-US" sz="2200" dirty="0" err="1"/>
              <a:t>Memahami</a:t>
            </a:r>
            <a:r>
              <a:rPr lang="en-US" sz="2200" dirty="0"/>
              <a:t> </a:t>
            </a:r>
            <a:r>
              <a:rPr lang="en-US" sz="2200" dirty="0" err="1"/>
              <a:t>teknologi</a:t>
            </a:r>
            <a:r>
              <a:rPr lang="en-US" sz="2200" dirty="0"/>
              <a:t> </a:t>
            </a:r>
            <a:r>
              <a:rPr lang="en-US" sz="2200" dirty="0" err="1"/>
              <a:t>atau</a:t>
            </a:r>
            <a:r>
              <a:rPr lang="en-US" sz="2200" dirty="0"/>
              <a:t> </a:t>
            </a:r>
            <a:r>
              <a:rPr lang="en-US" sz="2200" dirty="0" err="1"/>
              <a:t>sistem</a:t>
            </a:r>
            <a:r>
              <a:rPr lang="en-US" sz="2200" dirty="0"/>
              <a:t> </a:t>
            </a:r>
            <a:r>
              <a:rPr lang="en-US" sz="2200" dirty="0" err="1"/>
              <a:t>pada</a:t>
            </a:r>
            <a:r>
              <a:rPr lang="en-US" sz="2200" dirty="0"/>
              <a:t> </a:t>
            </a:r>
            <a:r>
              <a:rPr lang="en-US" sz="2200" dirty="0" err="1"/>
              <a:t>proses</a:t>
            </a:r>
            <a:r>
              <a:rPr lang="en-US" sz="2200" dirty="0"/>
              <a:t> </a:t>
            </a:r>
            <a:r>
              <a:rPr lang="en-US" sz="2200" dirty="0" err="1"/>
              <a:t>serta</a:t>
            </a:r>
            <a:r>
              <a:rPr lang="en-US" sz="2200" dirty="0"/>
              <a:t> </a:t>
            </a:r>
            <a:r>
              <a:rPr lang="en-US" sz="2200" dirty="0" err="1"/>
              <a:t>produk</a:t>
            </a:r>
            <a:r>
              <a:rPr lang="en-US" sz="2200" dirty="0"/>
              <a:t> yang </a:t>
            </a:r>
            <a:r>
              <a:rPr lang="en-US" sz="2200" dirty="0" err="1"/>
              <a:t>akan</a:t>
            </a:r>
            <a:r>
              <a:rPr lang="en-US" sz="2200" dirty="0"/>
              <a:t> </a:t>
            </a:r>
            <a:r>
              <a:rPr lang="en-US" sz="2200" dirty="0" err="1"/>
              <a:t>diaudit</a:t>
            </a:r>
            <a:r>
              <a:rPr lang="en-US" sz="2200" dirty="0"/>
              <a:t> </a:t>
            </a:r>
            <a:r>
              <a:rPr lang="en-US" sz="2200" dirty="0" err="1"/>
              <a:t>beserta</a:t>
            </a:r>
            <a:r>
              <a:rPr lang="en-US" sz="2200" dirty="0"/>
              <a:t> </a:t>
            </a:r>
            <a:r>
              <a:rPr lang="en-US" sz="2200" dirty="0" err="1"/>
              <a:t>istilah-istilah</a:t>
            </a:r>
            <a:r>
              <a:rPr lang="en-US" sz="2200" dirty="0"/>
              <a:t> </a:t>
            </a:r>
            <a:r>
              <a:rPr lang="en-US" sz="2200" dirty="0" err="1"/>
              <a:t>teknisnya</a:t>
            </a:r>
            <a:endParaRPr lang="en-US" sz="2200" dirty="0"/>
          </a:p>
          <a:p>
            <a:pPr eaLnBrk="1" hangingPunct="1">
              <a:lnSpc>
                <a:spcPct val="90000"/>
              </a:lnSpc>
              <a:buClr>
                <a:schemeClr val="tx1"/>
              </a:buClr>
              <a:buFont typeface="Wingdings" pitchFamily="2" charset="2"/>
              <a:buChar char="@"/>
            </a:pPr>
            <a:r>
              <a:rPr lang="en-US" sz="2200" dirty="0" err="1"/>
              <a:t>Persyaratan</a:t>
            </a:r>
            <a:r>
              <a:rPr lang="en-US" sz="2200" dirty="0"/>
              <a:t> ISO 9001:2015, ISO 45001 </a:t>
            </a:r>
            <a:r>
              <a:rPr lang="en-US" sz="2200" dirty="0" err="1"/>
              <a:t>sesuai</a:t>
            </a:r>
            <a:r>
              <a:rPr lang="en-US" sz="2200" dirty="0"/>
              <a:t> </a:t>
            </a:r>
            <a:r>
              <a:rPr lang="en-US" sz="2200" dirty="0" err="1"/>
              <a:t>lingkup</a:t>
            </a:r>
            <a:r>
              <a:rPr lang="en-US" sz="2200" dirty="0"/>
              <a:t> </a:t>
            </a:r>
          </a:p>
          <a:p>
            <a:pPr eaLnBrk="1" hangingPunct="1">
              <a:lnSpc>
                <a:spcPct val="90000"/>
              </a:lnSpc>
              <a:buClr>
                <a:schemeClr val="tx1"/>
              </a:buClr>
              <a:buFont typeface="Wingdings" pitchFamily="2" charset="2"/>
              <a:buChar char="@"/>
            </a:pPr>
            <a:r>
              <a:rPr lang="en-US" sz="2200" dirty="0" err="1"/>
              <a:t>Peraturan</a:t>
            </a:r>
            <a:r>
              <a:rPr lang="en-US" sz="2200" dirty="0"/>
              <a:t> </a:t>
            </a:r>
            <a:r>
              <a:rPr lang="en-US" sz="2200" dirty="0" err="1"/>
              <a:t>dan</a:t>
            </a:r>
            <a:r>
              <a:rPr lang="en-US" sz="2200" dirty="0"/>
              <a:t> </a:t>
            </a:r>
            <a:r>
              <a:rPr lang="en-US" sz="2200" dirty="0" err="1"/>
              <a:t>regulasi</a:t>
            </a:r>
            <a:r>
              <a:rPr lang="en-US" sz="2200" dirty="0"/>
              <a:t> yang </a:t>
            </a:r>
            <a:r>
              <a:rPr lang="en-US" sz="2200" dirty="0" err="1"/>
              <a:t>berlaku</a:t>
            </a:r>
            <a:r>
              <a:rPr lang="en-US" sz="2200" dirty="0"/>
              <a:t> </a:t>
            </a:r>
            <a:r>
              <a:rPr lang="en-US" sz="2200" dirty="0" err="1"/>
              <a:t>sesuai</a:t>
            </a:r>
            <a:r>
              <a:rPr lang="en-US" sz="2200" dirty="0"/>
              <a:t> </a:t>
            </a:r>
            <a:r>
              <a:rPr lang="en-US" sz="2200" dirty="0" err="1"/>
              <a:t>lingkup</a:t>
            </a:r>
            <a:r>
              <a:rPr lang="en-US" sz="2200" dirty="0"/>
              <a:t> </a:t>
            </a:r>
          </a:p>
          <a:p>
            <a:pPr eaLnBrk="1" hangingPunct="1">
              <a:lnSpc>
                <a:spcPct val="90000"/>
              </a:lnSpc>
              <a:buClr>
                <a:schemeClr val="tx1"/>
              </a:buClr>
              <a:buFont typeface="Wingdings" pitchFamily="2" charset="2"/>
              <a:buChar char="@"/>
            </a:pPr>
            <a:r>
              <a:rPr lang="en-US" sz="2200" dirty="0" err="1"/>
              <a:t>Memahamai</a:t>
            </a:r>
            <a:r>
              <a:rPr lang="en-US" sz="2200" dirty="0"/>
              <a:t> </a:t>
            </a:r>
            <a:r>
              <a:rPr lang="en-US" sz="2200" dirty="0" err="1"/>
              <a:t>bagaimana</a:t>
            </a:r>
            <a:r>
              <a:rPr lang="en-US" sz="2200" dirty="0"/>
              <a:t> </a:t>
            </a:r>
            <a:r>
              <a:rPr lang="en-US" sz="2200" dirty="0" err="1"/>
              <a:t>merencanakan</a:t>
            </a:r>
            <a:r>
              <a:rPr lang="en-US" sz="2200" dirty="0"/>
              <a:t>, </a:t>
            </a:r>
            <a:r>
              <a:rPr lang="en-US" sz="2200" dirty="0" err="1"/>
              <a:t>melaksanakan</a:t>
            </a:r>
            <a:r>
              <a:rPr lang="en-US" sz="2200" dirty="0"/>
              <a:t>, </a:t>
            </a:r>
            <a:r>
              <a:rPr lang="en-US" sz="2200" dirty="0" err="1"/>
              <a:t>membuat</a:t>
            </a:r>
            <a:r>
              <a:rPr lang="en-US" sz="2200" dirty="0"/>
              <a:t> report </a:t>
            </a:r>
            <a:r>
              <a:rPr lang="en-US" sz="2200" dirty="0" err="1"/>
              <a:t>dan</a:t>
            </a:r>
            <a:r>
              <a:rPr lang="en-US" sz="2200" dirty="0"/>
              <a:t> </a:t>
            </a:r>
            <a:r>
              <a:rPr lang="en-US" sz="2200" dirty="0" err="1"/>
              <a:t>memeriksa</a:t>
            </a:r>
            <a:r>
              <a:rPr lang="en-US" sz="2200" dirty="0"/>
              <a:t> </a:t>
            </a:r>
            <a:r>
              <a:rPr lang="en-US" sz="2200" dirty="0" err="1"/>
              <a:t>perbaikan</a:t>
            </a:r>
            <a:r>
              <a:rPr lang="en-US" sz="2200" dirty="0"/>
              <a:t> </a:t>
            </a:r>
            <a:r>
              <a:rPr lang="en-US" sz="2200" dirty="0" err="1"/>
              <a:t>temuan</a:t>
            </a:r>
            <a:r>
              <a:rPr lang="en-US" sz="2200" dirty="0"/>
              <a:t> audit </a:t>
            </a:r>
          </a:p>
          <a:p>
            <a:pPr eaLnBrk="1" hangingPunct="1">
              <a:lnSpc>
                <a:spcPct val="90000"/>
              </a:lnSpc>
              <a:buClr>
                <a:schemeClr val="tx1"/>
              </a:buClr>
              <a:buFont typeface="Wingdings" pitchFamily="2" charset="2"/>
              <a:buChar char="@"/>
            </a:pPr>
            <a:r>
              <a:rPr lang="en-US" sz="2200" dirty="0" err="1"/>
              <a:t>Tambahan</a:t>
            </a:r>
            <a:r>
              <a:rPr lang="en-US" sz="2200" dirty="0"/>
              <a:t> skill </a:t>
            </a:r>
            <a:r>
              <a:rPr lang="en-US" sz="2200" dirty="0" err="1"/>
              <a:t>untuk</a:t>
            </a:r>
            <a:r>
              <a:rPr lang="en-US" sz="2200" dirty="0"/>
              <a:t> </a:t>
            </a:r>
            <a:r>
              <a:rPr lang="en-US" sz="2200" dirty="0" err="1"/>
              <a:t>mengelola</a:t>
            </a:r>
            <a:r>
              <a:rPr lang="en-US" sz="2200" dirty="0"/>
              <a:t> audit, </a:t>
            </a:r>
            <a:r>
              <a:rPr lang="en-US" sz="2200" dirty="0" err="1"/>
              <a:t>seperti</a:t>
            </a:r>
            <a:r>
              <a:rPr lang="en-US" sz="2200" dirty="0"/>
              <a:t> </a:t>
            </a:r>
            <a:r>
              <a:rPr lang="en-US" sz="2200" dirty="0" err="1"/>
              <a:t>perencanaan</a:t>
            </a:r>
            <a:r>
              <a:rPr lang="en-US" sz="2200" dirty="0"/>
              <a:t>, </a:t>
            </a:r>
            <a:r>
              <a:rPr lang="en-US" sz="2200" dirty="0" err="1"/>
              <a:t>mengorganisasi</a:t>
            </a:r>
            <a:r>
              <a:rPr lang="en-US" sz="2200" dirty="0"/>
              <a:t>, </a:t>
            </a:r>
            <a:r>
              <a:rPr lang="en-US" sz="2200" dirty="0" err="1"/>
              <a:t>komunikasi</a:t>
            </a:r>
            <a:r>
              <a:rPr lang="en-US" sz="2200" dirty="0"/>
              <a:t> </a:t>
            </a:r>
            <a:r>
              <a:rPr lang="en-US" sz="2200" dirty="0" err="1"/>
              <a:t>dan</a:t>
            </a:r>
            <a:r>
              <a:rPr lang="en-US" sz="2200" dirty="0"/>
              <a:t> </a:t>
            </a:r>
            <a:r>
              <a:rPr lang="en-US" sz="2200" dirty="0" err="1"/>
              <a:t>mengarahkan</a:t>
            </a:r>
            <a:r>
              <a:rPr lang="en-US" sz="2200" dirty="0"/>
              <a:t> (Lead Auditor)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79658B-7F9C-4333-9499-869B8642C574}" type="slidenum">
              <a:rPr lang="en-US" smtClean="0"/>
              <a:pPr>
                <a:defRPr/>
              </a:pPr>
              <a:t>54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167182" y="785794"/>
            <a:ext cx="5738818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45754" y="59272"/>
            <a:ext cx="2621230" cy="369332"/>
          </a:xfrm>
          <a:prstGeom prst="rect">
            <a:avLst/>
          </a:prstGeom>
          <a:solidFill>
            <a:schemeClr val="accent5"/>
          </a:solidFill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chemeClr val="bg1"/>
                </a:solidFill>
              </a:rPr>
              <a:t>Pemilihan</a:t>
            </a:r>
            <a:r>
              <a:rPr lang="en-US" b="1" dirty="0">
                <a:solidFill>
                  <a:schemeClr val="bg1"/>
                </a:solidFill>
              </a:rPr>
              <a:t> audit team 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A9B2A56-6A9D-47CF-A07F-0AF518A7D4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Audit integrasi ISO 9001 &amp; ISO 45001 1/rev 00© Copyright Sentral Sistem, Juni 2019</a:t>
            </a:r>
          </a:p>
        </p:txBody>
      </p:sp>
    </p:spTree>
    <p:extLst>
      <p:ext uri="{BB962C8B-B14F-4D97-AF65-F5344CB8AC3E}">
        <p14:creationId xmlns:p14="http://schemas.microsoft.com/office/powerpoint/2010/main" val="183948541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/>
          <a:srcRect r="13753"/>
          <a:stretch/>
        </p:blipFill>
        <p:spPr>
          <a:xfrm>
            <a:off x="6837319" y="4487340"/>
            <a:ext cx="3063298" cy="2370660"/>
          </a:xfrm>
          <a:prstGeom prst="rect">
            <a:avLst/>
          </a:prstGeom>
        </p:spPr>
      </p:pic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>
          <a:xfrm>
            <a:off x="3024174" y="214298"/>
            <a:ext cx="6643734" cy="1143000"/>
          </a:xfrm>
        </p:spPr>
        <p:txBody>
          <a:bodyPr/>
          <a:lstStyle/>
          <a:p>
            <a:pPr algn="l" eaLnBrk="1" hangingPunct="1"/>
            <a:r>
              <a:rPr lang="en-US" sz="3600" dirty="0"/>
              <a:t>KUALIFIKASI NON TEKNIS AUDITOR</a:t>
            </a:r>
          </a:p>
        </p:txBody>
      </p:sp>
      <p:sp>
        <p:nvSpPr>
          <p:cNvPr id="45059" name="Rectangle 3"/>
          <p:cNvSpPr>
            <a:spLocks noGrp="1" noChangeArrowheads="1"/>
          </p:cNvSpPr>
          <p:nvPr>
            <p:ph idx="1"/>
          </p:nvPr>
        </p:nvSpPr>
        <p:spPr>
          <a:xfrm>
            <a:off x="1595414" y="1857364"/>
            <a:ext cx="7815286" cy="3983047"/>
          </a:xfrm>
        </p:spPr>
        <p:txBody>
          <a:bodyPr/>
          <a:lstStyle/>
          <a:p>
            <a:pPr eaLnBrk="1" hangingPunct="1">
              <a:buClr>
                <a:schemeClr val="tx1"/>
              </a:buClr>
              <a:buFont typeface="Wingdings" pitchFamily="2" charset="2"/>
              <a:buChar char="C"/>
            </a:pPr>
            <a:r>
              <a:rPr lang="en-US" dirty="0" err="1"/>
              <a:t>Memiliki</a:t>
            </a:r>
            <a:r>
              <a:rPr lang="en-US" dirty="0"/>
              <a:t> </a:t>
            </a:r>
            <a:r>
              <a:rPr lang="en-US" dirty="0" err="1"/>
              <a:t>kemampuan</a:t>
            </a:r>
            <a:r>
              <a:rPr lang="en-US" dirty="0"/>
              <a:t> </a:t>
            </a:r>
            <a:r>
              <a:rPr lang="en-US" dirty="0" err="1"/>
              <a:t>berkomunikasi</a:t>
            </a:r>
            <a:r>
              <a:rPr lang="en-US" dirty="0"/>
              <a:t> </a:t>
            </a:r>
            <a:r>
              <a:rPr lang="en-US" dirty="0" err="1"/>
              <a:t>baik</a:t>
            </a:r>
            <a:r>
              <a:rPr lang="en-US" dirty="0"/>
              <a:t> </a:t>
            </a:r>
            <a:r>
              <a:rPr lang="en-US" dirty="0" err="1"/>
              <a:t>lisan</a:t>
            </a:r>
            <a:r>
              <a:rPr lang="en-US" dirty="0"/>
              <a:t> </a:t>
            </a:r>
            <a:r>
              <a:rPr lang="en-US" dirty="0" err="1"/>
              <a:t>maupun</a:t>
            </a:r>
            <a:r>
              <a:rPr lang="en-US" dirty="0"/>
              <a:t> </a:t>
            </a:r>
            <a:r>
              <a:rPr lang="en-US" dirty="0" err="1"/>
              <a:t>tertulis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baik</a:t>
            </a:r>
            <a:endParaRPr lang="en-US" dirty="0"/>
          </a:p>
          <a:p>
            <a:pPr lvl="1" eaLnBrk="1" hangingPunct="1">
              <a:buClr>
                <a:schemeClr val="tx1"/>
              </a:buClr>
              <a:buFont typeface="Wingdings" pitchFamily="2" charset="2"/>
              <a:buChar char="@"/>
            </a:pPr>
            <a:r>
              <a:rPr lang="en-US" dirty="0" err="1"/>
              <a:t>Menjelaskan</a:t>
            </a:r>
            <a:r>
              <a:rPr lang="en-US" dirty="0"/>
              <a:t> </a:t>
            </a:r>
            <a:r>
              <a:rPr lang="en-US" dirty="0" err="1"/>
              <a:t>maksud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baik</a:t>
            </a:r>
            <a:r>
              <a:rPr lang="en-US" dirty="0"/>
              <a:t> </a:t>
            </a:r>
            <a:r>
              <a:rPr lang="en-US" dirty="0" err="1"/>
              <a:t>sesuai</a:t>
            </a:r>
            <a:r>
              <a:rPr lang="en-US" dirty="0"/>
              <a:t> level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auditee</a:t>
            </a:r>
            <a:r>
              <a:rPr lang="en-US" dirty="0"/>
              <a:t>. </a:t>
            </a:r>
          </a:p>
          <a:p>
            <a:pPr lvl="1" eaLnBrk="1" hangingPunct="1">
              <a:buClr>
                <a:schemeClr val="tx1"/>
              </a:buClr>
              <a:buFont typeface="Wingdings" pitchFamily="2" charset="2"/>
              <a:buChar char="@"/>
            </a:pPr>
            <a:r>
              <a:rPr lang="en-US" dirty="0" err="1"/>
              <a:t>Membuat</a:t>
            </a:r>
            <a:r>
              <a:rPr lang="en-US" dirty="0"/>
              <a:t> </a:t>
            </a:r>
            <a:r>
              <a:rPr lang="en-US" dirty="0" err="1"/>
              <a:t>laporan</a:t>
            </a:r>
            <a:r>
              <a:rPr lang="en-US" dirty="0"/>
              <a:t> </a:t>
            </a:r>
            <a:r>
              <a:rPr lang="en-US" dirty="0" err="1"/>
              <a:t>temuan</a:t>
            </a:r>
            <a:r>
              <a:rPr lang="en-US" dirty="0"/>
              <a:t> audit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jelas</a:t>
            </a:r>
            <a:r>
              <a:rPr lang="en-US" dirty="0"/>
              <a:t>, </a:t>
            </a:r>
            <a:r>
              <a:rPr lang="en-US" dirty="0" err="1"/>
              <a:t>mudah</a:t>
            </a:r>
            <a:r>
              <a:rPr lang="en-US" dirty="0"/>
              <a:t> </a:t>
            </a:r>
            <a:r>
              <a:rPr lang="en-US" dirty="0" err="1"/>
              <a:t>dimengerti</a:t>
            </a:r>
            <a:r>
              <a:rPr lang="en-US" dirty="0"/>
              <a:t>.</a:t>
            </a:r>
          </a:p>
          <a:p>
            <a:pPr lvl="1" eaLnBrk="1" hangingPunct="1">
              <a:buClr>
                <a:schemeClr val="tx1"/>
              </a:buClr>
              <a:buFont typeface="Wingdings" pitchFamily="2" charset="2"/>
              <a:buNone/>
            </a:pP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79658B-7F9C-4333-9499-869B8642C574}" type="slidenum">
              <a:rPr lang="en-US" smtClean="0"/>
              <a:pPr>
                <a:defRPr/>
              </a:pPr>
              <a:t>55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167182" y="1311579"/>
            <a:ext cx="5738818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23778" y="59272"/>
            <a:ext cx="2621230" cy="369332"/>
          </a:xfrm>
          <a:prstGeom prst="rect">
            <a:avLst/>
          </a:prstGeom>
          <a:solidFill>
            <a:schemeClr val="accent5"/>
          </a:solidFill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chemeClr val="bg1"/>
                </a:solidFill>
              </a:rPr>
              <a:t>Pemilihan</a:t>
            </a:r>
            <a:r>
              <a:rPr lang="en-US" b="1" dirty="0">
                <a:solidFill>
                  <a:schemeClr val="bg1"/>
                </a:solidFill>
              </a:rPr>
              <a:t> audit team 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D081C2-D71D-41C4-8353-78F072CE84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Audit integrasi ISO 9001 &amp; ISO 45001 1/rev 00© Copyright Sentral Sistem, Juni 2019</a:t>
            </a:r>
          </a:p>
        </p:txBody>
      </p:sp>
    </p:spTree>
    <p:extLst>
      <p:ext uri="{BB962C8B-B14F-4D97-AF65-F5344CB8AC3E}">
        <p14:creationId xmlns:p14="http://schemas.microsoft.com/office/powerpoint/2010/main" val="116114815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>
          <a:xfrm>
            <a:off x="1952604" y="357174"/>
            <a:ext cx="8243914" cy="1143000"/>
          </a:xfrm>
        </p:spPr>
        <p:txBody>
          <a:bodyPr/>
          <a:lstStyle/>
          <a:p>
            <a:pPr algn="l" eaLnBrk="1" hangingPunct="1"/>
            <a:r>
              <a:rPr lang="en-US" sz="3600" dirty="0" err="1"/>
              <a:t>Pemeliharaan</a:t>
            </a:r>
            <a:r>
              <a:rPr lang="en-US" sz="3600" dirty="0"/>
              <a:t> </a:t>
            </a:r>
            <a:r>
              <a:rPr lang="en-US" sz="3600" dirty="0" err="1"/>
              <a:t>dan</a:t>
            </a:r>
            <a:r>
              <a:rPr lang="en-US" sz="3600" dirty="0"/>
              <a:t> </a:t>
            </a:r>
            <a:r>
              <a:rPr lang="en-US" sz="3600" dirty="0" err="1"/>
              <a:t>Peningkatan</a:t>
            </a:r>
            <a:r>
              <a:rPr lang="en-US" sz="3600" dirty="0"/>
              <a:t> Auditor </a:t>
            </a:r>
          </a:p>
        </p:txBody>
      </p:sp>
      <p:sp>
        <p:nvSpPr>
          <p:cNvPr id="44035" name="Rectangle 3"/>
          <p:cNvSpPr>
            <a:spLocks noGrp="1" noChangeArrowheads="1"/>
          </p:cNvSpPr>
          <p:nvPr>
            <p:ph idx="1"/>
          </p:nvPr>
        </p:nvSpPr>
        <p:spPr>
          <a:xfrm>
            <a:off x="1571636" y="1889149"/>
            <a:ext cx="8382024" cy="4968875"/>
          </a:xfrm>
        </p:spPr>
        <p:txBody>
          <a:bodyPr/>
          <a:lstStyle/>
          <a:p>
            <a:pPr marL="457200" indent="-457200" eaLnBrk="1" hangingPunct="1">
              <a:lnSpc>
                <a:spcPct val="90000"/>
              </a:lnSpc>
              <a:buClr>
                <a:schemeClr val="tx1"/>
              </a:buClr>
              <a:buFont typeface="+mj-lt"/>
              <a:buAutoNum type="arabicPeriod"/>
            </a:pPr>
            <a:r>
              <a:rPr lang="en-US" sz="2800" u="sng" dirty="0" err="1">
                <a:solidFill>
                  <a:srgbClr val="FF0000"/>
                </a:solidFill>
              </a:rPr>
              <a:t>Memelihara</a:t>
            </a:r>
            <a:r>
              <a:rPr lang="en-US" sz="2800" u="sng" dirty="0">
                <a:solidFill>
                  <a:srgbClr val="FF0000"/>
                </a:solidFill>
              </a:rPr>
              <a:t> </a:t>
            </a:r>
            <a:r>
              <a:rPr lang="en-US" sz="2800" u="sng" dirty="0" err="1">
                <a:solidFill>
                  <a:srgbClr val="FF0000"/>
                </a:solidFill>
              </a:rPr>
              <a:t>pengetahuan</a:t>
            </a:r>
            <a:r>
              <a:rPr lang="en-US" sz="2800" u="sng" dirty="0">
                <a:solidFill>
                  <a:srgbClr val="FF0000"/>
                </a:solidFill>
              </a:rPr>
              <a:t> </a:t>
            </a:r>
            <a:r>
              <a:rPr lang="en-US" sz="2800" u="sng" dirty="0" err="1">
                <a:solidFill>
                  <a:srgbClr val="FF0000"/>
                </a:solidFill>
              </a:rPr>
              <a:t>terhadap</a:t>
            </a:r>
            <a:r>
              <a:rPr lang="en-US" sz="2800" u="sng" dirty="0">
                <a:solidFill>
                  <a:srgbClr val="FF0000"/>
                </a:solidFill>
              </a:rPr>
              <a:t> </a:t>
            </a:r>
          </a:p>
          <a:p>
            <a:pPr marL="857250" lvl="1" indent="-457200" eaLnBrk="1" hangingPunct="1">
              <a:lnSpc>
                <a:spcPct val="90000"/>
              </a:lnSpc>
              <a:buClr>
                <a:schemeClr val="tx1"/>
              </a:buClr>
              <a:buFont typeface="+mj-lt"/>
              <a:buAutoNum type="arabicPeriod"/>
            </a:pPr>
            <a:r>
              <a:rPr lang="en-US" u="sng" dirty="0" err="1">
                <a:solidFill>
                  <a:srgbClr val="FF0000"/>
                </a:solidFill>
              </a:rPr>
              <a:t>Perubahan</a:t>
            </a:r>
            <a:r>
              <a:rPr lang="en-US" u="sng" dirty="0">
                <a:solidFill>
                  <a:srgbClr val="FF0000"/>
                </a:solidFill>
              </a:rPr>
              <a:t> internal , </a:t>
            </a:r>
            <a:r>
              <a:rPr lang="en-US" u="sng" dirty="0" err="1">
                <a:solidFill>
                  <a:srgbClr val="FF0000"/>
                </a:solidFill>
              </a:rPr>
              <a:t>teknologi</a:t>
            </a:r>
            <a:r>
              <a:rPr lang="en-US" u="sng" dirty="0">
                <a:solidFill>
                  <a:srgbClr val="FF0000"/>
                </a:solidFill>
              </a:rPr>
              <a:t> </a:t>
            </a:r>
            <a:r>
              <a:rPr lang="en-US" u="sng" dirty="0" err="1">
                <a:solidFill>
                  <a:srgbClr val="FF0000"/>
                </a:solidFill>
              </a:rPr>
              <a:t>proses</a:t>
            </a:r>
            <a:r>
              <a:rPr lang="en-US" u="sng" dirty="0">
                <a:solidFill>
                  <a:srgbClr val="FF0000"/>
                </a:solidFill>
              </a:rPr>
              <a:t> </a:t>
            </a:r>
            <a:r>
              <a:rPr lang="en-US" u="sng" dirty="0" err="1">
                <a:solidFill>
                  <a:srgbClr val="FF0000"/>
                </a:solidFill>
              </a:rPr>
              <a:t>dan</a:t>
            </a:r>
            <a:r>
              <a:rPr lang="en-US" u="sng" dirty="0">
                <a:solidFill>
                  <a:srgbClr val="FF0000"/>
                </a:solidFill>
              </a:rPr>
              <a:t> </a:t>
            </a:r>
            <a:r>
              <a:rPr lang="en-US" u="sng" dirty="0" err="1">
                <a:solidFill>
                  <a:srgbClr val="FF0000"/>
                </a:solidFill>
              </a:rPr>
              <a:t>produk</a:t>
            </a:r>
            <a:endParaRPr lang="en-US" u="sng" dirty="0">
              <a:solidFill>
                <a:srgbClr val="FF0000"/>
              </a:solidFill>
            </a:endParaRPr>
          </a:p>
          <a:p>
            <a:pPr marL="857250" lvl="1" indent="-457200" eaLnBrk="1" hangingPunct="1">
              <a:lnSpc>
                <a:spcPct val="90000"/>
              </a:lnSpc>
              <a:buClr>
                <a:schemeClr val="tx1"/>
              </a:buClr>
              <a:buFont typeface="+mj-lt"/>
              <a:buAutoNum type="arabicPeriod"/>
            </a:pPr>
            <a:r>
              <a:rPr lang="en-US" u="sng" dirty="0" err="1">
                <a:solidFill>
                  <a:srgbClr val="FF0000"/>
                </a:solidFill>
              </a:rPr>
              <a:t>Perubahan</a:t>
            </a:r>
            <a:r>
              <a:rPr lang="en-US" u="sng" dirty="0">
                <a:solidFill>
                  <a:srgbClr val="FF0000"/>
                </a:solidFill>
              </a:rPr>
              <a:t> </a:t>
            </a:r>
            <a:r>
              <a:rPr lang="en-US" u="sng" dirty="0" err="1">
                <a:solidFill>
                  <a:srgbClr val="FF0000"/>
                </a:solidFill>
              </a:rPr>
              <a:t>eksternal</a:t>
            </a:r>
            <a:r>
              <a:rPr lang="en-US" u="sng" dirty="0">
                <a:solidFill>
                  <a:srgbClr val="FF0000"/>
                </a:solidFill>
              </a:rPr>
              <a:t>, ISO 9001, ISO 45001 </a:t>
            </a:r>
            <a:r>
              <a:rPr lang="en-US" u="sng" dirty="0" err="1">
                <a:solidFill>
                  <a:srgbClr val="FF0000"/>
                </a:solidFill>
              </a:rPr>
              <a:t>peraturan</a:t>
            </a:r>
            <a:r>
              <a:rPr lang="en-US" u="sng" dirty="0">
                <a:solidFill>
                  <a:srgbClr val="FF0000"/>
                </a:solidFill>
              </a:rPr>
              <a:t> dan </a:t>
            </a:r>
            <a:r>
              <a:rPr lang="en-US" u="sng" dirty="0" err="1">
                <a:solidFill>
                  <a:srgbClr val="FF0000"/>
                </a:solidFill>
              </a:rPr>
              <a:t>regulasi</a:t>
            </a:r>
            <a:r>
              <a:rPr lang="en-US" u="sng" dirty="0">
                <a:solidFill>
                  <a:srgbClr val="FF0000"/>
                </a:solidFill>
              </a:rPr>
              <a:t> </a:t>
            </a:r>
          </a:p>
          <a:p>
            <a:pPr marL="457200" indent="-457200" eaLnBrk="1" hangingPunct="1">
              <a:lnSpc>
                <a:spcPct val="90000"/>
              </a:lnSpc>
              <a:buClr>
                <a:schemeClr val="tx1"/>
              </a:buClr>
              <a:buFont typeface="+mj-lt"/>
              <a:buAutoNum type="arabicPeriod"/>
            </a:pPr>
            <a:r>
              <a:rPr lang="en-US" u="sng" dirty="0" err="1">
                <a:solidFill>
                  <a:srgbClr val="FF0000"/>
                </a:solidFill>
              </a:rPr>
              <a:t>Melaksanakan</a:t>
            </a:r>
            <a:r>
              <a:rPr lang="en-US" u="sng" dirty="0">
                <a:solidFill>
                  <a:srgbClr val="FF0000"/>
                </a:solidFill>
              </a:rPr>
              <a:t> minimum </a:t>
            </a:r>
            <a:r>
              <a:rPr lang="en-US" u="sng" dirty="0" err="1">
                <a:solidFill>
                  <a:srgbClr val="FF0000"/>
                </a:solidFill>
              </a:rPr>
              <a:t>jumlah</a:t>
            </a:r>
            <a:r>
              <a:rPr lang="en-US" u="sng" dirty="0">
                <a:solidFill>
                  <a:srgbClr val="FF0000"/>
                </a:solidFill>
              </a:rPr>
              <a:t> audit </a:t>
            </a:r>
            <a:r>
              <a:rPr lang="en-US" u="sng" dirty="0" err="1">
                <a:solidFill>
                  <a:srgbClr val="FF0000"/>
                </a:solidFill>
              </a:rPr>
              <a:t>sesuai</a:t>
            </a:r>
            <a:r>
              <a:rPr lang="en-US" u="sng" dirty="0">
                <a:solidFill>
                  <a:srgbClr val="FF0000"/>
                </a:solidFill>
              </a:rPr>
              <a:t> yang </a:t>
            </a:r>
            <a:r>
              <a:rPr lang="en-US" u="sng" dirty="0" err="1">
                <a:solidFill>
                  <a:srgbClr val="FF0000"/>
                </a:solidFill>
              </a:rPr>
              <a:t>ditetapkan</a:t>
            </a:r>
            <a:r>
              <a:rPr lang="en-US" u="sng" dirty="0">
                <a:solidFill>
                  <a:srgbClr val="FF0000"/>
                </a:solidFill>
              </a:rPr>
              <a:t> </a:t>
            </a:r>
            <a:r>
              <a:rPr lang="en-US" u="sng" dirty="0" err="1">
                <a:solidFill>
                  <a:srgbClr val="FF0000"/>
                </a:solidFill>
              </a:rPr>
              <a:t>oleh</a:t>
            </a:r>
            <a:r>
              <a:rPr lang="en-US" u="sng" dirty="0">
                <a:solidFill>
                  <a:srgbClr val="FF0000"/>
                </a:solidFill>
              </a:rPr>
              <a:t> </a:t>
            </a:r>
            <a:r>
              <a:rPr lang="en-US" u="sng" dirty="0" err="1">
                <a:solidFill>
                  <a:srgbClr val="FF0000"/>
                </a:solidFill>
              </a:rPr>
              <a:t>organisasi</a:t>
            </a:r>
            <a:endParaRPr lang="en-US" u="sng" dirty="0">
              <a:solidFill>
                <a:srgbClr val="FF0000"/>
              </a:solidFill>
            </a:endParaRPr>
          </a:p>
          <a:p>
            <a:pPr marL="457200" indent="-457200" eaLnBrk="1" hangingPunct="1">
              <a:lnSpc>
                <a:spcPct val="90000"/>
              </a:lnSpc>
              <a:buClr>
                <a:schemeClr val="tx1"/>
              </a:buClr>
              <a:buFont typeface="+mj-lt"/>
              <a:buAutoNum type="arabicPeriod"/>
            </a:pPr>
            <a:endParaRPr lang="en-US" u="sng" dirty="0">
              <a:solidFill>
                <a:srgbClr val="FF0000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79658B-7F9C-4333-9499-869B8642C574}" type="slidenum">
              <a:rPr lang="en-US" smtClean="0"/>
              <a:pPr>
                <a:defRPr/>
              </a:pPr>
              <a:t>56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714356"/>
            <a:ext cx="1309662" cy="61436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167182" y="1454455"/>
            <a:ext cx="5738818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1208584" y="0"/>
            <a:ext cx="0" cy="685800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3778" y="59272"/>
            <a:ext cx="2621230" cy="369332"/>
          </a:xfrm>
          <a:prstGeom prst="rect">
            <a:avLst/>
          </a:prstGeom>
          <a:solidFill>
            <a:schemeClr val="accent5"/>
          </a:solidFill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chemeClr val="bg1"/>
                </a:solidFill>
              </a:rPr>
              <a:t>Pemilihan</a:t>
            </a:r>
            <a:r>
              <a:rPr lang="en-US" b="1" dirty="0">
                <a:solidFill>
                  <a:schemeClr val="bg1"/>
                </a:solidFill>
              </a:rPr>
              <a:t> audit team 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1DB7488-6146-441A-B82A-6222697F70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Audit integrasi ISO 9001 &amp; ISO 45001 1/rev 00© Copyright Sentral Sistem, Juni 2019</a:t>
            </a:r>
          </a:p>
        </p:txBody>
      </p:sp>
    </p:spTree>
    <p:extLst>
      <p:ext uri="{BB962C8B-B14F-4D97-AF65-F5344CB8AC3E}">
        <p14:creationId xmlns:p14="http://schemas.microsoft.com/office/powerpoint/2010/main" val="183948541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1026"/>
          <p:cNvSpPr>
            <a:spLocks noGrp="1" noChangeArrowheads="1"/>
          </p:cNvSpPr>
          <p:nvPr>
            <p:ph type="title"/>
          </p:nvPr>
        </p:nvSpPr>
        <p:spPr>
          <a:xfrm>
            <a:off x="3512840" y="488936"/>
            <a:ext cx="6318435" cy="868362"/>
          </a:xfrm>
          <a:noFill/>
        </p:spPr>
        <p:txBody>
          <a:bodyPr/>
          <a:lstStyle/>
          <a:p>
            <a:pPr algn="ctr" eaLnBrk="1" hangingPunct="1">
              <a:buFont typeface="Monotype Sorts" charset="2"/>
              <a:buChar char="®"/>
            </a:pPr>
            <a:r>
              <a:rPr lang="en-US" sz="2800" b="1" dirty="0"/>
              <a:t> </a:t>
            </a:r>
            <a:r>
              <a:rPr lang="en-US" sz="2800" b="1" dirty="0" err="1"/>
              <a:t>Hubungi</a:t>
            </a:r>
            <a:r>
              <a:rPr lang="en-US" sz="2800" b="1" dirty="0"/>
              <a:t> </a:t>
            </a:r>
            <a:r>
              <a:rPr lang="en-US" sz="2800" b="1" dirty="0" err="1"/>
              <a:t>organisasi</a:t>
            </a:r>
            <a:r>
              <a:rPr lang="en-US" sz="2800" b="1" dirty="0"/>
              <a:t> yang </a:t>
            </a:r>
            <a:r>
              <a:rPr lang="en-US" sz="2800" b="1" dirty="0" err="1"/>
              <a:t>akan</a:t>
            </a:r>
            <a:r>
              <a:rPr lang="en-US" sz="2800" b="1" dirty="0"/>
              <a:t> </a:t>
            </a:r>
            <a:r>
              <a:rPr lang="en-US" sz="2800" b="1" dirty="0" err="1"/>
              <a:t>diaudit</a:t>
            </a:r>
            <a:r>
              <a:rPr lang="en-US" sz="2800" b="1" dirty="0"/>
              <a:t> </a:t>
            </a:r>
          </a:p>
        </p:txBody>
      </p:sp>
      <p:sp>
        <p:nvSpPr>
          <p:cNvPr id="67587" name="Rectangle 1027"/>
          <p:cNvSpPr>
            <a:spLocks noGrp="1" noChangeArrowheads="1"/>
          </p:cNvSpPr>
          <p:nvPr>
            <p:ph type="body" sz="half" idx="1"/>
          </p:nvPr>
        </p:nvSpPr>
        <p:spPr>
          <a:xfrm>
            <a:off x="3843966" y="1511909"/>
            <a:ext cx="5566734" cy="4786346"/>
          </a:xfrm>
          <a:noFill/>
          <a:ln>
            <a:noFill/>
          </a:ln>
        </p:spPr>
        <p:txBody>
          <a:bodyPr/>
          <a:lstStyle/>
          <a:p>
            <a:pPr eaLnBrk="1" hangingPunct="1">
              <a:lnSpc>
                <a:spcPct val="90000"/>
              </a:lnSpc>
              <a:spcAft>
                <a:spcPct val="70000"/>
              </a:spcAft>
              <a:buFont typeface="Monotype Sorts" charset="2"/>
              <a:buNone/>
            </a:pPr>
            <a:r>
              <a:rPr lang="en-US" sz="2400" dirty="0" err="1"/>
              <a:t>Dimaksudkan</a:t>
            </a:r>
            <a:r>
              <a:rPr lang="en-US" sz="2400" dirty="0"/>
              <a:t> </a:t>
            </a:r>
            <a:r>
              <a:rPr lang="en-US" sz="2400" dirty="0" err="1"/>
              <a:t>untuk</a:t>
            </a:r>
            <a:r>
              <a:rPr lang="en-US" sz="2400" dirty="0"/>
              <a:t>: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Char char="ü"/>
            </a:pPr>
            <a:r>
              <a:rPr lang="en-US" sz="2400" dirty="0" err="1"/>
              <a:t>Mengkonfirmasikan</a:t>
            </a:r>
            <a:r>
              <a:rPr lang="en-US" sz="2400" dirty="0"/>
              <a:t> </a:t>
            </a:r>
            <a:r>
              <a:rPr lang="en-US" sz="2400" dirty="0" err="1"/>
              <a:t>jadwal</a:t>
            </a:r>
            <a:r>
              <a:rPr lang="en-US" sz="2400" dirty="0"/>
              <a:t> audit </a:t>
            </a:r>
            <a:r>
              <a:rPr lang="en-US" sz="2400" dirty="0" err="1"/>
              <a:t>dan</a:t>
            </a:r>
            <a:r>
              <a:rPr lang="en-US" sz="2400" dirty="0"/>
              <a:t> </a:t>
            </a:r>
            <a:r>
              <a:rPr lang="en-US" sz="2400" dirty="0" err="1"/>
              <a:t>mendapat</a:t>
            </a:r>
            <a:r>
              <a:rPr lang="en-US" sz="2400" dirty="0"/>
              <a:t> </a:t>
            </a:r>
            <a:r>
              <a:rPr lang="en-US" sz="2400" dirty="0" err="1"/>
              <a:t>persetujuan</a:t>
            </a:r>
            <a:r>
              <a:rPr lang="en-US" sz="2400" dirty="0"/>
              <a:t> </a:t>
            </a:r>
            <a:r>
              <a:rPr lang="en-US" sz="2400" dirty="0" err="1"/>
              <a:t>waktu</a:t>
            </a:r>
            <a:r>
              <a:rPr lang="en-US" sz="2400" dirty="0"/>
              <a:t> </a:t>
            </a:r>
            <a:r>
              <a:rPr lang="en-US" sz="2400" dirty="0" err="1"/>
              <a:t>pelaksanaan</a:t>
            </a:r>
            <a:r>
              <a:rPr lang="en-US" sz="2400" dirty="0"/>
              <a:t> audit.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Char char="ü"/>
            </a:pPr>
            <a:r>
              <a:rPr lang="en-US" sz="2400" dirty="0" err="1"/>
              <a:t>Mendapatkan</a:t>
            </a:r>
            <a:r>
              <a:rPr lang="en-US" sz="2400" dirty="0"/>
              <a:t> </a:t>
            </a:r>
            <a:r>
              <a:rPr lang="en-US" sz="2400" dirty="0" err="1"/>
              <a:t>dokumen</a:t>
            </a:r>
            <a:r>
              <a:rPr lang="en-US" sz="2400" dirty="0"/>
              <a:t> </a:t>
            </a:r>
            <a:r>
              <a:rPr lang="en-US" sz="2400" dirty="0" err="1"/>
              <a:t>dan</a:t>
            </a:r>
            <a:r>
              <a:rPr lang="en-US" sz="2400" dirty="0"/>
              <a:t> </a:t>
            </a:r>
            <a:r>
              <a:rPr lang="en-US" sz="2400" dirty="0" err="1"/>
              <a:t>informasi</a:t>
            </a:r>
            <a:r>
              <a:rPr lang="en-US" sz="2400" dirty="0"/>
              <a:t> yang </a:t>
            </a:r>
            <a:r>
              <a:rPr lang="en-US" sz="2400" dirty="0" err="1"/>
              <a:t>diperlukan</a:t>
            </a:r>
            <a:r>
              <a:rPr lang="en-US" sz="2400" dirty="0"/>
              <a:t> </a:t>
            </a:r>
            <a:r>
              <a:rPr lang="en-US" sz="2400" dirty="0" err="1"/>
              <a:t>untuk</a:t>
            </a:r>
            <a:r>
              <a:rPr lang="en-US" sz="2400" dirty="0"/>
              <a:t>  </a:t>
            </a:r>
            <a:r>
              <a:rPr lang="en-US" sz="2400" dirty="0" err="1"/>
              <a:t>perencanaan</a:t>
            </a:r>
            <a:r>
              <a:rPr lang="en-US" sz="2400" dirty="0"/>
              <a:t> audit </a:t>
            </a:r>
            <a:r>
              <a:rPr lang="en-US" sz="2400" dirty="0" err="1"/>
              <a:t>dan</a:t>
            </a:r>
            <a:r>
              <a:rPr lang="en-US" sz="2400" dirty="0"/>
              <a:t> </a:t>
            </a:r>
            <a:r>
              <a:rPr lang="en-US" sz="2400" dirty="0" err="1"/>
              <a:t>membuat</a:t>
            </a:r>
            <a:r>
              <a:rPr lang="en-US" sz="2400" dirty="0"/>
              <a:t> check list.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Char char="ü"/>
            </a:pPr>
            <a:r>
              <a:rPr lang="en-US" sz="2400" dirty="0" err="1"/>
              <a:t>Auditee</a:t>
            </a:r>
            <a:r>
              <a:rPr lang="en-US" sz="2400" dirty="0"/>
              <a:t> </a:t>
            </a:r>
            <a:r>
              <a:rPr lang="en-US" sz="2400" dirty="0" err="1"/>
              <a:t>sempat</a:t>
            </a:r>
            <a:r>
              <a:rPr lang="en-US" sz="2400" dirty="0"/>
              <a:t> </a:t>
            </a:r>
            <a:r>
              <a:rPr lang="en-US" sz="2400" dirty="0" err="1"/>
              <a:t>melakukan</a:t>
            </a:r>
            <a:r>
              <a:rPr lang="en-US" sz="2400" dirty="0"/>
              <a:t> </a:t>
            </a:r>
            <a:r>
              <a:rPr lang="en-US" sz="2400" dirty="0" err="1"/>
              <a:t>persiapan</a:t>
            </a:r>
            <a:r>
              <a:rPr lang="en-US" sz="2400" dirty="0"/>
              <a:t> </a:t>
            </a:r>
            <a:r>
              <a:rPr lang="en-US" sz="2400" dirty="0" err="1"/>
              <a:t>dokumen</a:t>
            </a:r>
            <a:r>
              <a:rPr lang="en-US" sz="2400" dirty="0"/>
              <a:t>, record, </a:t>
            </a:r>
            <a:r>
              <a:rPr lang="en-US" sz="2400" dirty="0" err="1"/>
              <a:t>personel</a:t>
            </a:r>
            <a:r>
              <a:rPr lang="en-US" sz="2400" dirty="0"/>
              <a:t> yang </a:t>
            </a:r>
            <a:r>
              <a:rPr lang="en-US" sz="2400" dirty="0" err="1"/>
              <a:t>bersangkutan</a:t>
            </a:r>
            <a:r>
              <a:rPr lang="en-US" sz="2400" dirty="0"/>
              <a:t> </a:t>
            </a:r>
            <a:r>
              <a:rPr lang="en-US" sz="2400" dirty="0" err="1"/>
              <a:t>langsung</a:t>
            </a:r>
            <a:r>
              <a:rPr lang="en-US" sz="2400" dirty="0"/>
              <a:t> </a:t>
            </a:r>
            <a:r>
              <a:rPr lang="en-US" sz="2400" dirty="0" err="1"/>
              <a:t>terhadap</a:t>
            </a:r>
            <a:r>
              <a:rPr lang="en-US" sz="2400" dirty="0"/>
              <a:t> </a:t>
            </a:r>
            <a:r>
              <a:rPr lang="en-US" sz="2400" dirty="0" err="1"/>
              <a:t>aktifitas</a:t>
            </a:r>
            <a:r>
              <a:rPr lang="en-US" sz="2400" dirty="0"/>
              <a:t> </a:t>
            </a:r>
            <a:r>
              <a:rPr lang="en-US" sz="2400" dirty="0" err="1"/>
              <a:t>terkait</a:t>
            </a:r>
            <a:r>
              <a:rPr lang="en-US" sz="2400" dirty="0"/>
              <a:t>, </a:t>
            </a:r>
            <a:r>
              <a:rPr lang="en-US" sz="2400" dirty="0" err="1"/>
              <a:t>ruang</a:t>
            </a:r>
            <a:r>
              <a:rPr lang="en-US" sz="2400" dirty="0"/>
              <a:t> / area yang </a:t>
            </a:r>
            <a:r>
              <a:rPr lang="en-US" sz="2400" dirty="0" err="1"/>
              <a:t>memadai</a:t>
            </a:r>
            <a:r>
              <a:rPr lang="en-US" sz="2400" dirty="0"/>
              <a:t>.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5AFAB11-F620-41BB-9FD1-51BD9D46CF74}" type="slidenum">
              <a:rPr lang="id-ID" smtClean="0"/>
              <a:pPr>
                <a:defRPr/>
              </a:pPr>
              <a:t>57</a:t>
            </a:fld>
            <a:endParaRPr lang="id-ID"/>
          </a:p>
        </p:txBody>
      </p:sp>
      <p:pic>
        <p:nvPicPr>
          <p:cNvPr id="242694" name="Picture 6" descr="https://encrypted-tbn0.gstatic.com/images?q=tbn:ANd9GcQ4YVNChTdD7LRQXTBg44TLhrWDG_l2hfCsGxVTIErIwJQ6vDSjZQ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714356"/>
            <a:ext cx="3512840" cy="6038806"/>
          </a:xfrm>
          <a:prstGeom prst="rect">
            <a:avLst/>
          </a:prstGeom>
          <a:noFill/>
        </p:spPr>
      </p:pic>
      <p:cxnSp>
        <p:nvCxnSpPr>
          <p:cNvPr id="3" name="Straight Connector 2"/>
          <p:cNvCxnSpPr/>
          <p:nvPr/>
        </p:nvCxnSpPr>
        <p:spPr>
          <a:xfrm>
            <a:off x="5529064" y="1357298"/>
            <a:ext cx="43769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3778" y="59272"/>
            <a:ext cx="3326552" cy="369332"/>
          </a:xfrm>
          <a:prstGeom prst="rect">
            <a:avLst/>
          </a:prstGeom>
          <a:solidFill>
            <a:schemeClr val="accent5"/>
          </a:solidFill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chemeClr val="bg1"/>
                </a:solidFill>
              </a:rPr>
              <a:t>Konfirmasi</a:t>
            </a:r>
            <a:r>
              <a:rPr lang="en-US" b="1" dirty="0">
                <a:solidFill>
                  <a:schemeClr val="bg1"/>
                </a:solidFill>
              </a:rPr>
              <a:t> schedule audit   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843400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2"/>
          <p:cNvSpPr>
            <a:spLocks noGrp="1" noChangeArrowheads="1"/>
          </p:cNvSpPr>
          <p:nvPr>
            <p:ph type="title"/>
          </p:nvPr>
        </p:nvSpPr>
        <p:spPr>
          <a:xfrm>
            <a:off x="2288704" y="715157"/>
            <a:ext cx="7056784" cy="522288"/>
          </a:xfrm>
          <a:noFill/>
        </p:spPr>
        <p:txBody>
          <a:bodyPr>
            <a:normAutofit fontScale="90000"/>
          </a:bodyPr>
          <a:lstStyle/>
          <a:p>
            <a:pPr algn="ctr" eaLnBrk="1" hangingPunct="1"/>
            <a:r>
              <a:rPr lang="en-US" sz="3600" b="1" dirty="0" err="1"/>
              <a:t>Pengarahan</a:t>
            </a:r>
            <a:r>
              <a:rPr lang="en-US" sz="3600" b="1" dirty="0"/>
              <a:t> </a:t>
            </a:r>
            <a:r>
              <a:rPr lang="en-US" sz="3600" b="1" dirty="0" err="1"/>
              <a:t>Untuk</a:t>
            </a:r>
            <a:r>
              <a:rPr lang="en-US" sz="3600" b="1" dirty="0"/>
              <a:t> Audit Team</a:t>
            </a:r>
          </a:p>
        </p:txBody>
      </p:sp>
      <p:sp>
        <p:nvSpPr>
          <p:cNvPr id="3076" name="Rectangle 3"/>
          <p:cNvSpPr>
            <a:spLocks noGrp="1" noChangeArrowheads="1"/>
          </p:cNvSpPr>
          <p:nvPr>
            <p:ph idx="1"/>
          </p:nvPr>
        </p:nvSpPr>
        <p:spPr>
          <a:xfrm>
            <a:off x="2720509" y="2014349"/>
            <a:ext cx="6919808" cy="4294971"/>
          </a:xfrm>
          <a:noFill/>
        </p:spPr>
        <p:txBody>
          <a:bodyPr/>
          <a:lstStyle/>
          <a:p>
            <a:pPr marL="0" indent="0" eaLnBrk="1" hangingPunct="1">
              <a:lnSpc>
                <a:spcPct val="80000"/>
              </a:lnSpc>
              <a:spcAft>
                <a:spcPct val="70000"/>
              </a:spcAft>
              <a:buFont typeface="Monotype Sorts" charset="2"/>
              <a:buNone/>
            </a:pPr>
            <a:r>
              <a:rPr lang="en-US" sz="2400" b="1" dirty="0"/>
              <a:t>Lead Auditor </a:t>
            </a:r>
            <a:r>
              <a:rPr lang="en-US" sz="2400" b="1" dirty="0" err="1"/>
              <a:t>memberikan</a:t>
            </a:r>
            <a:r>
              <a:rPr lang="en-US" sz="2400" b="1" dirty="0"/>
              <a:t> </a:t>
            </a:r>
            <a:r>
              <a:rPr lang="en-US" sz="2400" b="1" dirty="0" err="1"/>
              <a:t>pengarahan</a:t>
            </a:r>
            <a:r>
              <a:rPr lang="en-US" sz="2400" b="1" dirty="0"/>
              <a:t> </a:t>
            </a:r>
            <a:r>
              <a:rPr lang="en-US" sz="2400" b="1" dirty="0" err="1"/>
              <a:t>mengenai</a:t>
            </a:r>
            <a:r>
              <a:rPr lang="en-US" sz="2400" b="1" dirty="0"/>
              <a:t> </a:t>
            </a:r>
            <a:r>
              <a:rPr lang="en-US" sz="2400" b="1" dirty="0" err="1"/>
              <a:t>a.l</a:t>
            </a:r>
            <a:r>
              <a:rPr lang="en-US" sz="2400" b="1" dirty="0"/>
              <a:t>:</a:t>
            </a:r>
          </a:p>
          <a:p>
            <a:pPr lvl="1" indent="-465138" eaLnBrk="1" hangingPunct="1">
              <a:lnSpc>
                <a:spcPct val="80000"/>
              </a:lnSpc>
              <a:spcAft>
                <a:spcPct val="70000"/>
              </a:spcAft>
              <a:buFont typeface="Wingdings" panose="05000000000000000000" pitchFamily="2" charset="2"/>
              <a:buChar char="Ø"/>
            </a:pPr>
            <a:r>
              <a:rPr lang="en-US" sz="2400" b="1" dirty="0"/>
              <a:t>Audit scope.</a:t>
            </a:r>
          </a:p>
          <a:p>
            <a:pPr lvl="1" indent="-465138" eaLnBrk="1" hangingPunct="1">
              <a:lnSpc>
                <a:spcPct val="80000"/>
              </a:lnSpc>
              <a:spcAft>
                <a:spcPct val="70000"/>
              </a:spcAft>
              <a:buFont typeface="Wingdings" panose="05000000000000000000" pitchFamily="2" charset="2"/>
              <a:buChar char="Ø"/>
            </a:pPr>
            <a:r>
              <a:rPr lang="en-US" sz="2400" dirty="0"/>
              <a:t>Schedule audit</a:t>
            </a:r>
          </a:p>
          <a:p>
            <a:pPr lvl="1" indent="-465138" eaLnBrk="1" hangingPunct="1">
              <a:lnSpc>
                <a:spcPct val="80000"/>
              </a:lnSpc>
              <a:spcAft>
                <a:spcPct val="70000"/>
              </a:spcAft>
              <a:buFont typeface="Wingdings" panose="05000000000000000000" pitchFamily="2" charset="2"/>
              <a:buChar char="Ø"/>
            </a:pPr>
            <a:r>
              <a:rPr lang="en-US" sz="2400" dirty="0" err="1"/>
              <a:t>Masalah</a:t>
            </a:r>
            <a:r>
              <a:rPr lang="en-US" sz="2400" dirty="0"/>
              <a:t> </a:t>
            </a:r>
            <a:r>
              <a:rPr lang="en-US" sz="2400" dirty="0" err="1"/>
              <a:t>spesifik</a:t>
            </a:r>
            <a:r>
              <a:rPr lang="en-US" sz="2400" dirty="0"/>
              <a:t> </a:t>
            </a:r>
            <a:r>
              <a:rPr lang="en-US" sz="2400" dirty="0" err="1"/>
              <a:t>dari</a:t>
            </a:r>
            <a:r>
              <a:rPr lang="en-US" sz="2400" dirty="0"/>
              <a:t> area </a:t>
            </a:r>
            <a:r>
              <a:rPr lang="en-US" sz="2400" dirty="0" err="1"/>
              <a:t>tertentu</a:t>
            </a:r>
            <a:r>
              <a:rPr lang="en-US" sz="2400" dirty="0"/>
              <a:t>,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 err="1">
                <a:solidFill>
                  <a:srgbClr val="FF0000"/>
                </a:solidFill>
              </a:rPr>
              <a:t>resiko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 err="1">
                <a:solidFill>
                  <a:srgbClr val="FF0000"/>
                </a:solidFill>
              </a:rPr>
              <a:t>dan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 err="1">
                <a:solidFill>
                  <a:srgbClr val="FF0000"/>
                </a:solidFill>
              </a:rPr>
              <a:t>peluang</a:t>
            </a:r>
            <a:r>
              <a:rPr lang="en-US" sz="2400" dirty="0">
                <a:solidFill>
                  <a:srgbClr val="FF0000"/>
                </a:solidFill>
              </a:rPr>
              <a:t> *</a:t>
            </a:r>
          </a:p>
          <a:p>
            <a:pPr lvl="1" indent="-465138" eaLnBrk="1" hangingPunct="1">
              <a:lnSpc>
                <a:spcPct val="80000"/>
              </a:lnSpc>
              <a:spcAft>
                <a:spcPct val="70000"/>
              </a:spcAft>
              <a:buFont typeface="Wingdings" panose="05000000000000000000" pitchFamily="2" charset="2"/>
              <a:buChar char="Ø"/>
            </a:pPr>
            <a:r>
              <a:rPr lang="en-US" sz="2400" dirty="0" err="1"/>
              <a:t>Pertimbangan</a:t>
            </a:r>
            <a:r>
              <a:rPr lang="en-US" sz="2400" dirty="0"/>
              <a:t> </a:t>
            </a:r>
            <a:r>
              <a:rPr lang="en-US" sz="2400" dirty="0" err="1"/>
              <a:t>atau</a:t>
            </a:r>
            <a:r>
              <a:rPr lang="en-US" sz="2400" dirty="0"/>
              <a:t> </a:t>
            </a:r>
            <a:r>
              <a:rPr lang="en-US" sz="2400" dirty="0" err="1"/>
              <a:t>pengarahan</a:t>
            </a:r>
            <a:r>
              <a:rPr lang="en-US" sz="2400" dirty="0"/>
              <a:t> </a:t>
            </a:r>
            <a:r>
              <a:rPr lang="en-US" sz="2400" dirty="0" err="1"/>
              <a:t>dari</a:t>
            </a:r>
            <a:r>
              <a:rPr lang="en-US" sz="2400" dirty="0"/>
              <a:t> </a:t>
            </a:r>
            <a:r>
              <a:rPr lang="en-US" sz="2400" dirty="0" err="1"/>
              <a:t>manajemen</a:t>
            </a:r>
            <a:r>
              <a:rPr lang="en-US" sz="2400" dirty="0"/>
              <a:t>.</a:t>
            </a:r>
          </a:p>
          <a:p>
            <a:pPr lvl="1" indent="-465138" eaLnBrk="1" hangingPunct="1">
              <a:lnSpc>
                <a:spcPct val="80000"/>
              </a:lnSpc>
              <a:spcAft>
                <a:spcPct val="70000"/>
              </a:spcAft>
              <a:buFont typeface="Wingdings" panose="05000000000000000000" pitchFamily="2" charset="2"/>
              <a:buChar char="Ø"/>
            </a:pPr>
            <a:r>
              <a:rPr lang="en-US" sz="2400" dirty="0" err="1"/>
              <a:t>Aktifitas</a:t>
            </a:r>
            <a:r>
              <a:rPr lang="en-US" sz="2400" dirty="0"/>
              <a:t> </a:t>
            </a:r>
            <a:r>
              <a:rPr lang="en-US" sz="2400" dirty="0" err="1"/>
              <a:t>dan</a:t>
            </a:r>
            <a:r>
              <a:rPr lang="en-US" sz="2400" dirty="0"/>
              <a:t> area </a:t>
            </a:r>
            <a:r>
              <a:rPr lang="en-US" sz="2400" dirty="0" err="1"/>
              <a:t>kritis</a:t>
            </a:r>
            <a:r>
              <a:rPr lang="en-US" sz="2400" dirty="0"/>
              <a:t> yang </a:t>
            </a:r>
            <a:r>
              <a:rPr lang="en-US" sz="2400" dirty="0" err="1"/>
              <a:t>harus</a:t>
            </a:r>
            <a:r>
              <a:rPr lang="en-US" sz="2400" dirty="0"/>
              <a:t> </a:t>
            </a:r>
            <a:r>
              <a:rPr lang="en-US" sz="2400" dirty="0" err="1"/>
              <a:t>diinvestigasi</a:t>
            </a:r>
            <a:r>
              <a:rPr lang="en-US" sz="2400" dirty="0"/>
              <a:t>.</a:t>
            </a:r>
          </a:p>
          <a:p>
            <a:pPr marL="457200" lvl="1" indent="0" eaLnBrk="1" hangingPunct="1">
              <a:lnSpc>
                <a:spcPct val="80000"/>
              </a:lnSpc>
              <a:spcAft>
                <a:spcPct val="70000"/>
              </a:spcAft>
              <a:buNone/>
            </a:pPr>
            <a:endParaRPr lang="en-US" sz="24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79658B-7F9C-4333-9499-869B8642C574}" type="slidenum">
              <a:rPr lang="en-US" smtClean="0"/>
              <a:pPr>
                <a:defRPr/>
              </a:pPr>
              <a:t>58</a:t>
            </a:fld>
            <a:endParaRPr lang="en-US"/>
          </a:p>
        </p:txBody>
      </p:sp>
      <p:sp>
        <p:nvSpPr>
          <p:cNvPr id="3078" name="Rectangle 20"/>
          <p:cNvSpPr>
            <a:spLocks noChangeArrowheads="1"/>
          </p:cNvSpPr>
          <p:nvPr/>
        </p:nvSpPr>
        <p:spPr bwMode="auto">
          <a:xfrm>
            <a:off x="2809831" y="5301257"/>
            <a:ext cx="6941635" cy="1008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ct val="90000"/>
              </a:lnSpc>
              <a:spcBef>
                <a:spcPct val="20000"/>
              </a:spcBef>
              <a:spcAft>
                <a:spcPct val="70000"/>
              </a:spcAft>
              <a:buClr>
                <a:schemeClr val="accent2"/>
              </a:buClr>
              <a:buFont typeface="Monotype Sorts" charset="2"/>
              <a:buNone/>
            </a:pPr>
            <a:r>
              <a:rPr lang="en-US" sz="2800" b="0" dirty="0">
                <a:latin typeface="+mn-lt"/>
              </a:rPr>
              <a:t> 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2809831" y="1579253"/>
            <a:ext cx="689721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0" y="0"/>
            <a:ext cx="2809831" cy="6858000"/>
          </a:xfrm>
          <a:custGeom>
            <a:avLst/>
            <a:gdLst>
              <a:gd name="connsiteX0" fmla="*/ 0 w 3224808"/>
              <a:gd name="connsiteY0" fmla="*/ 0 h 6858000"/>
              <a:gd name="connsiteX1" fmla="*/ 3224808 w 3224808"/>
              <a:gd name="connsiteY1" fmla="*/ 0 h 6858000"/>
              <a:gd name="connsiteX2" fmla="*/ 3224808 w 3224808"/>
              <a:gd name="connsiteY2" fmla="*/ 6858000 h 6858000"/>
              <a:gd name="connsiteX3" fmla="*/ 0 w 3224808"/>
              <a:gd name="connsiteY3" fmla="*/ 6858000 h 6858000"/>
              <a:gd name="connsiteX4" fmla="*/ 0 w 3224808"/>
              <a:gd name="connsiteY4" fmla="*/ 0 h 6858000"/>
              <a:gd name="connsiteX0" fmla="*/ 0 w 3224808"/>
              <a:gd name="connsiteY0" fmla="*/ 0 h 6858000"/>
              <a:gd name="connsiteX1" fmla="*/ 1236981 w 3224808"/>
              <a:gd name="connsiteY1" fmla="*/ 0 h 6858000"/>
              <a:gd name="connsiteX2" fmla="*/ 3224808 w 3224808"/>
              <a:gd name="connsiteY2" fmla="*/ 6858000 h 6858000"/>
              <a:gd name="connsiteX3" fmla="*/ 0 w 3224808"/>
              <a:gd name="connsiteY3" fmla="*/ 6858000 h 6858000"/>
              <a:gd name="connsiteX4" fmla="*/ 0 w 3224808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24808" h="6858000">
                <a:moveTo>
                  <a:pt x="0" y="0"/>
                </a:moveTo>
                <a:lnTo>
                  <a:pt x="1236981" y="0"/>
                </a:lnTo>
                <a:lnTo>
                  <a:pt x="3224808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980186" y="0"/>
            <a:ext cx="1745263" cy="6858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776536" y="2780928"/>
            <a:ext cx="2377440" cy="0"/>
          </a:xfrm>
          <a:prstGeom prst="line">
            <a:avLst/>
          </a:prstGeom>
          <a:ln>
            <a:headEnd type="diamond" w="med" len="med"/>
            <a:tailEnd type="diamond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>
            <a:off x="858592" y="3417937"/>
            <a:ext cx="2286000" cy="0"/>
          </a:xfrm>
          <a:prstGeom prst="line">
            <a:avLst/>
          </a:prstGeom>
          <a:ln>
            <a:headEnd type="diamond" w="med" len="med"/>
            <a:tailEnd type="diamond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>
            <a:off x="1050054" y="4028814"/>
            <a:ext cx="2103120" cy="0"/>
          </a:xfrm>
          <a:prstGeom prst="line">
            <a:avLst/>
          </a:prstGeom>
          <a:ln>
            <a:headEnd type="diamond" w="med" len="med"/>
            <a:tailEnd type="diamond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H="1">
            <a:off x="1640632" y="4941168"/>
            <a:ext cx="1488192" cy="0"/>
          </a:xfrm>
          <a:prstGeom prst="line">
            <a:avLst/>
          </a:prstGeom>
          <a:ln>
            <a:headEnd type="diamond" w="med" len="med"/>
            <a:tailEnd type="diamond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H="1">
            <a:off x="1928664" y="5877272"/>
            <a:ext cx="1194440" cy="0"/>
          </a:xfrm>
          <a:prstGeom prst="line">
            <a:avLst/>
          </a:prstGeom>
          <a:ln>
            <a:headEnd type="diamond" w="med" len="med"/>
            <a:tailEnd type="diamond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-1" y="1"/>
            <a:ext cx="2288705" cy="6857999"/>
          </a:xfrm>
          <a:custGeom>
            <a:avLst/>
            <a:gdLst>
              <a:gd name="connsiteX0" fmla="*/ 0 w 1395731"/>
              <a:gd name="connsiteY0" fmla="*/ 0 h 5018099"/>
              <a:gd name="connsiteX1" fmla="*/ 1395731 w 1395731"/>
              <a:gd name="connsiteY1" fmla="*/ 0 h 5018099"/>
              <a:gd name="connsiteX2" fmla="*/ 1395731 w 1395731"/>
              <a:gd name="connsiteY2" fmla="*/ 5018099 h 5018099"/>
              <a:gd name="connsiteX3" fmla="*/ 0 w 1395731"/>
              <a:gd name="connsiteY3" fmla="*/ 5018099 h 5018099"/>
              <a:gd name="connsiteX4" fmla="*/ 0 w 1395731"/>
              <a:gd name="connsiteY4" fmla="*/ 0 h 5018099"/>
              <a:gd name="connsiteX0" fmla="*/ 0 w 1395731"/>
              <a:gd name="connsiteY0" fmla="*/ 0 h 5018099"/>
              <a:gd name="connsiteX1" fmla="*/ 1395731 w 1395731"/>
              <a:gd name="connsiteY1" fmla="*/ 5018099 h 5018099"/>
              <a:gd name="connsiteX2" fmla="*/ 0 w 1395731"/>
              <a:gd name="connsiteY2" fmla="*/ 5018099 h 5018099"/>
              <a:gd name="connsiteX3" fmla="*/ 0 w 1395731"/>
              <a:gd name="connsiteY3" fmla="*/ 0 h 5018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95731" h="5018099">
                <a:moveTo>
                  <a:pt x="0" y="0"/>
                </a:moveTo>
                <a:lnTo>
                  <a:pt x="1395731" y="5018099"/>
                </a:lnTo>
                <a:lnTo>
                  <a:pt x="0" y="501809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23778" y="59272"/>
            <a:ext cx="1266116" cy="369332"/>
          </a:xfrm>
          <a:prstGeom prst="rect">
            <a:avLst/>
          </a:prstGeom>
          <a:solidFill>
            <a:schemeClr val="accent5"/>
          </a:solidFill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chemeClr val="bg1"/>
                </a:solidFill>
              </a:rPr>
              <a:t>Pra</a:t>
            </a:r>
            <a:r>
              <a:rPr lang="en-US" b="1" dirty="0">
                <a:solidFill>
                  <a:schemeClr val="bg1"/>
                </a:solidFill>
              </a:rPr>
              <a:t> Audit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E52B5E7-0E8D-4CAD-8605-0D8F2CF581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Audit integrasi ISO 9001 &amp; ISO 45001 1/rev 00© Copyright Sentral Sistem, Juni 2019</a:t>
            </a:r>
          </a:p>
        </p:txBody>
      </p:sp>
    </p:spTree>
    <p:extLst>
      <p:ext uri="{BB962C8B-B14F-4D97-AF65-F5344CB8AC3E}">
        <p14:creationId xmlns:p14="http://schemas.microsoft.com/office/powerpoint/2010/main" val="212557904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1" name="Rectangle 3"/>
          <p:cNvSpPr>
            <a:spLocks noGrp="1" noChangeArrowheads="1"/>
          </p:cNvSpPr>
          <p:nvPr>
            <p:ph type="title"/>
          </p:nvPr>
        </p:nvSpPr>
        <p:spPr>
          <a:xfrm>
            <a:off x="2452670" y="1120762"/>
            <a:ext cx="6786610" cy="522288"/>
          </a:xfrm>
          <a:noFill/>
        </p:spPr>
        <p:txBody>
          <a:bodyPr>
            <a:normAutofit fontScale="90000"/>
          </a:bodyPr>
          <a:lstStyle/>
          <a:p>
            <a:pPr algn="ctr" eaLnBrk="1" hangingPunct="1"/>
            <a:r>
              <a:rPr lang="en-US" sz="3200" dirty="0" err="1"/>
              <a:t>Contoh</a:t>
            </a:r>
            <a:r>
              <a:rPr lang="en-US" sz="3200" dirty="0"/>
              <a:t> </a:t>
            </a:r>
            <a:r>
              <a:rPr lang="en-US" sz="3200" dirty="0" err="1"/>
              <a:t>Pengarahan</a:t>
            </a:r>
            <a:r>
              <a:rPr lang="en-US" sz="3200" dirty="0"/>
              <a:t> </a:t>
            </a:r>
            <a:r>
              <a:rPr lang="en-US" sz="3200" dirty="0" err="1"/>
              <a:t>Untuk</a:t>
            </a:r>
            <a:r>
              <a:rPr lang="en-US" sz="3200" dirty="0"/>
              <a:t> Audit Team</a:t>
            </a:r>
          </a:p>
        </p:txBody>
      </p:sp>
      <p:sp>
        <p:nvSpPr>
          <p:cNvPr id="68610" name="Rectangle 2"/>
          <p:cNvSpPr>
            <a:spLocks noGrp="1" noChangeArrowheads="1"/>
          </p:cNvSpPr>
          <p:nvPr>
            <p:ph idx="1"/>
          </p:nvPr>
        </p:nvSpPr>
        <p:spPr>
          <a:xfrm>
            <a:off x="2486127" y="1887563"/>
            <a:ext cx="7324657" cy="4184643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en-US" sz="2400" u="sng" dirty="0" err="1"/>
              <a:t>Managemen</a:t>
            </a:r>
            <a:r>
              <a:rPr lang="en-US" sz="2400" u="sng" dirty="0"/>
              <a:t> (MR)/ lead auditor </a:t>
            </a:r>
            <a:r>
              <a:rPr lang="en-US" sz="2400" u="sng" dirty="0" err="1"/>
              <a:t>memberi</a:t>
            </a:r>
            <a:r>
              <a:rPr lang="en-US" sz="2400" u="sng" dirty="0"/>
              <a:t> </a:t>
            </a:r>
            <a:r>
              <a:rPr lang="en-US" sz="2400" u="sng" dirty="0" err="1"/>
              <a:t>arahan</a:t>
            </a:r>
            <a:r>
              <a:rPr lang="en-US" sz="2400" u="sng" dirty="0"/>
              <a:t> area yang </a:t>
            </a:r>
            <a:r>
              <a:rPr lang="en-US" sz="2400" u="sng" dirty="0" err="1"/>
              <a:t>perlu</a:t>
            </a:r>
            <a:r>
              <a:rPr lang="en-US" sz="2400" u="sng" dirty="0"/>
              <a:t> </a:t>
            </a:r>
            <a:r>
              <a:rPr lang="en-US" sz="2400" u="sng" dirty="0" err="1"/>
              <a:t>diinvestigasi</a:t>
            </a:r>
            <a:r>
              <a:rPr lang="en-US" sz="2400" u="sng" dirty="0"/>
              <a:t> </a:t>
            </a:r>
            <a:r>
              <a:rPr lang="en-US" sz="2400" u="sng" dirty="0" err="1"/>
              <a:t>lebih</a:t>
            </a:r>
            <a:r>
              <a:rPr lang="en-US" sz="2400" u="sng" dirty="0"/>
              <a:t> </a:t>
            </a:r>
            <a:r>
              <a:rPr lang="en-US" sz="2400" u="sng" dirty="0" err="1"/>
              <a:t>detil</a:t>
            </a:r>
            <a:endParaRPr lang="en-US" sz="2400" u="sng" dirty="0"/>
          </a:p>
          <a:p>
            <a:pPr lvl="1" eaLnBrk="1" hangingPunct="1">
              <a:buFont typeface="Wingdings" pitchFamily="2" charset="2"/>
              <a:buChar char="v"/>
            </a:pPr>
            <a:r>
              <a:rPr lang="en-US" sz="2000" dirty="0" err="1">
                <a:solidFill>
                  <a:srgbClr val="FF0000"/>
                </a:solidFill>
              </a:rPr>
              <a:t>Terjadi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 err="1">
                <a:solidFill>
                  <a:srgbClr val="FF0000"/>
                </a:solidFill>
              </a:rPr>
              <a:t>perubahan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 err="1">
                <a:solidFill>
                  <a:srgbClr val="FF0000"/>
                </a:solidFill>
              </a:rPr>
              <a:t>budaya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 err="1">
                <a:solidFill>
                  <a:srgbClr val="FF0000"/>
                </a:solidFill>
              </a:rPr>
              <a:t>dimana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 err="1">
                <a:solidFill>
                  <a:srgbClr val="FF0000"/>
                </a:solidFill>
              </a:rPr>
              <a:t>Pemerintah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 err="1">
                <a:solidFill>
                  <a:srgbClr val="FF0000"/>
                </a:solidFill>
              </a:rPr>
              <a:t>saat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 err="1">
                <a:solidFill>
                  <a:srgbClr val="FF0000"/>
                </a:solidFill>
              </a:rPr>
              <a:t>ini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 err="1">
                <a:solidFill>
                  <a:srgbClr val="FF0000"/>
                </a:solidFill>
              </a:rPr>
              <a:t>lebih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 err="1">
                <a:solidFill>
                  <a:srgbClr val="FF0000"/>
                </a:solidFill>
              </a:rPr>
              <a:t>tegas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 err="1">
                <a:solidFill>
                  <a:srgbClr val="FF0000"/>
                </a:solidFill>
              </a:rPr>
              <a:t>dalam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 err="1">
                <a:solidFill>
                  <a:srgbClr val="FF0000"/>
                </a:solidFill>
              </a:rPr>
              <a:t>menerapkan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 err="1">
                <a:solidFill>
                  <a:srgbClr val="FF0000"/>
                </a:solidFill>
              </a:rPr>
              <a:t>aturan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 err="1">
                <a:solidFill>
                  <a:srgbClr val="FF0000"/>
                </a:solidFill>
              </a:rPr>
              <a:t>dan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 err="1">
                <a:solidFill>
                  <a:srgbClr val="FF0000"/>
                </a:solidFill>
              </a:rPr>
              <a:t>sulit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 err="1">
                <a:solidFill>
                  <a:srgbClr val="FF0000"/>
                </a:solidFill>
              </a:rPr>
              <a:t>untuk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 err="1">
                <a:solidFill>
                  <a:srgbClr val="FF0000"/>
                </a:solidFill>
              </a:rPr>
              <a:t>diajak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 err="1">
                <a:solidFill>
                  <a:srgbClr val="FF0000"/>
                </a:solidFill>
              </a:rPr>
              <a:t>kompromi</a:t>
            </a:r>
            <a:r>
              <a:rPr lang="en-US" sz="2000" dirty="0">
                <a:solidFill>
                  <a:srgbClr val="FF0000"/>
                </a:solidFill>
              </a:rPr>
              <a:t>. </a:t>
            </a:r>
            <a:r>
              <a:rPr lang="en-US" sz="2000" dirty="0" err="1">
                <a:solidFill>
                  <a:srgbClr val="FF0000"/>
                </a:solidFill>
              </a:rPr>
              <a:t>Coba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 err="1">
                <a:solidFill>
                  <a:srgbClr val="FF0000"/>
                </a:solidFill>
              </a:rPr>
              <a:t>identifikasi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 err="1">
                <a:solidFill>
                  <a:srgbClr val="FF0000"/>
                </a:solidFill>
              </a:rPr>
              <a:t>apakah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 err="1">
                <a:solidFill>
                  <a:srgbClr val="FF0000"/>
                </a:solidFill>
              </a:rPr>
              <a:t>masih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 err="1">
                <a:solidFill>
                  <a:srgbClr val="FF0000"/>
                </a:solidFill>
              </a:rPr>
              <a:t>ada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 err="1">
                <a:solidFill>
                  <a:srgbClr val="FF0000"/>
                </a:solidFill>
              </a:rPr>
              <a:t>pelanggaran</a:t>
            </a:r>
            <a:r>
              <a:rPr lang="en-US" sz="2000" dirty="0">
                <a:solidFill>
                  <a:srgbClr val="FF0000"/>
                </a:solidFill>
              </a:rPr>
              <a:t> yang </a:t>
            </a:r>
            <a:r>
              <a:rPr lang="en-US" sz="2000" dirty="0" err="1">
                <a:solidFill>
                  <a:srgbClr val="FF0000"/>
                </a:solidFill>
              </a:rPr>
              <a:t>dilakukan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 err="1">
                <a:solidFill>
                  <a:srgbClr val="FF0000"/>
                </a:solidFill>
              </a:rPr>
              <a:t>dan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 err="1">
                <a:solidFill>
                  <a:srgbClr val="FF0000"/>
                </a:solidFill>
              </a:rPr>
              <a:t>diselesaikan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 err="1">
                <a:solidFill>
                  <a:srgbClr val="FF0000"/>
                </a:solidFill>
              </a:rPr>
              <a:t>secara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 err="1">
                <a:solidFill>
                  <a:srgbClr val="FF0000"/>
                </a:solidFill>
              </a:rPr>
              <a:t>kompromi</a:t>
            </a:r>
            <a:r>
              <a:rPr lang="en-US" sz="2000" dirty="0">
                <a:solidFill>
                  <a:srgbClr val="FF0000"/>
                </a:solidFill>
              </a:rPr>
              <a:t> ? *</a:t>
            </a:r>
          </a:p>
          <a:p>
            <a:pPr lvl="1" eaLnBrk="1" hangingPunct="1">
              <a:buFont typeface="Wingdings" pitchFamily="2" charset="2"/>
              <a:buChar char="v"/>
            </a:pPr>
            <a:r>
              <a:rPr lang="en-US" sz="2000" dirty="0" err="1"/>
              <a:t>Temuan</a:t>
            </a:r>
            <a:r>
              <a:rPr lang="en-US" sz="2000" dirty="0"/>
              <a:t> audit </a:t>
            </a:r>
            <a:r>
              <a:rPr lang="en-US" sz="2000" dirty="0" err="1"/>
              <a:t>sebelumnya</a:t>
            </a:r>
            <a:r>
              <a:rPr lang="en-US" sz="2000" dirty="0"/>
              <a:t> </a:t>
            </a:r>
            <a:r>
              <a:rPr lang="en-US" sz="2000" dirty="0" err="1"/>
              <a:t>banyak</a:t>
            </a:r>
            <a:r>
              <a:rPr lang="en-US" sz="2000" dirty="0"/>
              <a:t> </a:t>
            </a:r>
            <a:r>
              <a:rPr lang="en-US" sz="2000" dirty="0" err="1"/>
              <a:t>masalah</a:t>
            </a:r>
            <a:r>
              <a:rPr lang="en-US" sz="2000" dirty="0"/>
              <a:t> </a:t>
            </a:r>
            <a:r>
              <a:rPr lang="en-US" sz="2000" dirty="0" err="1"/>
              <a:t>di</a:t>
            </a:r>
            <a:r>
              <a:rPr lang="en-US" sz="2000" dirty="0"/>
              <a:t> recruitment</a:t>
            </a:r>
          </a:p>
          <a:p>
            <a:pPr lvl="1" eaLnBrk="1" hangingPunct="1">
              <a:buFont typeface="Wingdings" pitchFamily="2" charset="2"/>
              <a:buChar char="v"/>
            </a:pPr>
            <a:r>
              <a:rPr lang="en-US" sz="2000" dirty="0" err="1"/>
              <a:t>Banyak</a:t>
            </a:r>
            <a:r>
              <a:rPr lang="en-US" sz="2000" dirty="0"/>
              <a:t> </a:t>
            </a:r>
            <a:r>
              <a:rPr lang="en-US" sz="2000" dirty="0" err="1"/>
              <a:t>terjadi</a:t>
            </a:r>
            <a:r>
              <a:rPr lang="en-US" sz="2000" dirty="0"/>
              <a:t> </a:t>
            </a:r>
            <a:r>
              <a:rPr lang="en-US" sz="2000" dirty="0" err="1"/>
              <a:t>ceceran</a:t>
            </a:r>
            <a:r>
              <a:rPr lang="en-US" sz="2000" dirty="0"/>
              <a:t>, </a:t>
            </a:r>
            <a:r>
              <a:rPr lang="en-US" sz="2000" dirty="0" err="1"/>
              <a:t>tumpahan</a:t>
            </a:r>
            <a:r>
              <a:rPr lang="en-US" sz="2000" dirty="0"/>
              <a:t> </a:t>
            </a:r>
            <a:r>
              <a:rPr lang="en-US" sz="2000" dirty="0" err="1"/>
              <a:t>di</a:t>
            </a:r>
            <a:r>
              <a:rPr lang="en-US" sz="2000" dirty="0"/>
              <a:t> </a:t>
            </a:r>
            <a:r>
              <a:rPr lang="en-US" sz="2000" dirty="0" err="1"/>
              <a:t>produksi</a:t>
            </a:r>
            <a:r>
              <a:rPr lang="en-US" sz="2000" dirty="0"/>
              <a:t> </a:t>
            </a:r>
            <a:r>
              <a:rPr lang="en-US" sz="2000" dirty="0" err="1"/>
              <a:t>dan</a:t>
            </a:r>
            <a:r>
              <a:rPr lang="en-US" sz="2000" dirty="0"/>
              <a:t> warehouse</a:t>
            </a:r>
          </a:p>
          <a:p>
            <a:pPr lvl="1" eaLnBrk="1" hangingPunct="1">
              <a:buFont typeface="Wingdings" pitchFamily="2" charset="2"/>
              <a:buChar char="v"/>
            </a:pPr>
            <a:r>
              <a:rPr lang="en-US" sz="2000" dirty="0" err="1"/>
              <a:t>Isu</a:t>
            </a:r>
            <a:r>
              <a:rPr lang="en-US" sz="2000" dirty="0"/>
              <a:t> </a:t>
            </a:r>
            <a:r>
              <a:rPr lang="en-US" sz="2000" dirty="0" err="1"/>
              <a:t>masyarakat</a:t>
            </a:r>
            <a:r>
              <a:rPr lang="en-US" sz="2000" dirty="0"/>
              <a:t> </a:t>
            </a:r>
            <a:r>
              <a:rPr lang="en-US" sz="2000" dirty="0" err="1"/>
              <a:t>terganggu</a:t>
            </a:r>
            <a:r>
              <a:rPr lang="en-US" sz="2000" dirty="0"/>
              <a:t> </a:t>
            </a:r>
            <a:r>
              <a:rPr lang="en-US" sz="2000" dirty="0" err="1"/>
              <a:t>dengan</a:t>
            </a:r>
            <a:r>
              <a:rPr lang="en-US" sz="2000" dirty="0"/>
              <a:t> </a:t>
            </a:r>
            <a:r>
              <a:rPr lang="en-US" sz="2000" dirty="0" err="1"/>
              <a:t>suara</a:t>
            </a:r>
            <a:r>
              <a:rPr lang="en-US" sz="2000" dirty="0"/>
              <a:t> </a:t>
            </a:r>
            <a:r>
              <a:rPr lang="en-US" sz="2000" dirty="0" err="1"/>
              <a:t>pabrik</a:t>
            </a:r>
            <a:r>
              <a:rPr lang="en-US" sz="2000" dirty="0"/>
              <a:t> </a:t>
            </a:r>
            <a:r>
              <a:rPr lang="en-US" sz="2000" dirty="0" err="1"/>
              <a:t>terutama</a:t>
            </a:r>
            <a:r>
              <a:rPr lang="en-US" sz="2000" dirty="0"/>
              <a:t> </a:t>
            </a:r>
            <a:r>
              <a:rPr lang="en-US" sz="2000" dirty="0" err="1"/>
              <a:t>saat</a:t>
            </a:r>
            <a:r>
              <a:rPr lang="en-US" sz="2000" dirty="0"/>
              <a:t> </a:t>
            </a:r>
            <a:r>
              <a:rPr lang="en-US" sz="2000" dirty="0" err="1"/>
              <a:t>malam</a:t>
            </a:r>
            <a:r>
              <a:rPr lang="en-US" sz="2000" dirty="0"/>
              <a:t> </a:t>
            </a:r>
          </a:p>
          <a:p>
            <a:pPr lvl="1" eaLnBrk="1" hangingPunct="1">
              <a:buFont typeface="Wingdings" pitchFamily="2" charset="2"/>
              <a:buChar char="v"/>
            </a:pPr>
            <a:r>
              <a:rPr lang="en-US" sz="2000" dirty="0"/>
              <a:t>Reject internal 3 </a:t>
            </a:r>
            <a:r>
              <a:rPr lang="en-US" sz="2000" dirty="0" err="1"/>
              <a:t>bulan</a:t>
            </a:r>
            <a:r>
              <a:rPr lang="en-US" sz="2000" dirty="0"/>
              <a:t> </a:t>
            </a:r>
            <a:r>
              <a:rPr lang="en-US" sz="2000" dirty="0" err="1"/>
              <a:t>terakhir</a:t>
            </a:r>
            <a:r>
              <a:rPr lang="en-US" sz="2000" dirty="0"/>
              <a:t> </a:t>
            </a:r>
            <a:r>
              <a:rPr lang="en-US" sz="2000" dirty="0" err="1"/>
              <a:t>naik</a:t>
            </a:r>
            <a:r>
              <a:rPr lang="en-US" sz="2000" dirty="0"/>
              <a:t>, </a:t>
            </a:r>
            <a:r>
              <a:rPr lang="en-US" sz="2000" dirty="0" err="1"/>
              <a:t>terutama</a:t>
            </a:r>
            <a:r>
              <a:rPr lang="en-US" sz="2000" dirty="0"/>
              <a:t> </a:t>
            </a:r>
            <a:r>
              <a:rPr lang="en-US" sz="2000" dirty="0" err="1"/>
              <a:t>masalah</a:t>
            </a:r>
            <a:r>
              <a:rPr lang="en-US" sz="2000" dirty="0"/>
              <a:t> reject </a:t>
            </a:r>
            <a:r>
              <a:rPr lang="en-US" sz="2000" dirty="0" err="1"/>
              <a:t>pada</a:t>
            </a:r>
            <a:r>
              <a:rPr lang="en-US" sz="2000" dirty="0"/>
              <a:t> </a:t>
            </a:r>
            <a:r>
              <a:rPr lang="en-US" sz="2000" dirty="0" err="1"/>
              <a:t>produk</a:t>
            </a:r>
            <a:r>
              <a:rPr lang="en-US" sz="2000" dirty="0"/>
              <a:t> A</a:t>
            </a:r>
          </a:p>
          <a:p>
            <a:pPr lvl="1" eaLnBrk="1" hangingPunct="1">
              <a:buFont typeface="Wingdings" pitchFamily="2" charset="2"/>
              <a:buChar char="v"/>
            </a:pPr>
            <a:r>
              <a:rPr lang="en-US" sz="2000" dirty="0" err="1"/>
              <a:t>Dll</a:t>
            </a:r>
            <a:endParaRPr lang="en-US" sz="2000" dirty="0"/>
          </a:p>
          <a:p>
            <a:pPr lvl="1" eaLnBrk="1" hangingPunct="1">
              <a:buFont typeface="Wingdings" pitchFamily="2" charset="2"/>
              <a:buNone/>
            </a:pPr>
            <a:endParaRPr lang="en-US" sz="2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79658B-7F9C-4333-9499-869B8642C574}" type="slidenum">
              <a:rPr lang="en-US" smtClean="0"/>
              <a:pPr>
                <a:defRPr/>
              </a:pPr>
              <a:t>59</a:t>
            </a:fld>
            <a:endParaRPr lang="en-US"/>
          </a:p>
        </p:txBody>
      </p:sp>
      <p:pic>
        <p:nvPicPr>
          <p:cNvPr id="68612" name="Picture 15" descr="D:\H_Miscelleneous\File dari shared doc\logo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8092" y="6072206"/>
            <a:ext cx="1373628" cy="474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4" descr="http://images1.wikia.nocookie.net/__cb20070201154436/uncyclopedia/images/b/b6/Auditors.jpg"/>
          <p:cNvPicPr>
            <a:picLocks noChangeAspect="1" noChangeArrowheads="1"/>
          </p:cNvPicPr>
          <p:nvPr/>
        </p:nvPicPr>
        <p:blipFill>
          <a:blip r:embed="rId4" cstate="print"/>
          <a:srcRect l="26298" r="42077"/>
          <a:stretch>
            <a:fillRect/>
          </a:stretch>
        </p:blipFill>
        <p:spPr bwMode="auto">
          <a:xfrm>
            <a:off x="0" y="571480"/>
            <a:ext cx="2262238" cy="6286520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23778" y="59272"/>
            <a:ext cx="1266116" cy="369332"/>
          </a:xfrm>
          <a:prstGeom prst="rect">
            <a:avLst/>
          </a:prstGeom>
          <a:solidFill>
            <a:schemeClr val="accent5"/>
          </a:solidFill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chemeClr val="bg1"/>
                </a:solidFill>
              </a:rPr>
              <a:t>Pra</a:t>
            </a:r>
            <a:r>
              <a:rPr lang="en-US" b="1" dirty="0">
                <a:solidFill>
                  <a:schemeClr val="bg1"/>
                </a:solidFill>
              </a:rPr>
              <a:t> Audit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7F72BD4-792B-4249-8BF6-9053972DE1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Audit integrasi ISO 9001 &amp; ISO 45001 1/rev 00© Copyright Sentral Sistem, Juni 2019</a:t>
            </a:r>
          </a:p>
        </p:txBody>
      </p:sp>
    </p:spTree>
    <p:extLst>
      <p:ext uri="{BB962C8B-B14F-4D97-AF65-F5344CB8AC3E}">
        <p14:creationId xmlns:p14="http://schemas.microsoft.com/office/powerpoint/2010/main" val="355758907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810" name="Rectangle 2"/>
          <p:cNvSpPr>
            <a:spLocks noGrp="1" noChangeArrowheads="1"/>
          </p:cNvSpPr>
          <p:nvPr>
            <p:ph type="title"/>
          </p:nvPr>
        </p:nvSpPr>
        <p:spPr>
          <a:xfrm>
            <a:off x="4686833" y="73532"/>
            <a:ext cx="4957232" cy="929823"/>
          </a:xfrm>
          <a:noFill/>
          <a:ln>
            <a:noFill/>
          </a:ln>
        </p:spPr>
        <p:txBody>
          <a:bodyPr anchorCtr="1"/>
          <a:lstStyle/>
          <a:p>
            <a:pPr algn="ctr" eaLnBrk="1" hangingPunct="1">
              <a:defRPr/>
            </a:pPr>
            <a:r>
              <a:rPr lang="en-US" b="1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Kriteria</a:t>
            </a:r>
            <a:r>
              <a:rPr lang="en-US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Audit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136576" y="1324156"/>
            <a:ext cx="8549736" cy="4803528"/>
          </a:xfrm>
          <a:noFill/>
        </p:spPr>
        <p:txBody>
          <a:bodyPr>
            <a:normAutofit/>
          </a:bodyPr>
          <a:lstStyle/>
          <a:p>
            <a:pPr algn="just" eaLnBrk="1" hangingPunct="1">
              <a:lnSpc>
                <a:spcPct val="80000"/>
              </a:lnSpc>
              <a:buClr>
                <a:schemeClr val="tx1"/>
              </a:buClr>
            </a:pPr>
            <a:r>
              <a:rPr lang="en-US" sz="1800" b="1" dirty="0" err="1"/>
              <a:t>Dokumen</a:t>
            </a:r>
            <a:r>
              <a:rPr lang="en-US" sz="1800" b="1" dirty="0"/>
              <a:t> </a:t>
            </a:r>
            <a:r>
              <a:rPr lang="en-US" sz="1800" b="1" dirty="0" err="1"/>
              <a:t>kerja</a:t>
            </a:r>
            <a:r>
              <a:rPr lang="en-US" sz="1800" b="1" dirty="0"/>
              <a:t> </a:t>
            </a:r>
            <a:r>
              <a:rPr lang="en-US" sz="1800" b="1" dirty="0" err="1"/>
              <a:t>vs</a:t>
            </a:r>
            <a:r>
              <a:rPr lang="en-US" sz="1800" b="1" dirty="0"/>
              <a:t> </a:t>
            </a:r>
            <a:r>
              <a:rPr lang="en-US" sz="1800" b="1" dirty="0" err="1"/>
              <a:t>Persyaratan</a:t>
            </a:r>
            <a:r>
              <a:rPr lang="en-US" sz="1800" b="1" dirty="0"/>
              <a:t> Quality System</a:t>
            </a:r>
          </a:p>
          <a:p>
            <a:pPr algn="just" eaLnBrk="1" hangingPunct="1">
              <a:lnSpc>
                <a:spcPct val="80000"/>
              </a:lnSpc>
              <a:spcAft>
                <a:spcPct val="50000"/>
              </a:spcAft>
              <a:buClr>
                <a:schemeClr val="tx1"/>
              </a:buClr>
              <a:buFont typeface="Wingdings" pitchFamily="2" charset="2"/>
              <a:buNone/>
            </a:pPr>
            <a:r>
              <a:rPr lang="en-US" sz="1600" dirty="0"/>
              <a:t>	</a:t>
            </a:r>
            <a:r>
              <a:rPr lang="en-US" sz="1600" u="sng" dirty="0" err="1"/>
              <a:t>Kesesuaian</a:t>
            </a:r>
            <a:r>
              <a:rPr lang="en-US" sz="1600" u="sng" dirty="0"/>
              <a:t> </a:t>
            </a:r>
            <a:r>
              <a:rPr lang="en-US" sz="1600" u="sng" dirty="0" err="1"/>
              <a:t>isi</a:t>
            </a:r>
            <a:r>
              <a:rPr lang="en-US" sz="1600" u="sng" dirty="0"/>
              <a:t> </a:t>
            </a:r>
            <a:r>
              <a:rPr lang="en-US" sz="1600" u="sng" dirty="0" err="1"/>
              <a:t>dokumen</a:t>
            </a:r>
            <a:r>
              <a:rPr lang="en-US" sz="1600" u="sng" dirty="0"/>
              <a:t> </a:t>
            </a:r>
            <a:r>
              <a:rPr lang="en-US" sz="1600" u="sng" dirty="0" err="1"/>
              <a:t>dengan</a:t>
            </a:r>
            <a:r>
              <a:rPr lang="en-US" sz="1600" u="sng" dirty="0"/>
              <a:t> </a:t>
            </a:r>
            <a:r>
              <a:rPr lang="en-US" sz="1600" u="sng" dirty="0" err="1"/>
              <a:t>semua</a:t>
            </a:r>
            <a:r>
              <a:rPr lang="en-US" sz="1600" u="sng" dirty="0"/>
              <a:t> </a:t>
            </a:r>
            <a:r>
              <a:rPr lang="en-US" sz="1600" u="sng" dirty="0" err="1"/>
              <a:t>elemen</a:t>
            </a:r>
            <a:r>
              <a:rPr lang="en-US" sz="1600" u="sng" dirty="0"/>
              <a:t> ISO 9001:2015 &amp; ISO 45001:2018</a:t>
            </a:r>
            <a:r>
              <a:rPr lang="en-US" sz="1600" dirty="0"/>
              <a:t>, </a:t>
            </a:r>
            <a:r>
              <a:rPr lang="en-US" sz="1600" dirty="0" err="1"/>
              <a:t>misalnya</a:t>
            </a:r>
            <a:r>
              <a:rPr lang="en-US" sz="1600" dirty="0"/>
              <a:t> : </a:t>
            </a:r>
            <a:r>
              <a:rPr lang="en-US" sz="1600" dirty="0" err="1"/>
              <a:t>persyaratan</a:t>
            </a:r>
            <a:r>
              <a:rPr lang="en-US" sz="1600" dirty="0"/>
              <a:t> ISO 9001:2015 </a:t>
            </a:r>
            <a:r>
              <a:rPr lang="en-US" sz="1600" dirty="0" err="1"/>
              <a:t>pasal</a:t>
            </a:r>
            <a:r>
              <a:rPr lang="en-US" sz="1600" dirty="0"/>
              <a:t> 8.4 </a:t>
            </a:r>
            <a:r>
              <a:rPr lang="en-US" sz="1600" dirty="0" err="1"/>
              <a:t>menyatakan</a:t>
            </a:r>
            <a:r>
              <a:rPr lang="en-US" sz="1600" dirty="0"/>
              <a:t> </a:t>
            </a:r>
            <a:r>
              <a:rPr lang="en-US" sz="1600" dirty="0" err="1"/>
              <a:t>bahwa</a:t>
            </a:r>
            <a:r>
              <a:rPr lang="en-US" sz="1600" dirty="0"/>
              <a:t> </a:t>
            </a:r>
            <a:r>
              <a:rPr lang="en-US" sz="1600" dirty="0" err="1"/>
              <a:t>jika</a:t>
            </a:r>
            <a:r>
              <a:rPr lang="en-US" sz="1600" dirty="0"/>
              <a:t> </a:t>
            </a:r>
            <a:r>
              <a:rPr lang="en-US" sz="1600" dirty="0" err="1"/>
              <a:t>ada</a:t>
            </a:r>
            <a:r>
              <a:rPr lang="en-US" sz="1600" dirty="0"/>
              <a:t> proses yang d</a:t>
            </a:r>
            <a:r>
              <a:rPr lang="id-ID" sz="1600" dirty="0"/>
              <a:t>ikerjakan oleh penyedia eksternal</a:t>
            </a:r>
            <a:r>
              <a:rPr lang="en-US" sz="1600" dirty="0"/>
              <a:t>, </a:t>
            </a:r>
            <a:r>
              <a:rPr lang="en-US" sz="1600" dirty="0" err="1"/>
              <a:t>perusahaan</a:t>
            </a:r>
            <a:r>
              <a:rPr lang="en-US" sz="1600" dirty="0"/>
              <a:t> </a:t>
            </a:r>
            <a:r>
              <a:rPr lang="en-US" sz="1600" dirty="0" err="1"/>
              <a:t>harus</a:t>
            </a:r>
            <a:r>
              <a:rPr lang="en-US" sz="1600" dirty="0"/>
              <a:t> </a:t>
            </a:r>
            <a:r>
              <a:rPr lang="en-US" sz="1600" dirty="0" err="1"/>
              <a:t>mengontrol</a:t>
            </a:r>
            <a:r>
              <a:rPr lang="en-US" sz="1600" dirty="0"/>
              <a:t> proses </a:t>
            </a:r>
            <a:r>
              <a:rPr lang="en-US" sz="1600" dirty="0" err="1"/>
              <a:t>tersebut</a:t>
            </a:r>
            <a:r>
              <a:rPr lang="en-US" sz="1600" dirty="0"/>
              <a:t>. </a:t>
            </a:r>
            <a:r>
              <a:rPr lang="en-US" sz="1600" dirty="0" err="1"/>
              <a:t>Aktualnya</a:t>
            </a:r>
            <a:r>
              <a:rPr lang="en-US" sz="1600" dirty="0"/>
              <a:t> : </a:t>
            </a:r>
            <a:r>
              <a:rPr lang="en-US" sz="1600" dirty="0" err="1"/>
              <a:t>terdapat</a:t>
            </a:r>
            <a:r>
              <a:rPr lang="en-US" sz="1600" dirty="0"/>
              <a:t> </a:t>
            </a:r>
            <a:r>
              <a:rPr lang="en-US" sz="1600" dirty="0" err="1"/>
              <a:t>proses</a:t>
            </a:r>
            <a:r>
              <a:rPr lang="en-US" sz="1600" dirty="0"/>
              <a:t> plating yang </a:t>
            </a:r>
            <a:r>
              <a:rPr lang="en-US" sz="1600" dirty="0" err="1"/>
              <a:t>dilakukan</a:t>
            </a:r>
            <a:r>
              <a:rPr lang="en-US" sz="1600" dirty="0"/>
              <a:t> </a:t>
            </a:r>
            <a:r>
              <a:rPr lang="en-US" sz="1600" dirty="0" err="1"/>
              <a:t>oleh</a:t>
            </a:r>
            <a:r>
              <a:rPr lang="en-US" sz="1600" dirty="0"/>
              <a:t> </a:t>
            </a:r>
            <a:r>
              <a:rPr lang="en-US" sz="1600" dirty="0" err="1"/>
              <a:t>subcont</a:t>
            </a:r>
            <a:r>
              <a:rPr lang="en-US" sz="1600" dirty="0"/>
              <a:t> </a:t>
            </a:r>
            <a:r>
              <a:rPr lang="en-US" sz="1600" dirty="0" err="1"/>
              <a:t>tetapi</a:t>
            </a:r>
            <a:r>
              <a:rPr lang="en-US" sz="1600" dirty="0"/>
              <a:t> </a:t>
            </a:r>
            <a:r>
              <a:rPr lang="en-US" sz="1600" dirty="0" err="1"/>
              <a:t>tidak</a:t>
            </a:r>
            <a:r>
              <a:rPr lang="en-US" sz="1600" dirty="0"/>
              <a:t> </a:t>
            </a:r>
            <a:r>
              <a:rPr lang="en-US" sz="1600" dirty="0" err="1"/>
              <a:t>ada</a:t>
            </a:r>
            <a:r>
              <a:rPr lang="en-US" sz="1600" dirty="0"/>
              <a:t> </a:t>
            </a:r>
            <a:r>
              <a:rPr lang="en-US" sz="1600" dirty="0" err="1"/>
              <a:t>prosedur</a:t>
            </a:r>
            <a:r>
              <a:rPr lang="en-US" sz="1600" dirty="0"/>
              <a:t> </a:t>
            </a:r>
            <a:r>
              <a:rPr lang="en-US" sz="1600" dirty="0" err="1"/>
              <a:t>atau</a:t>
            </a:r>
            <a:r>
              <a:rPr lang="en-US" sz="1600" dirty="0"/>
              <a:t> sistem yang </a:t>
            </a:r>
            <a:r>
              <a:rPr lang="en-US" sz="1600" dirty="0" err="1"/>
              <a:t>mengatur</a:t>
            </a:r>
            <a:r>
              <a:rPr lang="en-US" sz="1600" dirty="0"/>
              <a:t> sistem </a:t>
            </a:r>
            <a:r>
              <a:rPr lang="en-US" sz="1600" dirty="0" err="1"/>
              <a:t>pengendalian</a:t>
            </a:r>
            <a:r>
              <a:rPr lang="en-US" sz="1600" dirty="0"/>
              <a:t> </a:t>
            </a:r>
            <a:r>
              <a:rPr lang="en-US" sz="1600" dirty="0" err="1"/>
              <a:t>proses</a:t>
            </a:r>
            <a:r>
              <a:rPr lang="en-US" sz="1600" dirty="0"/>
              <a:t> yang </a:t>
            </a:r>
            <a:r>
              <a:rPr lang="en-US" sz="1600" dirty="0" err="1"/>
              <a:t>disubkan</a:t>
            </a:r>
            <a:r>
              <a:rPr lang="en-US" sz="1600" dirty="0"/>
              <a:t> </a:t>
            </a:r>
          </a:p>
          <a:p>
            <a:pPr algn="just" eaLnBrk="1" hangingPunct="1">
              <a:lnSpc>
                <a:spcPct val="80000"/>
              </a:lnSpc>
              <a:buClr>
                <a:schemeClr val="tx1"/>
              </a:buClr>
            </a:pPr>
            <a:r>
              <a:rPr lang="en-US" sz="1800" b="1" dirty="0" err="1"/>
              <a:t>Dokumen</a:t>
            </a:r>
            <a:r>
              <a:rPr lang="en-US" sz="1800" b="1" dirty="0"/>
              <a:t> </a:t>
            </a:r>
            <a:r>
              <a:rPr lang="en-US" sz="1800" b="1" dirty="0" err="1"/>
              <a:t>Kerja</a:t>
            </a:r>
            <a:r>
              <a:rPr lang="en-US" sz="1800" b="1" dirty="0"/>
              <a:t> </a:t>
            </a:r>
            <a:r>
              <a:rPr lang="en-US" sz="1800" b="1" dirty="0" err="1"/>
              <a:t>vs</a:t>
            </a:r>
            <a:r>
              <a:rPr lang="en-US" sz="1800" b="1" dirty="0"/>
              <a:t> </a:t>
            </a:r>
            <a:r>
              <a:rPr lang="en-US" sz="1800" b="1" dirty="0" err="1"/>
              <a:t>dokumen</a:t>
            </a:r>
            <a:r>
              <a:rPr lang="en-US" sz="1800" b="1" dirty="0"/>
              <a:t> </a:t>
            </a:r>
            <a:r>
              <a:rPr lang="en-US" sz="1800" b="1" dirty="0" err="1"/>
              <a:t>lainnya</a:t>
            </a:r>
            <a:endParaRPr lang="en-US" sz="1800" b="1" dirty="0"/>
          </a:p>
          <a:p>
            <a:pPr algn="just" eaLnBrk="1" hangingPunct="1">
              <a:lnSpc>
                <a:spcPct val="80000"/>
              </a:lnSpc>
              <a:buClr>
                <a:schemeClr val="tx1"/>
              </a:buClr>
              <a:buFont typeface="Wingdings" pitchFamily="2" charset="2"/>
              <a:buNone/>
            </a:pPr>
            <a:r>
              <a:rPr lang="en-US" sz="1600" dirty="0"/>
              <a:t>	</a:t>
            </a:r>
            <a:r>
              <a:rPr lang="en-US" sz="1600" u="sng" dirty="0" err="1"/>
              <a:t>Keterkaitan</a:t>
            </a:r>
            <a:r>
              <a:rPr lang="en-US" sz="1600" u="sng" dirty="0"/>
              <a:t> </a:t>
            </a:r>
            <a:r>
              <a:rPr lang="en-US" sz="1600" u="sng" dirty="0" err="1"/>
              <a:t>antar</a:t>
            </a:r>
            <a:r>
              <a:rPr lang="en-US" sz="1600" u="sng" dirty="0"/>
              <a:t> </a:t>
            </a:r>
            <a:r>
              <a:rPr lang="en-US" sz="1600" u="sng" dirty="0" err="1"/>
              <a:t>dokumen</a:t>
            </a:r>
            <a:r>
              <a:rPr lang="en-US" sz="1600" u="sng" dirty="0"/>
              <a:t>, </a:t>
            </a:r>
            <a:r>
              <a:rPr lang="en-US" sz="1600" u="sng" dirty="0" err="1"/>
              <a:t>keterkaitan</a:t>
            </a:r>
            <a:r>
              <a:rPr lang="en-US" sz="1600" u="sng" dirty="0"/>
              <a:t> </a:t>
            </a:r>
            <a:r>
              <a:rPr lang="en-US" sz="1600" u="sng" dirty="0" err="1"/>
              <a:t>antara</a:t>
            </a:r>
            <a:r>
              <a:rPr lang="en-US" sz="1600" u="sng" dirty="0"/>
              <a:t> </a:t>
            </a:r>
            <a:r>
              <a:rPr lang="en-US" sz="1600" u="sng" dirty="0" err="1"/>
              <a:t>prosedur</a:t>
            </a:r>
            <a:r>
              <a:rPr lang="en-US" sz="1600" u="sng" dirty="0"/>
              <a:t> </a:t>
            </a:r>
            <a:r>
              <a:rPr lang="en-US" sz="1600" u="sng" dirty="0" err="1"/>
              <a:t>dengan</a:t>
            </a:r>
            <a:r>
              <a:rPr lang="en-US" sz="1600" u="sng" dirty="0"/>
              <a:t> </a:t>
            </a:r>
            <a:r>
              <a:rPr lang="en-US" sz="1600" u="sng" dirty="0" err="1"/>
              <a:t>instruksi</a:t>
            </a:r>
            <a:r>
              <a:rPr lang="en-US" sz="1600" u="sng" dirty="0"/>
              <a:t> </a:t>
            </a:r>
            <a:r>
              <a:rPr lang="en-US" sz="1600" u="sng" dirty="0" err="1"/>
              <a:t>kerja</a:t>
            </a:r>
            <a:r>
              <a:rPr lang="en-US" sz="1600" u="sng" dirty="0"/>
              <a:t> </a:t>
            </a:r>
            <a:r>
              <a:rPr lang="en-US" sz="1600" u="sng" dirty="0" err="1"/>
              <a:t>dan</a:t>
            </a:r>
            <a:r>
              <a:rPr lang="en-US" sz="1600" u="sng" dirty="0"/>
              <a:t> </a:t>
            </a:r>
            <a:r>
              <a:rPr lang="en-US" sz="1600" u="sng" dirty="0" err="1"/>
              <a:t>recordnya</a:t>
            </a:r>
            <a:r>
              <a:rPr lang="en-US" sz="1600" u="sng" dirty="0"/>
              <a:t>, </a:t>
            </a:r>
            <a:r>
              <a:rPr lang="en-US" sz="1600" u="sng" dirty="0" err="1"/>
              <a:t>keterkaitan</a:t>
            </a:r>
            <a:r>
              <a:rPr lang="en-US" sz="1600" u="sng" dirty="0"/>
              <a:t> </a:t>
            </a:r>
            <a:r>
              <a:rPr lang="en-US" sz="1600" u="sng" dirty="0" err="1"/>
              <a:t>antara</a:t>
            </a:r>
            <a:r>
              <a:rPr lang="en-US" sz="1600" u="sng" dirty="0"/>
              <a:t> Quality Manual </a:t>
            </a:r>
            <a:r>
              <a:rPr lang="en-US" sz="1600" u="sng" dirty="0" err="1"/>
              <a:t>dengan</a:t>
            </a:r>
            <a:r>
              <a:rPr lang="en-US" sz="1600" u="sng" dirty="0"/>
              <a:t> procedure </a:t>
            </a:r>
            <a:r>
              <a:rPr lang="en-US" sz="1600" u="sng" dirty="0" err="1"/>
              <a:t>dst</a:t>
            </a:r>
            <a:r>
              <a:rPr lang="en-US" sz="1600" dirty="0"/>
              <a:t>. </a:t>
            </a:r>
            <a:r>
              <a:rPr lang="en-US" sz="1600" dirty="0" err="1"/>
              <a:t>Misalnya</a:t>
            </a:r>
            <a:r>
              <a:rPr lang="en-US" sz="1600" dirty="0"/>
              <a:t> : </a:t>
            </a:r>
            <a:r>
              <a:rPr lang="en-US" sz="1600" dirty="0" err="1"/>
              <a:t>Prosedur</a:t>
            </a:r>
            <a:r>
              <a:rPr lang="en-US" sz="1600" dirty="0"/>
              <a:t> </a:t>
            </a:r>
            <a:r>
              <a:rPr lang="en-US" sz="1600" dirty="0" err="1"/>
              <a:t>pengembangan</a:t>
            </a:r>
            <a:r>
              <a:rPr lang="en-US" sz="1600" dirty="0"/>
              <a:t> </a:t>
            </a:r>
            <a:r>
              <a:rPr lang="en-US" sz="1600" dirty="0" err="1"/>
              <a:t>produk</a:t>
            </a:r>
            <a:r>
              <a:rPr lang="en-US" sz="1600" dirty="0"/>
              <a:t> </a:t>
            </a:r>
            <a:r>
              <a:rPr lang="en-US" sz="1600" dirty="0" err="1"/>
              <a:t>menyatakan</a:t>
            </a:r>
            <a:r>
              <a:rPr lang="en-US" sz="1600" dirty="0"/>
              <a:t> </a:t>
            </a:r>
            <a:r>
              <a:rPr lang="en-US" sz="1600" dirty="0" err="1"/>
              <a:t>bahwa</a:t>
            </a:r>
            <a:r>
              <a:rPr lang="en-US" sz="1600" dirty="0"/>
              <a:t> </a:t>
            </a:r>
            <a:r>
              <a:rPr lang="en-US" sz="1600" dirty="0" err="1"/>
              <a:t>usulan</a:t>
            </a:r>
            <a:r>
              <a:rPr lang="en-US" sz="1600" dirty="0"/>
              <a:t> </a:t>
            </a:r>
            <a:r>
              <a:rPr lang="en-US" sz="1600" dirty="0" err="1"/>
              <a:t>pengembangan</a:t>
            </a:r>
            <a:r>
              <a:rPr lang="en-US" sz="1600" dirty="0"/>
              <a:t> </a:t>
            </a:r>
            <a:r>
              <a:rPr lang="en-US" sz="1600" dirty="0" err="1"/>
              <a:t>produk</a:t>
            </a:r>
            <a:r>
              <a:rPr lang="en-US" sz="1600" dirty="0"/>
              <a:t> </a:t>
            </a:r>
            <a:r>
              <a:rPr lang="en-US" sz="1600" dirty="0" err="1"/>
              <a:t>baru</a:t>
            </a:r>
            <a:r>
              <a:rPr lang="en-US" sz="1600" dirty="0"/>
              <a:t> </a:t>
            </a:r>
            <a:r>
              <a:rPr lang="en-US" sz="1600" dirty="0" err="1"/>
              <a:t>harus</a:t>
            </a:r>
            <a:r>
              <a:rPr lang="en-US" sz="1600" dirty="0"/>
              <a:t> </a:t>
            </a:r>
            <a:r>
              <a:rPr lang="en-US" sz="1600" dirty="0" err="1"/>
              <a:t>mengisi</a:t>
            </a:r>
            <a:r>
              <a:rPr lang="en-US" sz="1600" dirty="0"/>
              <a:t> form </a:t>
            </a:r>
            <a:r>
              <a:rPr lang="en-US" sz="1600" dirty="0" err="1"/>
              <a:t>pengajuan</a:t>
            </a:r>
            <a:r>
              <a:rPr lang="en-US" sz="1600" dirty="0"/>
              <a:t> </a:t>
            </a:r>
            <a:r>
              <a:rPr lang="en-US" sz="1600" dirty="0" err="1"/>
              <a:t>desain</a:t>
            </a:r>
            <a:r>
              <a:rPr lang="en-US" sz="1600" dirty="0"/>
              <a:t>, </a:t>
            </a:r>
            <a:r>
              <a:rPr lang="en-US" sz="1600" dirty="0" err="1"/>
              <a:t>aktualnya</a:t>
            </a:r>
            <a:r>
              <a:rPr lang="en-US" sz="1600" dirty="0"/>
              <a:t> </a:t>
            </a:r>
            <a:r>
              <a:rPr lang="en-US" sz="1600" dirty="0" err="1"/>
              <a:t>tidak</a:t>
            </a:r>
            <a:r>
              <a:rPr lang="en-US" sz="1600" dirty="0"/>
              <a:t> </a:t>
            </a:r>
            <a:r>
              <a:rPr lang="en-US" sz="1600" dirty="0" err="1"/>
              <a:t>ada</a:t>
            </a:r>
            <a:r>
              <a:rPr lang="en-US" sz="1600" dirty="0"/>
              <a:t> form </a:t>
            </a:r>
            <a:r>
              <a:rPr lang="en-US" sz="1600" dirty="0" err="1"/>
              <a:t>pengajuan</a:t>
            </a:r>
            <a:r>
              <a:rPr lang="en-US" sz="1600" dirty="0"/>
              <a:t> </a:t>
            </a:r>
            <a:r>
              <a:rPr lang="en-US" sz="1600" dirty="0" err="1"/>
              <a:t>desain</a:t>
            </a:r>
            <a:endParaRPr lang="en-US" sz="1600" dirty="0"/>
          </a:p>
          <a:p>
            <a:pPr algn="just" eaLnBrk="1" hangingPunct="1">
              <a:lnSpc>
                <a:spcPct val="80000"/>
              </a:lnSpc>
              <a:buClr>
                <a:schemeClr val="tx1"/>
              </a:buClr>
            </a:pPr>
            <a:r>
              <a:rPr lang="en-US" sz="1800" b="1" dirty="0" err="1"/>
              <a:t>Dokumen</a:t>
            </a:r>
            <a:r>
              <a:rPr lang="en-US" sz="1800" b="1" dirty="0"/>
              <a:t> </a:t>
            </a:r>
            <a:r>
              <a:rPr lang="en-US" sz="1800" b="1" dirty="0" err="1"/>
              <a:t>kerja</a:t>
            </a:r>
            <a:r>
              <a:rPr lang="en-US" sz="1800" b="1" dirty="0"/>
              <a:t> </a:t>
            </a:r>
            <a:r>
              <a:rPr lang="en-US" sz="1800" b="1" dirty="0" err="1"/>
              <a:t>vs</a:t>
            </a:r>
            <a:r>
              <a:rPr lang="en-US" sz="1800" b="1" dirty="0"/>
              <a:t> </a:t>
            </a:r>
            <a:r>
              <a:rPr lang="en-US" sz="1800" b="1" dirty="0" err="1"/>
              <a:t>Pelaksanaan</a:t>
            </a:r>
            <a:endParaRPr lang="en-US" sz="1800" b="1" dirty="0"/>
          </a:p>
          <a:p>
            <a:pPr eaLnBrk="1" hangingPunct="1">
              <a:lnSpc>
                <a:spcPct val="80000"/>
              </a:lnSpc>
              <a:spcAft>
                <a:spcPct val="50000"/>
              </a:spcAft>
              <a:buClr>
                <a:schemeClr val="tx1"/>
              </a:buClr>
              <a:buFont typeface="Wingdings" pitchFamily="2" charset="2"/>
              <a:buNone/>
            </a:pPr>
            <a:r>
              <a:rPr lang="en-US" sz="1600" dirty="0"/>
              <a:t>	</a:t>
            </a:r>
            <a:r>
              <a:rPr lang="en-US" sz="1600" u="sng" dirty="0" err="1"/>
              <a:t>Kesesuaian</a:t>
            </a:r>
            <a:r>
              <a:rPr lang="en-US" sz="1600" u="sng" dirty="0"/>
              <a:t> </a:t>
            </a:r>
            <a:r>
              <a:rPr lang="en-US" sz="1600" u="sng" dirty="0" err="1"/>
              <a:t>pelaksanaan</a:t>
            </a:r>
            <a:r>
              <a:rPr lang="en-US" sz="1600" u="sng" dirty="0"/>
              <a:t> </a:t>
            </a:r>
            <a:r>
              <a:rPr lang="en-US" sz="1600" u="sng" dirty="0" err="1"/>
              <a:t>dan</a:t>
            </a:r>
            <a:r>
              <a:rPr lang="en-US" sz="1600" u="sng" dirty="0"/>
              <a:t> </a:t>
            </a:r>
            <a:r>
              <a:rPr lang="en-US" sz="1600" u="sng" dirty="0" err="1"/>
              <a:t>prosedur</a:t>
            </a:r>
            <a:r>
              <a:rPr lang="en-US" sz="1600" u="sng" dirty="0"/>
              <a:t> </a:t>
            </a:r>
            <a:r>
              <a:rPr lang="en-US" sz="1600" u="sng" dirty="0" err="1"/>
              <a:t>tertulisnya</a:t>
            </a:r>
            <a:r>
              <a:rPr lang="en-US" sz="1600" dirty="0"/>
              <a:t>, </a:t>
            </a:r>
            <a:r>
              <a:rPr lang="en-US" sz="1600" dirty="0" err="1"/>
              <a:t>misalnya</a:t>
            </a:r>
            <a:r>
              <a:rPr lang="en-US" sz="1600" dirty="0"/>
              <a:t> : </a:t>
            </a:r>
            <a:r>
              <a:rPr lang="en-US" sz="1600" dirty="0" err="1"/>
              <a:t>prosedur</a:t>
            </a:r>
            <a:r>
              <a:rPr lang="en-US" sz="1600" dirty="0"/>
              <a:t> </a:t>
            </a:r>
            <a:r>
              <a:rPr lang="en-US" sz="1600" dirty="0" err="1"/>
              <a:t>menyatakan</a:t>
            </a:r>
            <a:r>
              <a:rPr lang="en-US" sz="1600" dirty="0"/>
              <a:t> </a:t>
            </a:r>
            <a:r>
              <a:rPr lang="en-US" sz="1600" dirty="0" err="1"/>
              <a:t>bahwa</a:t>
            </a:r>
            <a:r>
              <a:rPr lang="en-US" sz="1600" dirty="0"/>
              <a:t> </a:t>
            </a:r>
            <a:r>
              <a:rPr lang="en-US" sz="1600" dirty="0" err="1"/>
              <a:t>untuk</a:t>
            </a:r>
            <a:r>
              <a:rPr lang="en-US" sz="1600" dirty="0"/>
              <a:t> </a:t>
            </a:r>
            <a:r>
              <a:rPr lang="en-US" sz="1600" dirty="0" err="1"/>
              <a:t>identifikasi</a:t>
            </a:r>
            <a:r>
              <a:rPr lang="en-US" sz="1600" dirty="0"/>
              <a:t> </a:t>
            </a:r>
            <a:r>
              <a:rPr lang="en-US" sz="1600" dirty="0" err="1"/>
              <a:t>barang</a:t>
            </a:r>
            <a:r>
              <a:rPr lang="en-US" sz="1600" dirty="0"/>
              <a:t> NG, </a:t>
            </a:r>
            <a:r>
              <a:rPr lang="en-US" sz="1600" dirty="0" err="1"/>
              <a:t>di</a:t>
            </a:r>
            <a:r>
              <a:rPr lang="en-US" sz="1600" dirty="0"/>
              <a:t> </a:t>
            </a:r>
            <a:r>
              <a:rPr lang="en-US" sz="1600" dirty="0" err="1"/>
              <a:t>atas</a:t>
            </a:r>
            <a:r>
              <a:rPr lang="en-US" sz="1600" dirty="0"/>
              <a:t> </a:t>
            </a:r>
            <a:r>
              <a:rPr lang="en-US" sz="1600" dirty="0" err="1"/>
              <a:t>palet</a:t>
            </a:r>
            <a:r>
              <a:rPr lang="en-US" sz="1600" dirty="0"/>
              <a:t> </a:t>
            </a:r>
            <a:r>
              <a:rPr lang="en-US" sz="1600" dirty="0" err="1"/>
              <a:t>diberi</a:t>
            </a:r>
            <a:r>
              <a:rPr lang="en-US" sz="1600" dirty="0"/>
              <a:t> label NG yang </a:t>
            </a:r>
            <a:r>
              <a:rPr lang="en-US" sz="1600" dirty="0" err="1"/>
              <a:t>berisi</a:t>
            </a:r>
            <a:r>
              <a:rPr lang="en-US" sz="1600" dirty="0"/>
              <a:t> data-data </a:t>
            </a:r>
            <a:r>
              <a:rPr lang="en-US" sz="1600" dirty="0" err="1"/>
              <a:t>barang</a:t>
            </a:r>
            <a:r>
              <a:rPr lang="en-US" sz="1600" dirty="0"/>
              <a:t> NG </a:t>
            </a:r>
            <a:r>
              <a:rPr lang="en-US" sz="1600" dirty="0" err="1"/>
              <a:t>tersebut</a:t>
            </a:r>
            <a:r>
              <a:rPr lang="en-US" sz="1600" dirty="0"/>
              <a:t>, </a:t>
            </a:r>
            <a:r>
              <a:rPr lang="en-US" sz="1600" dirty="0" err="1"/>
              <a:t>aktualnya</a:t>
            </a:r>
            <a:r>
              <a:rPr lang="en-US" sz="1600" dirty="0"/>
              <a:t> : </a:t>
            </a:r>
            <a:r>
              <a:rPr lang="en-US" sz="1600" dirty="0" err="1"/>
              <a:t>penandaan</a:t>
            </a:r>
            <a:r>
              <a:rPr lang="en-US" sz="1600" dirty="0"/>
              <a:t> </a:t>
            </a:r>
            <a:r>
              <a:rPr lang="en-US" sz="1600" dirty="0" err="1"/>
              <a:t>barang</a:t>
            </a:r>
            <a:r>
              <a:rPr lang="en-US" sz="1600" dirty="0"/>
              <a:t> NG </a:t>
            </a:r>
            <a:r>
              <a:rPr lang="en-US" sz="1600" dirty="0" err="1"/>
              <a:t>hanya</a:t>
            </a:r>
            <a:r>
              <a:rPr lang="en-US" sz="1600" dirty="0"/>
              <a:t> </a:t>
            </a:r>
            <a:r>
              <a:rPr lang="en-US" sz="1600" dirty="0" err="1"/>
              <a:t>memakai</a:t>
            </a:r>
            <a:r>
              <a:rPr lang="en-US" sz="1600" dirty="0"/>
              <a:t> </a:t>
            </a:r>
            <a:r>
              <a:rPr lang="en-US" sz="1600" dirty="0" err="1"/>
              <a:t>secarik</a:t>
            </a:r>
            <a:r>
              <a:rPr lang="en-US" sz="1600" dirty="0"/>
              <a:t> </a:t>
            </a:r>
            <a:r>
              <a:rPr lang="en-US" sz="1600" dirty="0" err="1"/>
              <a:t>kertas</a:t>
            </a:r>
            <a:r>
              <a:rPr lang="en-US" sz="1600" dirty="0"/>
              <a:t>, </a:t>
            </a:r>
            <a:r>
              <a:rPr lang="en-US" sz="1600" dirty="0" err="1"/>
              <a:t>tidak</a:t>
            </a:r>
            <a:r>
              <a:rPr lang="en-US" sz="1600" dirty="0"/>
              <a:t> </a:t>
            </a:r>
            <a:r>
              <a:rPr lang="en-US" sz="1600" dirty="0" err="1"/>
              <a:t>memakai</a:t>
            </a:r>
            <a:r>
              <a:rPr lang="en-US" sz="1600" dirty="0"/>
              <a:t> label NG.</a:t>
            </a:r>
          </a:p>
          <a:p>
            <a:pPr algn="just" eaLnBrk="1" hangingPunct="1">
              <a:lnSpc>
                <a:spcPct val="80000"/>
              </a:lnSpc>
              <a:buClr>
                <a:schemeClr val="tx1"/>
              </a:buClr>
            </a:pPr>
            <a:r>
              <a:rPr lang="en-US" sz="1800" b="1" dirty="0" err="1"/>
              <a:t>Produk</a:t>
            </a:r>
            <a:r>
              <a:rPr lang="en-US" sz="1800" b="1" dirty="0"/>
              <a:t> </a:t>
            </a:r>
            <a:r>
              <a:rPr lang="en-US" sz="1800" b="1" dirty="0" err="1"/>
              <a:t>vs</a:t>
            </a:r>
            <a:r>
              <a:rPr lang="en-US" sz="1800" b="1" dirty="0"/>
              <a:t> </a:t>
            </a:r>
            <a:r>
              <a:rPr lang="en-US" sz="1800" b="1" dirty="0" err="1"/>
              <a:t>Spesifikasi</a:t>
            </a:r>
            <a:r>
              <a:rPr lang="en-US" sz="1800" b="1" dirty="0"/>
              <a:t> </a:t>
            </a:r>
            <a:r>
              <a:rPr lang="en-US" sz="1800" b="1" dirty="0" err="1"/>
              <a:t>tertentu</a:t>
            </a:r>
            <a:r>
              <a:rPr lang="en-US" sz="1800" b="1" dirty="0"/>
              <a:t> / customer</a:t>
            </a:r>
          </a:p>
          <a:p>
            <a:pPr algn="just" eaLnBrk="1" hangingPunct="1">
              <a:lnSpc>
                <a:spcPct val="80000"/>
              </a:lnSpc>
              <a:buClr>
                <a:schemeClr val="tx1"/>
              </a:buClr>
              <a:buFont typeface="Wingdings" pitchFamily="2" charset="2"/>
              <a:buNone/>
            </a:pPr>
            <a:r>
              <a:rPr lang="en-US" sz="1600" dirty="0"/>
              <a:t>	</a:t>
            </a:r>
            <a:r>
              <a:rPr lang="en-US" sz="1600" u="sng" dirty="0" err="1"/>
              <a:t>Kesesuaian</a:t>
            </a:r>
            <a:r>
              <a:rPr lang="en-US" sz="1600" u="sng" dirty="0"/>
              <a:t> </a:t>
            </a:r>
            <a:r>
              <a:rPr lang="en-US" sz="1600" u="sng" dirty="0" err="1"/>
              <a:t>produk</a:t>
            </a:r>
            <a:r>
              <a:rPr lang="en-US" sz="1600" u="sng" dirty="0"/>
              <a:t> yang </a:t>
            </a:r>
            <a:r>
              <a:rPr lang="en-US" sz="1600" u="sng" dirty="0" err="1"/>
              <a:t>dibuat</a:t>
            </a:r>
            <a:r>
              <a:rPr lang="en-US" sz="1600" u="sng" dirty="0"/>
              <a:t> </a:t>
            </a:r>
            <a:r>
              <a:rPr lang="en-US" sz="1600" u="sng" dirty="0" err="1"/>
              <a:t>dengan</a:t>
            </a:r>
            <a:r>
              <a:rPr lang="en-US" sz="1600" u="sng" dirty="0"/>
              <a:t> </a:t>
            </a:r>
            <a:r>
              <a:rPr lang="en-US" sz="1600" u="sng" dirty="0" err="1"/>
              <a:t>spesifikasi</a:t>
            </a:r>
            <a:r>
              <a:rPr lang="en-US" sz="1600" dirty="0"/>
              <a:t>, </a:t>
            </a:r>
            <a:r>
              <a:rPr lang="en-US" sz="1600" dirty="0" err="1"/>
              <a:t>misalnya</a:t>
            </a:r>
            <a:r>
              <a:rPr lang="en-US" sz="1600" dirty="0"/>
              <a:t> : standard respond </a:t>
            </a:r>
            <a:r>
              <a:rPr lang="en-US" sz="1600" dirty="0" err="1"/>
              <a:t>terhadap</a:t>
            </a:r>
            <a:r>
              <a:rPr lang="en-US" sz="1600" dirty="0"/>
              <a:t> </a:t>
            </a:r>
            <a:r>
              <a:rPr lang="en-US" sz="1600" dirty="0" err="1"/>
              <a:t>keluhan</a:t>
            </a:r>
            <a:r>
              <a:rPr lang="en-US" sz="1600" dirty="0"/>
              <a:t> </a:t>
            </a:r>
            <a:r>
              <a:rPr lang="en-US" sz="1600" dirty="0" err="1"/>
              <a:t>adalah</a:t>
            </a:r>
            <a:r>
              <a:rPr lang="en-US" sz="1600" dirty="0"/>
              <a:t> 1 x 24 jam, </a:t>
            </a:r>
            <a:r>
              <a:rPr lang="en-US" sz="1600" dirty="0" err="1"/>
              <a:t>aktualnya</a:t>
            </a:r>
            <a:r>
              <a:rPr lang="en-US" sz="1600" dirty="0"/>
              <a:t> rata-rata respond </a:t>
            </a:r>
            <a:r>
              <a:rPr lang="en-US" sz="1600" dirty="0" err="1"/>
              <a:t>terhadap</a:t>
            </a:r>
            <a:r>
              <a:rPr lang="en-US" sz="1600" dirty="0"/>
              <a:t> </a:t>
            </a:r>
            <a:r>
              <a:rPr lang="en-US" sz="1600" dirty="0" err="1"/>
              <a:t>keluhan</a:t>
            </a:r>
            <a:r>
              <a:rPr lang="en-US" sz="1600" dirty="0"/>
              <a:t> 3 </a:t>
            </a:r>
            <a:r>
              <a:rPr lang="en-US" sz="1600" dirty="0" err="1"/>
              <a:t>hari</a:t>
            </a:r>
            <a:endParaRPr lang="en-US" sz="16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A1E54F-29F9-4D4C-B1D5-E53B1923E7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5E94571-1640-44AC-9656-2E126A36BEA6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496616" cy="6858000"/>
          </a:xfrm>
          <a:custGeom>
            <a:avLst/>
            <a:gdLst>
              <a:gd name="connsiteX0" fmla="*/ 0 w 1064568"/>
              <a:gd name="connsiteY0" fmla="*/ 0 h 6858000"/>
              <a:gd name="connsiteX1" fmla="*/ 1064568 w 1064568"/>
              <a:gd name="connsiteY1" fmla="*/ 0 h 6858000"/>
              <a:gd name="connsiteX2" fmla="*/ 1064568 w 1064568"/>
              <a:gd name="connsiteY2" fmla="*/ 6858000 h 6858000"/>
              <a:gd name="connsiteX3" fmla="*/ 0 w 1064568"/>
              <a:gd name="connsiteY3" fmla="*/ 6858000 h 6858000"/>
              <a:gd name="connsiteX4" fmla="*/ 0 w 1064568"/>
              <a:gd name="connsiteY4" fmla="*/ 0 h 6858000"/>
              <a:gd name="connsiteX0" fmla="*/ 0 w 1064568"/>
              <a:gd name="connsiteY0" fmla="*/ 0 h 6858000"/>
              <a:gd name="connsiteX1" fmla="*/ 1064568 w 1064568"/>
              <a:gd name="connsiteY1" fmla="*/ 0 h 6858000"/>
              <a:gd name="connsiteX2" fmla="*/ 0 w 1064568"/>
              <a:gd name="connsiteY2" fmla="*/ 6858000 h 6858000"/>
              <a:gd name="connsiteX3" fmla="*/ 0 w 1064568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64568" h="6858000">
                <a:moveTo>
                  <a:pt x="0" y="0"/>
                </a:moveTo>
                <a:lnTo>
                  <a:pt x="1064568" y="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/>
          <p:cNvCxnSpPr/>
          <p:nvPr/>
        </p:nvCxnSpPr>
        <p:spPr>
          <a:xfrm flipH="1">
            <a:off x="-23392" y="16042"/>
            <a:ext cx="1368152" cy="6343708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>
            <a:off x="4448944" y="1124744"/>
            <a:ext cx="547293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965186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>
          <a:xfrm>
            <a:off x="1881166" y="652448"/>
            <a:ext cx="6552394" cy="633412"/>
          </a:xfrm>
          <a:noFill/>
        </p:spPr>
        <p:txBody>
          <a:bodyPr anchor="b"/>
          <a:lstStyle/>
          <a:p>
            <a:pPr eaLnBrk="1" hangingPunct="1">
              <a:buFont typeface="Monotype Sorts" charset="2"/>
              <a:buNone/>
            </a:pPr>
            <a:r>
              <a:rPr lang="en-US" sz="3600" dirty="0" err="1"/>
              <a:t>Pembuatan</a:t>
            </a:r>
            <a:r>
              <a:rPr lang="en-US" sz="3600" dirty="0"/>
              <a:t> Checklist Audit</a:t>
            </a:r>
          </a:p>
        </p:txBody>
      </p:sp>
      <p:sp>
        <p:nvSpPr>
          <p:cNvPr id="4100" name="Rectangle 3"/>
          <p:cNvSpPr>
            <a:spLocks noGrp="1" noChangeArrowheads="1"/>
          </p:cNvSpPr>
          <p:nvPr>
            <p:ph idx="1"/>
          </p:nvPr>
        </p:nvSpPr>
        <p:spPr>
          <a:xfrm>
            <a:off x="952472" y="1643050"/>
            <a:ext cx="7643866" cy="4525962"/>
          </a:xfrm>
          <a:noFill/>
        </p:spPr>
        <p:txBody>
          <a:bodyPr/>
          <a:lstStyle/>
          <a:p>
            <a:pPr eaLnBrk="1" hangingPunct="1">
              <a:lnSpc>
                <a:spcPct val="70000"/>
              </a:lnSpc>
              <a:buFont typeface="Wingdings" pitchFamily="2" charset="2"/>
              <a:buNone/>
            </a:pPr>
            <a:r>
              <a:rPr lang="en-US" sz="3000" dirty="0" err="1"/>
              <a:t>Tujuan</a:t>
            </a:r>
            <a:r>
              <a:rPr lang="en-US" sz="3000" dirty="0"/>
              <a:t> </a:t>
            </a:r>
            <a:r>
              <a:rPr lang="en-US" sz="3000" dirty="0" err="1"/>
              <a:t>Pembuatannya</a:t>
            </a:r>
            <a:r>
              <a:rPr lang="en-US" sz="3000" dirty="0"/>
              <a:t> </a:t>
            </a:r>
            <a:r>
              <a:rPr lang="en-US" sz="3000" dirty="0" err="1"/>
              <a:t>a.l</a:t>
            </a:r>
            <a:r>
              <a:rPr lang="en-US" sz="3000" dirty="0"/>
              <a:t>:</a:t>
            </a:r>
          </a:p>
          <a:p>
            <a:pPr eaLnBrk="1" hangingPunct="1">
              <a:lnSpc>
                <a:spcPct val="30000"/>
              </a:lnSpc>
              <a:buFont typeface="Wingdings" pitchFamily="2" charset="2"/>
              <a:buNone/>
            </a:pPr>
            <a:endParaRPr lang="en-US" sz="3000" dirty="0"/>
          </a:p>
          <a:p>
            <a:pPr eaLnBrk="1" hangingPunct="1">
              <a:lnSpc>
                <a:spcPct val="120000"/>
              </a:lnSpc>
            </a:pPr>
            <a:r>
              <a:rPr lang="en-US" sz="3000" dirty="0" err="1"/>
              <a:t>Membantu</a:t>
            </a:r>
            <a:r>
              <a:rPr lang="en-US" sz="3000" dirty="0"/>
              <a:t> auditor </a:t>
            </a:r>
            <a:r>
              <a:rPr lang="en-US" sz="3000" dirty="0" err="1"/>
              <a:t>mengingat</a:t>
            </a:r>
            <a:r>
              <a:rPr lang="en-US" sz="3000" dirty="0"/>
              <a:t> </a:t>
            </a:r>
            <a:r>
              <a:rPr lang="en-US" sz="3000" dirty="0" err="1"/>
              <a:t>apa</a:t>
            </a:r>
            <a:r>
              <a:rPr lang="en-US" sz="3000" dirty="0"/>
              <a:t> yang </a:t>
            </a:r>
            <a:r>
              <a:rPr lang="en-US" sz="3000" dirty="0" err="1"/>
              <a:t>harus</a:t>
            </a:r>
            <a:r>
              <a:rPr lang="en-US" sz="3000" dirty="0"/>
              <a:t> </a:t>
            </a:r>
            <a:r>
              <a:rPr lang="en-US" sz="3000" dirty="0" err="1"/>
              <a:t>diperiksa</a:t>
            </a:r>
            <a:endParaRPr lang="en-US" sz="3000" dirty="0"/>
          </a:p>
          <a:p>
            <a:pPr eaLnBrk="1" hangingPunct="1">
              <a:lnSpc>
                <a:spcPct val="120000"/>
              </a:lnSpc>
            </a:pPr>
            <a:r>
              <a:rPr lang="en-US" sz="3000" dirty="0" err="1"/>
              <a:t>Membantu</a:t>
            </a:r>
            <a:r>
              <a:rPr lang="en-US" sz="3000" dirty="0"/>
              <a:t> </a:t>
            </a:r>
            <a:r>
              <a:rPr lang="en-US" sz="3000" dirty="0" err="1"/>
              <a:t>pengaturan</a:t>
            </a:r>
            <a:r>
              <a:rPr lang="en-US" sz="3000" dirty="0"/>
              <a:t> </a:t>
            </a:r>
            <a:r>
              <a:rPr lang="en-US" sz="3000" dirty="0" err="1"/>
              <a:t>waktu</a:t>
            </a:r>
            <a:endParaRPr lang="en-US" sz="3000" dirty="0"/>
          </a:p>
          <a:p>
            <a:pPr eaLnBrk="1" hangingPunct="1">
              <a:lnSpc>
                <a:spcPct val="120000"/>
              </a:lnSpc>
            </a:pPr>
            <a:r>
              <a:rPr lang="en-US" sz="3000" dirty="0" err="1"/>
              <a:t>Membantu</a:t>
            </a:r>
            <a:r>
              <a:rPr lang="en-US" sz="3000" dirty="0"/>
              <a:t> </a:t>
            </a:r>
            <a:r>
              <a:rPr lang="en-US" sz="3000" dirty="0" err="1"/>
              <a:t>dalam</a:t>
            </a:r>
            <a:r>
              <a:rPr lang="en-US" sz="3000" dirty="0"/>
              <a:t> </a:t>
            </a:r>
            <a:r>
              <a:rPr lang="en-US" sz="3000" dirty="0" err="1"/>
              <a:t>memastikan</a:t>
            </a:r>
            <a:r>
              <a:rPr lang="en-US" sz="3000" dirty="0"/>
              <a:t> </a:t>
            </a:r>
            <a:r>
              <a:rPr lang="en-US" sz="3000" dirty="0" err="1"/>
              <a:t>cakupan</a:t>
            </a:r>
            <a:r>
              <a:rPr lang="en-US" sz="3000" dirty="0"/>
              <a:t> </a:t>
            </a:r>
            <a:r>
              <a:rPr lang="en-US" sz="3000" dirty="0" err="1"/>
              <a:t>ruang</a:t>
            </a:r>
            <a:r>
              <a:rPr lang="en-US" sz="3000" dirty="0"/>
              <a:t> </a:t>
            </a:r>
            <a:r>
              <a:rPr lang="en-US" sz="3000" dirty="0" err="1"/>
              <a:t>lingkup</a:t>
            </a:r>
            <a:endParaRPr lang="en-US" sz="3000" dirty="0"/>
          </a:p>
          <a:p>
            <a:pPr eaLnBrk="1" hangingPunct="1">
              <a:lnSpc>
                <a:spcPct val="120000"/>
              </a:lnSpc>
            </a:pPr>
            <a:r>
              <a:rPr lang="en-US" sz="3000" dirty="0" err="1"/>
              <a:t>Menentukan</a:t>
            </a:r>
            <a:r>
              <a:rPr lang="en-US" sz="3000" dirty="0"/>
              <a:t> “</a:t>
            </a:r>
            <a:r>
              <a:rPr lang="en-US" sz="3000" dirty="0" err="1"/>
              <a:t>jejak</a:t>
            </a:r>
            <a:r>
              <a:rPr lang="en-US" sz="3000" dirty="0"/>
              <a:t> audit” </a:t>
            </a:r>
            <a:r>
              <a:rPr lang="en-US" sz="3000" dirty="0" err="1"/>
              <a:t>atau</a:t>
            </a:r>
            <a:r>
              <a:rPr lang="en-US" sz="3000" dirty="0"/>
              <a:t> </a:t>
            </a:r>
            <a:r>
              <a:rPr lang="en-US" sz="3000" dirty="0" err="1"/>
              <a:t>urutan</a:t>
            </a:r>
            <a:r>
              <a:rPr lang="en-US" sz="3000" dirty="0"/>
              <a:t> audit.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79658B-7F9C-4333-9499-869B8642C574}" type="slidenum">
              <a:rPr lang="en-US" smtClean="0"/>
              <a:pPr>
                <a:defRPr/>
              </a:pPr>
              <a:t>60</a:t>
            </a:fld>
            <a:endParaRPr lang="en-US"/>
          </a:p>
        </p:txBody>
      </p:sp>
      <p:graphicFrame>
        <p:nvGraphicFramePr>
          <p:cNvPr id="4098" name="Object 4"/>
          <p:cNvGraphicFramePr>
            <a:graphicFrameLocks noChangeAspect="1"/>
          </p:cNvGraphicFramePr>
          <p:nvPr/>
        </p:nvGraphicFramePr>
        <p:xfrm>
          <a:off x="7739082" y="285728"/>
          <a:ext cx="1823908" cy="2122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64" name="Clip" r:id="rId4" imgW="581558" imgH="616306" progId="">
                  <p:embed/>
                </p:oleObj>
              </mc:Choice>
              <mc:Fallback>
                <p:oleObj name="Clip" r:id="rId4" imgW="581558" imgH="616306" progId="">
                  <p:embed/>
                  <p:pic>
                    <p:nvPicPr>
                      <p:cNvPr id="0" name="Picture 9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39082" y="285728"/>
                        <a:ext cx="1823908" cy="2122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23778" y="59272"/>
            <a:ext cx="1266116" cy="369332"/>
          </a:xfrm>
          <a:prstGeom prst="rect">
            <a:avLst/>
          </a:prstGeom>
          <a:solidFill>
            <a:schemeClr val="accent5"/>
          </a:solidFill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chemeClr val="bg1"/>
                </a:solidFill>
              </a:rPr>
              <a:t>Pra</a:t>
            </a:r>
            <a:r>
              <a:rPr lang="en-US" b="1" dirty="0">
                <a:solidFill>
                  <a:schemeClr val="bg1"/>
                </a:solidFill>
              </a:rPr>
              <a:t> Audit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8C1860C-1259-43BE-B1A3-64658F3133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Audit integrasi ISO 9001 &amp; ISO 45001 1/rev 00© Copyright Sentral Sistem, Juni 2019</a:t>
            </a:r>
          </a:p>
        </p:txBody>
      </p:sp>
    </p:spTree>
    <p:extLst>
      <p:ext uri="{BB962C8B-B14F-4D97-AF65-F5344CB8AC3E}">
        <p14:creationId xmlns:p14="http://schemas.microsoft.com/office/powerpoint/2010/main" val="214027259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ChangeArrowheads="1"/>
          </p:cNvSpPr>
          <p:nvPr>
            <p:ph type="title"/>
          </p:nvPr>
        </p:nvSpPr>
        <p:spPr>
          <a:xfrm>
            <a:off x="1135427" y="428612"/>
            <a:ext cx="8046441" cy="1143000"/>
          </a:xfrm>
        </p:spPr>
        <p:txBody>
          <a:bodyPr/>
          <a:lstStyle/>
          <a:p>
            <a:pPr eaLnBrk="1" hangingPunct="1"/>
            <a:r>
              <a:rPr lang="en-US" sz="3600" b="0" dirty="0"/>
              <a:t>Input </a:t>
            </a:r>
            <a:r>
              <a:rPr lang="en-US" sz="3600" b="0" dirty="0" err="1"/>
              <a:t>dalam</a:t>
            </a:r>
            <a:r>
              <a:rPr lang="en-US" sz="3600" b="0" dirty="0"/>
              <a:t> </a:t>
            </a:r>
            <a:r>
              <a:rPr lang="en-US" sz="3600" b="0" dirty="0" err="1"/>
              <a:t>pembuatan</a:t>
            </a:r>
            <a:r>
              <a:rPr lang="en-US" sz="3600" b="0" dirty="0"/>
              <a:t> check list audit</a:t>
            </a:r>
            <a:r>
              <a:rPr lang="en-US" sz="3600" dirty="0"/>
              <a:t> </a:t>
            </a:r>
          </a:p>
        </p:txBody>
      </p:sp>
      <p:sp>
        <p:nvSpPr>
          <p:cNvPr id="71683" name="Rectangle 3"/>
          <p:cNvSpPr>
            <a:spLocks noGrp="1" noChangeArrowheads="1"/>
          </p:cNvSpPr>
          <p:nvPr>
            <p:ph idx="1"/>
          </p:nvPr>
        </p:nvSpPr>
        <p:spPr>
          <a:xfrm>
            <a:off x="1119547" y="1574818"/>
            <a:ext cx="7905419" cy="4425950"/>
          </a:xfrm>
        </p:spPr>
        <p:txBody>
          <a:bodyPr/>
          <a:lstStyle/>
          <a:p>
            <a:pPr marL="990600" lvl="1" indent="-590550" eaLnBrk="1" hangingPunct="1">
              <a:lnSpc>
                <a:spcPct val="90000"/>
              </a:lnSpc>
              <a:buClr>
                <a:schemeClr val="tx1"/>
              </a:buClr>
              <a:buFont typeface="+mj-lt"/>
              <a:buAutoNum type="arabicPeriod"/>
            </a:pPr>
            <a:r>
              <a:rPr lang="en-US" sz="2400" dirty="0" err="1"/>
              <a:t>Pencapaian</a:t>
            </a:r>
            <a:r>
              <a:rPr lang="en-US" sz="2400" dirty="0"/>
              <a:t> </a:t>
            </a:r>
            <a:r>
              <a:rPr lang="en-US" sz="2400" dirty="0" err="1"/>
              <a:t>kinerja</a:t>
            </a:r>
            <a:r>
              <a:rPr lang="en-US" sz="2400" dirty="0"/>
              <a:t> </a:t>
            </a:r>
            <a:r>
              <a:rPr lang="en-US" sz="2400" dirty="0" err="1"/>
              <a:t>proses</a:t>
            </a:r>
            <a:r>
              <a:rPr lang="en-US" sz="2400" dirty="0"/>
              <a:t> </a:t>
            </a:r>
          </a:p>
          <a:p>
            <a:pPr marL="990600" lvl="1" indent="-590550" eaLnBrk="1" hangingPunct="1">
              <a:lnSpc>
                <a:spcPct val="90000"/>
              </a:lnSpc>
              <a:buClr>
                <a:schemeClr val="tx1"/>
              </a:buClr>
              <a:buFont typeface="+mj-lt"/>
              <a:buAutoNum type="arabicPeriod"/>
            </a:pPr>
            <a:r>
              <a:rPr lang="en-US" sz="2400" dirty="0" err="1">
                <a:solidFill>
                  <a:srgbClr val="FF0000"/>
                </a:solidFill>
              </a:rPr>
              <a:t>Resiko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 err="1">
                <a:solidFill>
                  <a:srgbClr val="FF0000"/>
                </a:solidFill>
              </a:rPr>
              <a:t>dan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 err="1">
                <a:solidFill>
                  <a:srgbClr val="FF0000"/>
                </a:solidFill>
              </a:rPr>
              <a:t>Peluang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 err="1">
                <a:solidFill>
                  <a:srgbClr val="FF0000"/>
                </a:solidFill>
              </a:rPr>
              <a:t>pada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 err="1">
                <a:solidFill>
                  <a:srgbClr val="FF0000"/>
                </a:solidFill>
              </a:rPr>
              <a:t>proses</a:t>
            </a:r>
            <a:r>
              <a:rPr lang="en-US" sz="2400" dirty="0">
                <a:solidFill>
                  <a:srgbClr val="FF0000"/>
                </a:solidFill>
              </a:rPr>
              <a:t> *, SIPOCORR</a:t>
            </a:r>
          </a:p>
          <a:p>
            <a:pPr marL="990600" lvl="1" indent="-590550" eaLnBrk="1" hangingPunct="1">
              <a:lnSpc>
                <a:spcPct val="90000"/>
              </a:lnSpc>
              <a:buClr>
                <a:schemeClr val="tx1"/>
              </a:buClr>
              <a:buFont typeface="+mj-lt"/>
              <a:buAutoNum type="arabicPeriod"/>
            </a:pPr>
            <a:r>
              <a:rPr lang="en-US" sz="2400" dirty="0" err="1"/>
              <a:t>Aktual</a:t>
            </a:r>
            <a:r>
              <a:rPr lang="en-US" sz="2400" dirty="0"/>
              <a:t> </a:t>
            </a:r>
            <a:r>
              <a:rPr lang="en-US" sz="2400" dirty="0" err="1"/>
              <a:t>permasalahan</a:t>
            </a:r>
            <a:r>
              <a:rPr lang="en-US" sz="2400" dirty="0"/>
              <a:t> </a:t>
            </a:r>
            <a:r>
              <a:rPr lang="en-US" sz="2400" dirty="0" err="1"/>
              <a:t>pada</a:t>
            </a:r>
            <a:r>
              <a:rPr lang="en-US" sz="2400" dirty="0"/>
              <a:t> </a:t>
            </a:r>
            <a:r>
              <a:rPr lang="en-US" sz="2400" dirty="0" err="1"/>
              <a:t>perusahaan</a:t>
            </a:r>
            <a:r>
              <a:rPr lang="en-US" sz="2400" dirty="0"/>
              <a:t> </a:t>
            </a:r>
            <a:r>
              <a:rPr lang="en-US" sz="2400" dirty="0" err="1"/>
              <a:t>dan</a:t>
            </a:r>
            <a:r>
              <a:rPr lang="en-US" sz="2400" dirty="0"/>
              <a:t>/ </a:t>
            </a:r>
            <a:r>
              <a:rPr lang="en-US" sz="2400" dirty="0" err="1"/>
              <a:t>atau</a:t>
            </a:r>
            <a:r>
              <a:rPr lang="en-US" sz="2400" dirty="0"/>
              <a:t> </a:t>
            </a:r>
            <a:r>
              <a:rPr lang="en-US" sz="2400" dirty="0" err="1"/>
              <a:t>permasalahan</a:t>
            </a:r>
            <a:r>
              <a:rPr lang="en-US" sz="2400" dirty="0"/>
              <a:t> </a:t>
            </a:r>
            <a:r>
              <a:rPr lang="en-US" sz="2400" dirty="0" err="1"/>
              <a:t>pada</a:t>
            </a:r>
            <a:r>
              <a:rPr lang="en-US" sz="2400" dirty="0"/>
              <a:t> </a:t>
            </a:r>
            <a:r>
              <a:rPr lang="en-US" sz="2400" dirty="0" err="1"/>
              <a:t>proses</a:t>
            </a:r>
            <a:r>
              <a:rPr lang="en-US" sz="2400" dirty="0"/>
              <a:t> </a:t>
            </a:r>
            <a:r>
              <a:rPr lang="en-US" sz="2400" dirty="0" err="1"/>
              <a:t>selanjutnya</a:t>
            </a:r>
            <a:endParaRPr lang="en-US" sz="2400" dirty="0"/>
          </a:p>
          <a:p>
            <a:pPr marL="990600" lvl="1" indent="-590550" eaLnBrk="1" hangingPunct="1">
              <a:lnSpc>
                <a:spcPct val="90000"/>
              </a:lnSpc>
              <a:buClr>
                <a:schemeClr val="tx1"/>
              </a:buClr>
              <a:buFont typeface="+mj-lt"/>
              <a:buAutoNum type="arabicPeriod"/>
            </a:pPr>
            <a:r>
              <a:rPr lang="en-US" sz="2400" dirty="0" err="1"/>
              <a:t>Hasil</a:t>
            </a:r>
            <a:r>
              <a:rPr lang="en-US" sz="2400" dirty="0"/>
              <a:t> audit </a:t>
            </a:r>
            <a:r>
              <a:rPr lang="en-US" sz="2400" dirty="0" err="1"/>
              <a:t>sebelumnya</a:t>
            </a:r>
            <a:endParaRPr lang="en-US" sz="2400" dirty="0"/>
          </a:p>
          <a:p>
            <a:pPr marL="990600" lvl="1" indent="-590550" eaLnBrk="1" hangingPunct="1">
              <a:lnSpc>
                <a:spcPct val="90000"/>
              </a:lnSpc>
              <a:buClr>
                <a:schemeClr val="tx1"/>
              </a:buClr>
              <a:buFont typeface="+mj-lt"/>
              <a:buAutoNum type="arabicPeriod"/>
            </a:pPr>
            <a:r>
              <a:rPr lang="en-US" sz="2400" dirty="0"/>
              <a:t>Sistem </a:t>
            </a:r>
            <a:r>
              <a:rPr lang="en-US" sz="2400" dirty="0" err="1"/>
              <a:t>Manajemen</a:t>
            </a:r>
            <a:r>
              <a:rPr lang="en-US" sz="2400" dirty="0"/>
              <a:t> (Manual, </a:t>
            </a:r>
            <a:r>
              <a:rPr lang="en-US" sz="2400" dirty="0" err="1"/>
              <a:t>Prosedur</a:t>
            </a:r>
            <a:r>
              <a:rPr lang="en-US" sz="2400" dirty="0"/>
              <a:t>, </a:t>
            </a:r>
            <a:r>
              <a:rPr lang="en-US" sz="2400" dirty="0" err="1"/>
              <a:t>Instruksi</a:t>
            </a:r>
            <a:r>
              <a:rPr lang="en-US" sz="2400" dirty="0"/>
              <a:t> </a:t>
            </a:r>
            <a:r>
              <a:rPr lang="en-US" sz="2400" dirty="0" err="1"/>
              <a:t>Kerja</a:t>
            </a:r>
            <a:r>
              <a:rPr lang="en-US" sz="2400" dirty="0"/>
              <a:t>, Standard lain yang </a:t>
            </a:r>
            <a:r>
              <a:rPr lang="en-US" sz="2400" dirty="0" err="1"/>
              <a:t>diadopsi</a:t>
            </a:r>
            <a:r>
              <a:rPr lang="en-US" sz="2400" dirty="0"/>
              <a:t> </a:t>
            </a:r>
            <a:r>
              <a:rPr lang="en-US" sz="2400" dirty="0" err="1"/>
              <a:t>oleh</a:t>
            </a:r>
            <a:r>
              <a:rPr lang="en-US" sz="2400" dirty="0"/>
              <a:t> </a:t>
            </a:r>
            <a:r>
              <a:rPr lang="en-US" sz="2400" dirty="0" err="1"/>
              <a:t>perusahaan</a:t>
            </a:r>
            <a:r>
              <a:rPr lang="en-US" sz="2400" dirty="0"/>
              <a:t>)</a:t>
            </a:r>
          </a:p>
          <a:p>
            <a:pPr marL="990600" lvl="1" indent="-590550" eaLnBrk="1" hangingPunct="1">
              <a:lnSpc>
                <a:spcPct val="90000"/>
              </a:lnSpc>
              <a:buClr>
                <a:schemeClr val="tx1"/>
              </a:buClr>
              <a:buFont typeface="+mj-lt"/>
              <a:buAutoNum type="arabicPeriod"/>
            </a:pPr>
            <a:r>
              <a:rPr lang="en-US" sz="2400" dirty="0" err="1"/>
              <a:t>Persyaratan</a:t>
            </a:r>
            <a:r>
              <a:rPr lang="en-US" sz="2400" dirty="0"/>
              <a:t> ISO 9001; ISO 45001</a:t>
            </a:r>
          </a:p>
          <a:p>
            <a:pPr marL="990600" lvl="1" indent="-590550" eaLnBrk="1" hangingPunct="1">
              <a:lnSpc>
                <a:spcPct val="90000"/>
              </a:lnSpc>
              <a:buClr>
                <a:schemeClr val="tx1"/>
              </a:buClr>
              <a:buFont typeface="+mj-lt"/>
              <a:buAutoNum type="arabicPeriod"/>
            </a:pPr>
            <a:r>
              <a:rPr lang="en-US" sz="2400" dirty="0" err="1"/>
              <a:t>Peraturan</a:t>
            </a:r>
            <a:r>
              <a:rPr lang="en-US" sz="2400" dirty="0"/>
              <a:t> </a:t>
            </a:r>
            <a:r>
              <a:rPr lang="en-US" sz="2400" dirty="0" err="1"/>
              <a:t>dan</a:t>
            </a:r>
            <a:r>
              <a:rPr lang="en-US" sz="2400" dirty="0"/>
              <a:t> </a:t>
            </a:r>
            <a:r>
              <a:rPr lang="en-US" sz="2400" dirty="0" err="1"/>
              <a:t>Regulasi</a:t>
            </a:r>
            <a:r>
              <a:rPr lang="en-US" sz="2400" dirty="0"/>
              <a:t>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79658B-7F9C-4333-9499-869B8642C574}" type="slidenum">
              <a:rPr lang="en-US" smtClean="0"/>
              <a:pPr>
                <a:defRPr/>
              </a:pPr>
              <a:t>61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3778" y="59272"/>
            <a:ext cx="1266116" cy="369332"/>
          </a:xfrm>
          <a:prstGeom prst="rect">
            <a:avLst/>
          </a:prstGeom>
          <a:solidFill>
            <a:schemeClr val="accent5"/>
          </a:solidFill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chemeClr val="bg1"/>
                </a:solidFill>
              </a:rPr>
              <a:t>Pra</a:t>
            </a:r>
            <a:r>
              <a:rPr lang="en-US" b="1" dirty="0">
                <a:solidFill>
                  <a:schemeClr val="bg1"/>
                </a:solidFill>
              </a:rPr>
              <a:t> Audit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0D125AB-8298-4A67-AD72-6196684767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Audit integrasi ISO 9001 &amp; ISO 45001 1/rev 00© Copyright Sentral Sistem, Juni 2019</a:t>
            </a:r>
          </a:p>
        </p:txBody>
      </p:sp>
    </p:spTree>
    <p:extLst>
      <p:ext uri="{BB962C8B-B14F-4D97-AF65-F5344CB8AC3E}">
        <p14:creationId xmlns:p14="http://schemas.microsoft.com/office/powerpoint/2010/main" val="117538640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357958"/>
            <a:ext cx="9906000" cy="50004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75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906000" cy="1417638"/>
          </a:xfr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eaLnBrk="1" hangingPunct="1"/>
            <a:r>
              <a:rPr lang="en-US" b="1" dirty="0" err="1">
                <a:solidFill>
                  <a:schemeClr val="bg1"/>
                </a:solidFill>
              </a:rPr>
              <a:t>Diskusi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kelompok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74755" name="Rectangle 3"/>
          <p:cNvSpPr>
            <a:spLocks noGrp="1" noChangeArrowheads="1"/>
          </p:cNvSpPr>
          <p:nvPr>
            <p:ph idx="1"/>
          </p:nvPr>
        </p:nvSpPr>
        <p:spPr>
          <a:xfrm>
            <a:off x="632520" y="1700808"/>
            <a:ext cx="8541900" cy="4425950"/>
          </a:xfrm>
        </p:spPr>
        <p:txBody>
          <a:bodyPr/>
          <a:lstStyle/>
          <a:p>
            <a:pPr marL="514350" indent="-514350" eaLnBrk="1" hangingPunct="1">
              <a:buFont typeface="+mj-lt"/>
              <a:buAutoNum type="arabicPeriod"/>
            </a:pPr>
            <a:r>
              <a:rPr lang="en-US" sz="2800" dirty="0" err="1"/>
              <a:t>Buat</a:t>
            </a:r>
            <a:r>
              <a:rPr lang="en-US" sz="2800" dirty="0"/>
              <a:t> check list </a:t>
            </a:r>
            <a:r>
              <a:rPr lang="en-US" sz="2800" dirty="0" err="1"/>
              <a:t>dengan</a:t>
            </a:r>
            <a:r>
              <a:rPr lang="en-US" sz="2800" dirty="0"/>
              <a:t> </a:t>
            </a:r>
            <a:r>
              <a:rPr lang="en-US" sz="2800" dirty="0" err="1"/>
              <a:t>mempertimbangkan</a:t>
            </a:r>
            <a:r>
              <a:rPr lang="en-US" sz="2800" dirty="0"/>
              <a:t> </a:t>
            </a:r>
            <a:r>
              <a:rPr lang="en-US" sz="2800" dirty="0" err="1"/>
              <a:t>semua</a:t>
            </a:r>
            <a:r>
              <a:rPr lang="en-US" sz="2800" dirty="0"/>
              <a:t> input check list </a:t>
            </a:r>
          </a:p>
          <a:p>
            <a:pPr marL="0" indent="0" eaLnBrk="1" hangingPunct="1"/>
            <a:endParaRPr lang="en-US" sz="2800" dirty="0"/>
          </a:p>
          <a:p>
            <a:pPr marL="0" indent="0" eaLnBrk="1" hangingPunct="1">
              <a:buFont typeface="Wingdings" pitchFamily="2" charset="2"/>
              <a:buNone/>
            </a:pPr>
            <a:endParaRPr lang="en-US" sz="2800" dirty="0"/>
          </a:p>
          <a:p>
            <a:pPr lvl="1" eaLnBrk="1" hangingPunct="1"/>
            <a:endParaRPr lang="en-US" dirty="0"/>
          </a:p>
          <a:p>
            <a:pPr lvl="1" eaLnBrk="1" hangingPunct="1">
              <a:buClr>
                <a:schemeClr val="tx1"/>
              </a:buClr>
              <a:buFont typeface="Wingdings" pitchFamily="2" charset="2"/>
              <a:buNone/>
            </a:pP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>
          <a:xfrm>
            <a:off x="7099300" y="6492899"/>
            <a:ext cx="2311400" cy="365125"/>
          </a:xfrm>
        </p:spPr>
        <p:txBody>
          <a:bodyPr/>
          <a:lstStyle/>
          <a:p>
            <a:pPr>
              <a:defRPr/>
            </a:pPr>
            <a:fld id="{6479658B-7F9C-4333-9499-869B8642C574}" type="slidenum">
              <a:rPr lang="en-US" smtClean="0"/>
              <a:pPr>
                <a:defRPr/>
              </a:pPr>
              <a:t>62</a:t>
            </a:fld>
            <a:endParaRPr lang="en-US"/>
          </a:p>
        </p:txBody>
      </p:sp>
      <p:pic>
        <p:nvPicPr>
          <p:cNvPr id="8" name="Picture 1" descr="C:\Users\Agus Wahyudi\Pictures\3D man\3d-man-standing-near-red-watch-14064658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74484" y="4293096"/>
            <a:ext cx="1810846" cy="1810846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7119918" y="5929330"/>
            <a:ext cx="27860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2000" dirty="0">
                <a:solidFill>
                  <a:srgbClr val="0000CC"/>
                </a:solidFill>
                <a:latin typeface="Century Gothic" pitchFamily="34" charset="0"/>
              </a:rPr>
              <a:t>Waktu : 15 Menit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98A467C-3D46-4B4D-9316-2EC6DAC5D7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Audit integrasi ISO 9001 &amp; ISO 45001 1/rev 00© Copyright Sentral Sistem, Juni 2019</a:t>
            </a:r>
          </a:p>
        </p:txBody>
      </p:sp>
    </p:spTree>
    <p:extLst>
      <p:ext uri="{BB962C8B-B14F-4D97-AF65-F5344CB8AC3E}">
        <p14:creationId xmlns:p14="http://schemas.microsoft.com/office/powerpoint/2010/main" val="287097700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13D96C-1ADE-4FE9-BF0B-E4E63384E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4D6F1D-1418-4324-A8C9-C395F71580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E43F7B-CFC7-42A6-8F98-B63A8B6493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Audit integrasi ISO 9001 &amp; ISO 45001 1/rev 00© Copyright Sentral Sistem, Juni 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6F5740-2CAA-4B27-AA91-ACDE061B9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79658B-7F9C-4333-9499-869B8642C574}" type="slidenum">
              <a:rPr lang="en-US" smtClean="0"/>
              <a:pPr>
                <a:defRPr/>
              </a:pPr>
              <a:t>63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D5C1E8-3A78-4602-8854-CFFE5E712A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422" y="64516"/>
            <a:ext cx="9649072" cy="674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519703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ChangeArrowheads="1"/>
          </p:cNvSpPr>
          <p:nvPr/>
        </p:nvSpPr>
        <p:spPr bwMode="auto">
          <a:xfrm>
            <a:off x="630440" y="476251"/>
            <a:ext cx="8789629" cy="792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ctr" eaLnBrk="0" hangingPunct="0"/>
            <a:r>
              <a:rPr kumimoji="1" lang="en-US" sz="4400" b="0" dirty="0" err="1"/>
              <a:t>Fase</a:t>
            </a:r>
            <a:r>
              <a:rPr kumimoji="1" lang="en-US" sz="4400" b="0" dirty="0"/>
              <a:t> II : </a:t>
            </a:r>
            <a:r>
              <a:rPr kumimoji="1" lang="en-US" sz="4400" b="0" dirty="0" err="1"/>
              <a:t>Pelaksanaan</a:t>
            </a:r>
            <a:r>
              <a:rPr kumimoji="1" lang="en-US" sz="4400" b="0" dirty="0"/>
              <a:t> Audit</a:t>
            </a:r>
            <a:endParaRPr kumimoji="1" lang="en-GB" sz="4400" b="0" dirty="0"/>
          </a:p>
        </p:txBody>
      </p:sp>
      <p:sp>
        <p:nvSpPr>
          <p:cNvPr id="77827" name="Text Box 3"/>
          <p:cNvSpPr txBox="1">
            <a:spLocks noChangeArrowheads="1"/>
          </p:cNvSpPr>
          <p:nvPr/>
        </p:nvSpPr>
        <p:spPr bwMode="auto">
          <a:xfrm>
            <a:off x="0" y="1357298"/>
            <a:ext cx="7319134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457200" indent="-457200" eaLnBrk="0" hangingPunct="0">
              <a:buFont typeface="Monotype Sorts" charset="2"/>
              <a:buNone/>
            </a:pPr>
            <a:r>
              <a:rPr lang="en-US" sz="2400" b="0" dirty="0" err="1">
                <a:latin typeface="Times New Roman" pitchFamily="18" charset="0"/>
              </a:rPr>
              <a:t>Meliputi</a:t>
            </a:r>
            <a:r>
              <a:rPr lang="en-US" sz="2400" b="0" dirty="0">
                <a:latin typeface="Times New Roman" pitchFamily="18" charset="0"/>
              </a:rPr>
              <a:t> </a:t>
            </a:r>
            <a:r>
              <a:rPr lang="en-US" sz="2400" b="0" dirty="0" err="1">
                <a:latin typeface="Times New Roman" pitchFamily="18" charset="0"/>
              </a:rPr>
              <a:t>a.l</a:t>
            </a:r>
            <a:r>
              <a:rPr lang="en-US" sz="2400" b="0" dirty="0">
                <a:latin typeface="Times New Roman" pitchFamily="18" charset="0"/>
              </a:rPr>
              <a:t>:</a:t>
            </a:r>
          </a:p>
          <a:p>
            <a:pPr marL="457200" indent="-457200" eaLnBrk="0" hangingPunct="0">
              <a:buFont typeface="Monotype Sorts" charset="2"/>
              <a:buNone/>
            </a:pPr>
            <a:endParaRPr lang="en-US" sz="3200" b="0" dirty="0">
              <a:latin typeface="Times New Roman" pitchFamily="18" charset="0"/>
            </a:endParaRPr>
          </a:p>
          <a:p>
            <a:pPr marL="457200" indent="-457200" algn="ctr" eaLnBrk="0" hangingPunct="0">
              <a:buFont typeface="Monotype Sorts" charset="2"/>
              <a:buChar char="¬"/>
            </a:pPr>
            <a:endParaRPr lang="en-GB" sz="3200" b="0" dirty="0">
              <a:latin typeface="Times New Roman" pitchFamily="18" charset="0"/>
            </a:endParaRPr>
          </a:p>
        </p:txBody>
      </p:sp>
      <p:sp>
        <p:nvSpPr>
          <p:cNvPr id="116742" name="AutoShape 6" descr="Green marble"/>
          <p:cNvSpPr>
            <a:spLocks noChangeArrowheads="1"/>
          </p:cNvSpPr>
          <p:nvPr/>
        </p:nvSpPr>
        <p:spPr bwMode="auto">
          <a:xfrm>
            <a:off x="0" y="1928802"/>
            <a:ext cx="9906000" cy="4219587"/>
          </a:xfrm>
          <a:prstGeom prst="foldedCorner">
            <a:avLst>
              <a:gd name="adj" fmla="val 12500"/>
            </a:avLst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 anchorCtr="1"/>
          <a:lstStyle/>
          <a:p>
            <a:pPr marL="2628900" indent="628650" eaLnBrk="0" hangingPunct="0">
              <a:lnSpc>
                <a:spcPct val="160000"/>
              </a:lnSpc>
              <a:buFont typeface="Monotype Sorts" charset="2"/>
              <a:buChar char="¬"/>
              <a:defRPr/>
            </a:pPr>
            <a:r>
              <a:rPr lang="en-US" sz="3200" b="0" dirty="0">
                <a:solidFill>
                  <a:schemeClr val="bg1"/>
                </a:solidFill>
                <a:latin typeface="Times New Roman" pitchFamily="18" charset="0"/>
              </a:rPr>
              <a:t>Opening meeting</a:t>
            </a:r>
          </a:p>
          <a:p>
            <a:pPr marL="2628900" indent="628650" eaLnBrk="0" hangingPunct="0">
              <a:lnSpc>
                <a:spcPct val="160000"/>
              </a:lnSpc>
              <a:buFont typeface="Monotype Sorts" charset="2"/>
              <a:buChar char="­"/>
              <a:defRPr/>
            </a:pPr>
            <a:r>
              <a:rPr lang="en-US" sz="3200" b="0" dirty="0" err="1">
                <a:solidFill>
                  <a:schemeClr val="bg1"/>
                </a:solidFill>
                <a:latin typeface="Times New Roman" pitchFamily="18" charset="0"/>
              </a:rPr>
              <a:t>Pelaksanaan</a:t>
            </a:r>
            <a:r>
              <a:rPr lang="en-US" sz="3200" b="0" dirty="0">
                <a:solidFill>
                  <a:schemeClr val="bg1"/>
                </a:solidFill>
                <a:latin typeface="Times New Roman" pitchFamily="18" charset="0"/>
              </a:rPr>
              <a:t> audit</a:t>
            </a:r>
          </a:p>
          <a:p>
            <a:pPr marL="2628900" indent="628650" eaLnBrk="0" hangingPunct="0">
              <a:lnSpc>
                <a:spcPct val="160000"/>
              </a:lnSpc>
              <a:buFont typeface="Monotype Sorts" charset="2"/>
              <a:buChar char="®"/>
              <a:defRPr/>
            </a:pPr>
            <a:r>
              <a:rPr lang="en-US" sz="3200" b="0" dirty="0" err="1">
                <a:solidFill>
                  <a:schemeClr val="bg1"/>
                </a:solidFill>
                <a:latin typeface="Times New Roman" pitchFamily="18" charset="0"/>
              </a:rPr>
              <a:t>Membuat</a:t>
            </a:r>
            <a:r>
              <a:rPr lang="en-US" sz="3200" b="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sz="3200" b="0" dirty="0" err="1">
                <a:solidFill>
                  <a:schemeClr val="bg1"/>
                </a:solidFill>
                <a:latin typeface="Times New Roman" pitchFamily="18" charset="0"/>
              </a:rPr>
              <a:t>Laporan</a:t>
            </a:r>
            <a:r>
              <a:rPr lang="en-US" sz="3200" b="0" dirty="0">
                <a:solidFill>
                  <a:schemeClr val="bg1"/>
                </a:solidFill>
                <a:latin typeface="Times New Roman" pitchFamily="18" charset="0"/>
              </a:rPr>
              <a:t> audit</a:t>
            </a:r>
          </a:p>
          <a:p>
            <a:pPr marL="2628900" indent="628650" eaLnBrk="0" hangingPunct="0">
              <a:lnSpc>
                <a:spcPct val="160000"/>
              </a:lnSpc>
              <a:buFont typeface="Monotype Sorts" charset="2"/>
              <a:buChar char="¯"/>
              <a:defRPr/>
            </a:pPr>
            <a:r>
              <a:rPr lang="en-US" sz="3200" b="0" dirty="0">
                <a:solidFill>
                  <a:schemeClr val="bg1"/>
                </a:solidFill>
                <a:latin typeface="Times New Roman" pitchFamily="18" charset="0"/>
              </a:rPr>
              <a:t>Closing meeting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1ECF00-6640-4B42-A490-1528FA283F84}" type="slidenum">
              <a:rPr lang="en-US" smtClean="0"/>
              <a:pPr>
                <a:defRPr/>
              </a:pPr>
              <a:t>64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8464" y="2636912"/>
            <a:ext cx="3840048" cy="2597269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23AC470-73E6-47C6-9E00-7353C0A03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Audit integrasi ISO 9001 &amp; ISO 45001 1/rev 00© Copyright Sentral Sistem, Juni 2019</a:t>
            </a:r>
          </a:p>
        </p:txBody>
      </p:sp>
    </p:spTree>
    <p:extLst>
      <p:ext uri="{BB962C8B-B14F-4D97-AF65-F5344CB8AC3E}">
        <p14:creationId xmlns:p14="http://schemas.microsoft.com/office/powerpoint/2010/main" val="160220395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>
          <a:xfrm>
            <a:off x="3368824" y="476672"/>
            <a:ext cx="6215106" cy="549275"/>
          </a:xfrm>
        </p:spPr>
        <p:txBody>
          <a:bodyPr anchorCtr="1">
            <a:normAutofit fontScale="90000"/>
          </a:bodyPr>
          <a:lstStyle/>
          <a:p>
            <a:pPr algn="l" eaLnBrk="1" hangingPunct="1">
              <a:buFont typeface="Monotype Sorts" charset="2"/>
              <a:buChar char="¬"/>
              <a:defRPr/>
            </a:pPr>
            <a:r>
              <a:rPr lang="en-US" b="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Opening meeting</a:t>
            </a:r>
          </a:p>
        </p:txBody>
      </p:sp>
      <p:sp>
        <p:nvSpPr>
          <p:cNvPr id="80899" name="Rectangle 3"/>
          <p:cNvSpPr>
            <a:spLocks noGrp="1" noChangeArrowheads="1"/>
          </p:cNvSpPr>
          <p:nvPr>
            <p:ph idx="1"/>
          </p:nvPr>
        </p:nvSpPr>
        <p:spPr>
          <a:xfrm>
            <a:off x="4223230" y="1554089"/>
            <a:ext cx="5000660" cy="4681537"/>
          </a:xfrm>
          <a:noFill/>
        </p:spPr>
        <p:txBody>
          <a:bodyPr/>
          <a:lstStyle/>
          <a:p>
            <a:pPr marL="0" indent="0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sz="1800" dirty="0" err="1"/>
              <a:t>Dapat</a:t>
            </a:r>
            <a:r>
              <a:rPr lang="en-US" sz="1800" dirty="0"/>
              <a:t> </a:t>
            </a:r>
            <a:r>
              <a:rPr lang="en-US" sz="1800" dirty="0" err="1"/>
              <a:t>dipimpin</a:t>
            </a:r>
            <a:r>
              <a:rPr lang="en-US" sz="1800" dirty="0"/>
              <a:t> </a:t>
            </a:r>
            <a:r>
              <a:rPr lang="en-US" sz="1800" dirty="0" err="1"/>
              <a:t>oleh</a:t>
            </a:r>
            <a:r>
              <a:rPr lang="en-US" sz="1800" dirty="0"/>
              <a:t> Lead Auditor </a:t>
            </a:r>
            <a:r>
              <a:rPr lang="en-US" sz="1800" dirty="0" err="1"/>
              <a:t>atau</a:t>
            </a:r>
            <a:r>
              <a:rPr lang="en-US" sz="1800" dirty="0"/>
              <a:t> </a:t>
            </a:r>
            <a:r>
              <a:rPr lang="en-US" sz="1800" dirty="0" err="1"/>
              <a:t>oleh</a:t>
            </a:r>
            <a:r>
              <a:rPr lang="en-US" sz="1800" dirty="0"/>
              <a:t> Auditor </a:t>
            </a:r>
            <a:r>
              <a:rPr lang="en-US" sz="1800" dirty="0" err="1"/>
              <a:t>itu</a:t>
            </a:r>
            <a:r>
              <a:rPr lang="en-US" sz="1800" dirty="0"/>
              <a:t> </a:t>
            </a:r>
            <a:r>
              <a:rPr lang="en-US" sz="1800" dirty="0" err="1"/>
              <a:t>sendiri</a:t>
            </a:r>
            <a:r>
              <a:rPr lang="en-US" sz="1800" dirty="0"/>
              <a:t>:</a:t>
            </a:r>
          </a:p>
          <a:p>
            <a:pPr lvl="1" eaLnBrk="1" hangingPunct="1">
              <a:lnSpc>
                <a:spcPct val="70000"/>
              </a:lnSpc>
            </a:pPr>
            <a:r>
              <a:rPr lang="en-US" sz="1800" dirty="0" err="1"/>
              <a:t>Memperkenalkan</a:t>
            </a:r>
            <a:r>
              <a:rPr lang="en-US" sz="1800" dirty="0"/>
              <a:t> team audit</a:t>
            </a:r>
          </a:p>
          <a:p>
            <a:pPr lvl="1" eaLnBrk="1" hangingPunct="1">
              <a:lnSpc>
                <a:spcPct val="130000"/>
              </a:lnSpc>
            </a:pPr>
            <a:r>
              <a:rPr lang="en-US" sz="1800" dirty="0" err="1"/>
              <a:t>Menguraikan</a:t>
            </a:r>
            <a:r>
              <a:rPr lang="en-US" sz="1800" dirty="0"/>
              <a:t> </a:t>
            </a:r>
            <a:r>
              <a:rPr lang="en-US" sz="1800" dirty="0" err="1"/>
              <a:t>ruang</a:t>
            </a:r>
            <a:r>
              <a:rPr lang="en-US" sz="1800" dirty="0"/>
              <a:t> </a:t>
            </a:r>
            <a:r>
              <a:rPr lang="en-US" sz="1800" dirty="0" err="1"/>
              <a:t>lingkup</a:t>
            </a:r>
            <a:endParaRPr lang="en-US" sz="1800" dirty="0"/>
          </a:p>
          <a:p>
            <a:pPr lvl="1" eaLnBrk="1" hangingPunct="1">
              <a:lnSpc>
                <a:spcPct val="130000"/>
              </a:lnSpc>
            </a:pPr>
            <a:r>
              <a:rPr lang="en-US" sz="1800" dirty="0" err="1"/>
              <a:t>Menguraikan</a:t>
            </a:r>
            <a:r>
              <a:rPr lang="en-US" sz="1800" dirty="0"/>
              <a:t> </a:t>
            </a:r>
            <a:r>
              <a:rPr lang="en-US" sz="1800" dirty="0" err="1"/>
              <a:t>tujuan</a:t>
            </a:r>
            <a:r>
              <a:rPr lang="en-US" sz="1800" dirty="0"/>
              <a:t> audit </a:t>
            </a:r>
            <a:r>
              <a:rPr lang="en-US" sz="1800" dirty="0">
                <a:sym typeface="Wingdings" pitchFamily="2" charset="2"/>
              </a:rPr>
              <a:t> </a:t>
            </a:r>
            <a:r>
              <a:rPr lang="en-US" sz="1800" u="sng" dirty="0">
                <a:sym typeface="Wingdings" pitchFamily="2" charset="2"/>
              </a:rPr>
              <a:t>audit </a:t>
            </a:r>
            <a:r>
              <a:rPr lang="en-US" sz="1800" u="sng" dirty="0" err="1">
                <a:sym typeface="Wingdings" pitchFamily="2" charset="2"/>
              </a:rPr>
              <a:t>adalah</a:t>
            </a:r>
            <a:r>
              <a:rPr lang="en-US" sz="1800" u="sng" dirty="0">
                <a:sym typeface="Wingdings" pitchFamily="2" charset="2"/>
              </a:rPr>
              <a:t> audit sistem </a:t>
            </a:r>
            <a:r>
              <a:rPr lang="en-US" sz="1800" u="sng" dirty="0" err="1">
                <a:sym typeface="Wingdings" pitchFamily="2" charset="2"/>
              </a:rPr>
              <a:t>bukan</a:t>
            </a:r>
            <a:r>
              <a:rPr lang="en-US" sz="1800" u="sng" dirty="0">
                <a:sym typeface="Wingdings" pitchFamily="2" charset="2"/>
              </a:rPr>
              <a:t> audit </a:t>
            </a:r>
            <a:r>
              <a:rPr lang="en-US" sz="1800" u="sng" dirty="0" err="1">
                <a:sym typeface="Wingdings" pitchFamily="2" charset="2"/>
              </a:rPr>
              <a:t>orang</a:t>
            </a:r>
            <a:r>
              <a:rPr lang="en-US" sz="1800" u="sng" dirty="0">
                <a:sym typeface="Wingdings" pitchFamily="2" charset="2"/>
              </a:rPr>
              <a:t>, </a:t>
            </a:r>
            <a:r>
              <a:rPr lang="en-US" sz="1800" u="sng" dirty="0" err="1">
                <a:sym typeface="Wingdings" pitchFamily="2" charset="2"/>
              </a:rPr>
              <a:t>penyimpangan</a:t>
            </a:r>
            <a:r>
              <a:rPr lang="en-US" sz="1800" u="sng" dirty="0">
                <a:sym typeface="Wingdings" pitchFamily="2" charset="2"/>
              </a:rPr>
              <a:t> </a:t>
            </a:r>
            <a:r>
              <a:rPr lang="en-US" sz="1800" u="sng" dirty="0" err="1">
                <a:sym typeface="Wingdings" pitchFamily="2" charset="2"/>
              </a:rPr>
              <a:t>mengindikasikan</a:t>
            </a:r>
            <a:r>
              <a:rPr lang="en-US" sz="1800" u="sng" dirty="0">
                <a:sym typeface="Wingdings" pitchFamily="2" charset="2"/>
              </a:rPr>
              <a:t> </a:t>
            </a:r>
            <a:r>
              <a:rPr lang="en-US" sz="1800" u="sng" dirty="0" err="1">
                <a:sym typeface="Wingdings" pitchFamily="2" charset="2"/>
              </a:rPr>
              <a:t>adanya</a:t>
            </a:r>
            <a:r>
              <a:rPr lang="en-US" sz="1800" u="sng" dirty="0">
                <a:sym typeface="Wingdings" pitchFamily="2" charset="2"/>
              </a:rPr>
              <a:t> </a:t>
            </a:r>
            <a:r>
              <a:rPr lang="en-US" sz="1800" u="sng" dirty="0" err="1">
                <a:sym typeface="Wingdings" pitchFamily="2" charset="2"/>
              </a:rPr>
              <a:t>kelemahan</a:t>
            </a:r>
            <a:r>
              <a:rPr lang="en-US" sz="1800" u="sng" dirty="0">
                <a:sym typeface="Wingdings" pitchFamily="2" charset="2"/>
              </a:rPr>
              <a:t> </a:t>
            </a:r>
            <a:r>
              <a:rPr lang="en-US" sz="1800" u="sng" dirty="0" err="1">
                <a:sym typeface="Wingdings" pitchFamily="2" charset="2"/>
              </a:rPr>
              <a:t>pada</a:t>
            </a:r>
            <a:r>
              <a:rPr lang="en-US" sz="1800" u="sng" dirty="0">
                <a:sym typeface="Wingdings" pitchFamily="2" charset="2"/>
              </a:rPr>
              <a:t> sistem, </a:t>
            </a:r>
            <a:r>
              <a:rPr lang="en-US" sz="1800" u="sng" dirty="0" err="1">
                <a:sym typeface="Wingdings" pitchFamily="2" charset="2"/>
              </a:rPr>
              <a:t>bukan</a:t>
            </a:r>
            <a:r>
              <a:rPr lang="en-US" sz="1800" u="sng" dirty="0">
                <a:sym typeface="Wingdings" pitchFamily="2" charset="2"/>
              </a:rPr>
              <a:t> </a:t>
            </a:r>
            <a:r>
              <a:rPr lang="en-US" sz="1800" u="sng" dirty="0" err="1">
                <a:sym typeface="Wingdings" pitchFamily="2" charset="2"/>
              </a:rPr>
              <a:t>kesalahan</a:t>
            </a:r>
            <a:r>
              <a:rPr lang="en-US" sz="1800" u="sng" dirty="0">
                <a:sym typeface="Wingdings" pitchFamily="2" charset="2"/>
              </a:rPr>
              <a:t> </a:t>
            </a:r>
            <a:r>
              <a:rPr lang="en-US" sz="1800" u="sng" dirty="0" err="1">
                <a:sym typeface="Wingdings" pitchFamily="2" charset="2"/>
              </a:rPr>
              <a:t>pada</a:t>
            </a:r>
            <a:r>
              <a:rPr lang="en-US" sz="1800" u="sng" dirty="0">
                <a:sym typeface="Wingdings" pitchFamily="2" charset="2"/>
              </a:rPr>
              <a:t> </a:t>
            </a:r>
            <a:r>
              <a:rPr lang="en-US" sz="1800" u="sng" dirty="0" err="1">
                <a:sym typeface="Wingdings" pitchFamily="2" charset="2"/>
              </a:rPr>
              <a:t>orang</a:t>
            </a:r>
            <a:endParaRPr lang="en-US" sz="1800" u="sng" dirty="0"/>
          </a:p>
          <a:p>
            <a:pPr lvl="1" eaLnBrk="1" hangingPunct="1">
              <a:lnSpc>
                <a:spcPct val="130000"/>
              </a:lnSpc>
            </a:pPr>
            <a:r>
              <a:rPr lang="en-US" sz="1800" dirty="0" err="1"/>
              <a:t>Rincian</a:t>
            </a:r>
            <a:r>
              <a:rPr lang="en-US" sz="1800" dirty="0"/>
              <a:t> </a:t>
            </a:r>
            <a:r>
              <a:rPr lang="en-US" sz="1800" dirty="0" err="1"/>
              <a:t>proses</a:t>
            </a:r>
            <a:r>
              <a:rPr lang="en-US" sz="1800" dirty="0"/>
              <a:t> audit </a:t>
            </a:r>
          </a:p>
          <a:p>
            <a:pPr lvl="1" eaLnBrk="1" hangingPunct="1">
              <a:lnSpc>
                <a:spcPct val="130000"/>
              </a:lnSpc>
              <a:buFont typeface="Wingdings" pitchFamily="2" charset="2"/>
              <a:buNone/>
            </a:pPr>
            <a:r>
              <a:rPr lang="en-US" sz="1800" dirty="0"/>
              <a:t>	(</a:t>
            </a:r>
            <a:r>
              <a:rPr lang="en-US" sz="1800" dirty="0" err="1"/>
              <a:t>apa</a:t>
            </a:r>
            <a:r>
              <a:rPr lang="en-US" sz="1800" dirty="0"/>
              <a:t>, </a:t>
            </a:r>
            <a:r>
              <a:rPr lang="en-US" sz="1800" dirty="0" err="1"/>
              <a:t>siapa</a:t>
            </a:r>
            <a:r>
              <a:rPr lang="en-US" sz="1800" dirty="0"/>
              <a:t>, </a:t>
            </a:r>
            <a:r>
              <a:rPr lang="en-US" sz="1800" dirty="0" err="1"/>
              <a:t>kapan</a:t>
            </a:r>
            <a:r>
              <a:rPr lang="en-US" sz="1800" dirty="0"/>
              <a:t> </a:t>
            </a:r>
            <a:r>
              <a:rPr lang="en-US" sz="1800" dirty="0" err="1"/>
              <a:t>dan</a:t>
            </a:r>
            <a:r>
              <a:rPr lang="en-US" sz="1800" dirty="0"/>
              <a:t> </a:t>
            </a:r>
            <a:r>
              <a:rPr lang="en-US" sz="1800" dirty="0" err="1"/>
              <a:t>dimana</a:t>
            </a:r>
            <a:r>
              <a:rPr lang="en-US" sz="1800" dirty="0"/>
              <a:t>) </a:t>
            </a:r>
            <a:r>
              <a:rPr lang="en-US" sz="1800" dirty="0" err="1"/>
              <a:t>dan</a:t>
            </a:r>
            <a:r>
              <a:rPr lang="en-US" sz="1800" dirty="0"/>
              <a:t> Lain-lain.</a:t>
            </a:r>
          </a:p>
          <a:p>
            <a:pPr marL="0" indent="0" eaLnBrk="1" hangingPunct="1">
              <a:lnSpc>
                <a:spcPct val="130000"/>
              </a:lnSpc>
              <a:buFont typeface="Wingdings" pitchFamily="2" charset="2"/>
              <a:buNone/>
            </a:pPr>
            <a:endParaRPr lang="en-US" sz="1800" dirty="0"/>
          </a:p>
          <a:p>
            <a:pPr lvl="2" eaLnBrk="1" hangingPunct="1">
              <a:lnSpc>
                <a:spcPct val="90000"/>
              </a:lnSpc>
              <a:buFont typeface="Wingdings" pitchFamily="2" charset="2"/>
              <a:buNone/>
            </a:pPr>
            <a:endParaRPr lang="en-US" sz="18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79658B-7F9C-4333-9499-869B8642C574}" type="slidenum">
              <a:rPr lang="en-US" smtClean="0"/>
              <a:pPr>
                <a:defRPr/>
              </a:pPr>
              <a:t>65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3939424" cy="685800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2116CD9-6C20-4385-B687-E48F4D7FF8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Audit integrasi ISO 9001 &amp; ISO 45001 1/rev 00© Copyright Sentral Sistem, Juni 2019</a:t>
            </a:r>
          </a:p>
        </p:txBody>
      </p:sp>
    </p:spTree>
    <p:extLst>
      <p:ext uri="{BB962C8B-B14F-4D97-AF65-F5344CB8AC3E}">
        <p14:creationId xmlns:p14="http://schemas.microsoft.com/office/powerpoint/2010/main" val="51783433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>
          <a:xfrm>
            <a:off x="1809728" y="500042"/>
            <a:ext cx="6251387" cy="868363"/>
          </a:xfrm>
        </p:spPr>
        <p:txBody>
          <a:bodyPr anchorCtr="1"/>
          <a:lstStyle/>
          <a:p>
            <a:pPr algn="l" eaLnBrk="1" hangingPunct="1">
              <a:buFont typeface="Monotype Sorts" charset="2"/>
              <a:buChar char="­"/>
              <a:defRPr/>
            </a:pPr>
            <a:r>
              <a:rPr lang="en-US" sz="36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US" sz="3600" b="1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Pelaksanaan</a:t>
            </a:r>
            <a:r>
              <a:rPr lang="en-US" sz="36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Audit</a:t>
            </a:r>
          </a:p>
        </p:txBody>
      </p:sp>
      <p:sp>
        <p:nvSpPr>
          <p:cNvPr id="8192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952736" y="1536718"/>
            <a:ext cx="6822912" cy="4392612"/>
          </a:xfrm>
          <a:noFill/>
        </p:spPr>
        <p:txBody>
          <a:bodyPr>
            <a:normAutofit/>
          </a:bodyPr>
          <a:lstStyle/>
          <a:p>
            <a:pPr marL="0" indent="0" eaLnBrk="1" hangingPunct="1">
              <a:lnSpc>
                <a:spcPct val="130000"/>
              </a:lnSpc>
              <a:buFont typeface="Wingdings" pitchFamily="2" charset="2"/>
              <a:buNone/>
            </a:pPr>
            <a:r>
              <a:rPr lang="en-US" sz="2400" b="1" dirty="0"/>
              <a:t>DALAM SETIAP AUDIT PROSES, AUDITOR HARUS MEMERIKSA KARAKTER PROSES UNTUK MEMERIKSA PROSES SECARA UTUH </a:t>
            </a:r>
          </a:p>
          <a:p>
            <a:pPr marL="282575" indent="-282575" eaLnBrk="1" hangingPunct="1">
              <a:lnSpc>
                <a:spcPct val="130000"/>
              </a:lnSpc>
            </a:pPr>
            <a:r>
              <a:rPr lang="en-US" sz="2100" b="1" dirty="0" err="1"/>
              <a:t>Kompetensi</a:t>
            </a:r>
            <a:r>
              <a:rPr lang="en-US" sz="2100" b="1" dirty="0"/>
              <a:t> (with who)</a:t>
            </a:r>
          </a:p>
          <a:p>
            <a:pPr marL="282575" indent="-282575" eaLnBrk="1" hangingPunct="1">
              <a:lnSpc>
                <a:spcPct val="130000"/>
              </a:lnSpc>
            </a:pPr>
            <a:r>
              <a:rPr lang="en-US" sz="2100" b="1" dirty="0" err="1"/>
              <a:t>Kelengkapan</a:t>
            </a:r>
            <a:r>
              <a:rPr lang="en-US" sz="2100" b="1" dirty="0"/>
              <a:t> </a:t>
            </a:r>
            <a:r>
              <a:rPr lang="en-US" sz="2100" b="1" dirty="0" err="1"/>
              <a:t>dan</a:t>
            </a:r>
            <a:r>
              <a:rPr lang="en-US" sz="2100" b="1" dirty="0"/>
              <a:t> </a:t>
            </a:r>
            <a:r>
              <a:rPr lang="en-US" sz="2100" b="1" dirty="0" err="1"/>
              <a:t>kondisi</a:t>
            </a:r>
            <a:r>
              <a:rPr lang="en-US" sz="2100" b="1" dirty="0"/>
              <a:t> </a:t>
            </a:r>
            <a:r>
              <a:rPr lang="en-US" sz="2100" b="1" dirty="0" err="1"/>
              <a:t>Infrastruktur</a:t>
            </a:r>
            <a:r>
              <a:rPr lang="en-US" sz="2100" b="1" dirty="0"/>
              <a:t> (with what)</a:t>
            </a:r>
          </a:p>
          <a:p>
            <a:pPr marL="282575" indent="-282575" eaLnBrk="1" hangingPunct="1">
              <a:lnSpc>
                <a:spcPct val="130000"/>
              </a:lnSpc>
            </a:pPr>
            <a:r>
              <a:rPr lang="en-US" sz="2100" b="1" dirty="0" err="1"/>
              <a:t>Kelengkapan</a:t>
            </a:r>
            <a:r>
              <a:rPr lang="en-US" sz="2100" b="1" dirty="0"/>
              <a:t> </a:t>
            </a:r>
            <a:r>
              <a:rPr lang="en-US" sz="2100" b="1" dirty="0" err="1"/>
              <a:t>pedoman</a:t>
            </a:r>
            <a:r>
              <a:rPr lang="en-US" sz="2100" b="1" dirty="0"/>
              <a:t>, </a:t>
            </a:r>
            <a:r>
              <a:rPr lang="en-US" sz="2100" b="1" dirty="0" err="1"/>
              <a:t>supaya</a:t>
            </a:r>
            <a:r>
              <a:rPr lang="en-US" sz="2100" b="1" dirty="0"/>
              <a:t> </a:t>
            </a:r>
            <a:r>
              <a:rPr lang="en-US" sz="2100" b="1" dirty="0" err="1"/>
              <a:t>orang</a:t>
            </a:r>
            <a:r>
              <a:rPr lang="en-US" sz="2100" b="1" dirty="0"/>
              <a:t> </a:t>
            </a:r>
            <a:r>
              <a:rPr lang="en-US" sz="2100" b="1" dirty="0" err="1"/>
              <a:t>tidak</a:t>
            </a:r>
            <a:r>
              <a:rPr lang="en-US" sz="2100" b="1" dirty="0"/>
              <a:t> </a:t>
            </a:r>
            <a:r>
              <a:rPr lang="en-US" sz="2100" b="1" dirty="0" err="1"/>
              <a:t>bekerja</a:t>
            </a:r>
            <a:r>
              <a:rPr lang="en-US" sz="2100" b="1" dirty="0"/>
              <a:t> </a:t>
            </a:r>
            <a:r>
              <a:rPr lang="en-US" sz="2100" b="1" dirty="0" err="1"/>
              <a:t>berdasarkan</a:t>
            </a:r>
            <a:r>
              <a:rPr lang="en-US" sz="2100" b="1" dirty="0"/>
              <a:t> </a:t>
            </a:r>
            <a:r>
              <a:rPr lang="en-US" sz="2100" b="1" dirty="0" err="1"/>
              <a:t>intuisi</a:t>
            </a:r>
            <a:r>
              <a:rPr lang="en-US" sz="2100" b="1" dirty="0"/>
              <a:t>, </a:t>
            </a:r>
            <a:r>
              <a:rPr lang="en-US" sz="2100" b="1" dirty="0" err="1"/>
              <a:t>tapi</a:t>
            </a:r>
            <a:r>
              <a:rPr lang="en-US" sz="2100" b="1" dirty="0"/>
              <a:t> </a:t>
            </a:r>
            <a:r>
              <a:rPr lang="en-US" sz="2100" b="1" dirty="0" err="1"/>
              <a:t>bekerja</a:t>
            </a:r>
            <a:r>
              <a:rPr lang="en-US" sz="2100" b="1" dirty="0"/>
              <a:t> </a:t>
            </a:r>
            <a:r>
              <a:rPr lang="en-US" sz="2100" b="1" dirty="0" err="1"/>
              <a:t>berdasarkan</a:t>
            </a:r>
            <a:r>
              <a:rPr lang="en-US" sz="2100" b="1" dirty="0"/>
              <a:t> standard (How)</a:t>
            </a:r>
          </a:p>
          <a:p>
            <a:pPr marL="282575" indent="-282575" eaLnBrk="1" hangingPunct="1">
              <a:lnSpc>
                <a:spcPct val="130000"/>
              </a:lnSpc>
            </a:pPr>
            <a:r>
              <a:rPr lang="en-US" sz="2100" b="1" dirty="0"/>
              <a:t> </a:t>
            </a:r>
            <a:r>
              <a:rPr lang="en-US" sz="2100" b="1" dirty="0" err="1"/>
              <a:t>Pencapaian</a:t>
            </a:r>
            <a:r>
              <a:rPr lang="en-US" sz="2100" b="1" dirty="0"/>
              <a:t> </a:t>
            </a:r>
            <a:r>
              <a:rPr lang="en-US" sz="2100" b="1" dirty="0" err="1"/>
              <a:t>kinerja</a:t>
            </a:r>
            <a:r>
              <a:rPr lang="en-US" sz="2100" b="1" dirty="0"/>
              <a:t> (How many)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5AFAB11-F620-41BB-9FD1-51BD9D46CF74}" type="slidenum">
              <a:rPr lang="id-ID" smtClean="0"/>
              <a:pPr>
                <a:defRPr/>
              </a:pPr>
              <a:t>66</a:t>
            </a:fld>
            <a:endParaRPr lang="id-ID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1541528" cy="32400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0626" name="AutoShape 2" descr="data:image/jpeg;base64,/9j/4AAQSkZJRgABAQAAAQABAAD/2wCEAAkGBxQSEhUUEhQWFhUVGBwXGBcXGBcfFxwdHRgXFx4aHBgeHCggGBolHBcfITIkJSkrLy4uFx8zODMsNygtLiwBCgoKDg0OGxAQGywkHyQsLCwsLCwsLCwsLCwsLCwsLCwsLCwsLCwsLCwsLCwsLCwsLCwsLCwsLCwsLCwsLCwsLP/AABEIAPAAwgMBIgACEQEDEQH/xAAcAAABBAMBAAAAAAAAAAAAAAAGAAQFBwECAwj/xABJEAACAQIDBQUFBQcBBgMJAAABAhEAAwQhMQUGEkFREyJhcYEHMpGhsUJSwdHwFCNicpKi4fEVJIKywtIzY6MIFhdDRFNUc4P/xAAaAQACAwEBAAAAAAAAAAAAAAACAwABBAUG/8QALBEAAgIBBAAEBQQDAAAAAAAAAAECEQMEEiExEyJBURQyQmGhI2KR8AVScf/aAAwDAQACEQMRAD8AvGlSpVCCpUqVQgqVKlUIKlSpVCCpUqVQgqVKlUIKlSpVCCpUqwWjWoQzSrVXB0IPlW1QgqVKlUIKlSpVCCrS4K3rV6hGNCtKtzWKsGh3SpUqoIVKlSqEFSpVEb17QuYfC3b1oKzoJAaY1z0qEJaazVBYnf3GOSS8eAyHwFddm734pmILzP61JotpC+KVCvs9xpuWXkyQ/WTmAaKaEhmlWKVQhmsE1gtTTGXwAc/OrohnF4zhHdzP0oZ2jjw8yxrtjMV0OVCu2VbiDJqPeXkw/A1aRRnG457bSrGeRFTWw9+Z7t9SQMu0Uacu8KELeK4gR0kyeXgQMz0qGx+10QOCJ4VlgjHWe6okZEtGZ0AqpSS4CjGy39qb44eyvEbikCNPezmIXU6TQY3tkTtgvYqtoHO4zuZ5AQtshOskn8ap59pG43EFMZiSc/j0jL1Fcf8AaLK8hQeDPiyjPlBEaUNhUj1lsvaKYi0t20wZHEhlMg+tPK8u7vb6YmwCtq86EuXOhSSc+7ESRrFXV7Od87m0O0W7bVTbA7yEw0kjQ6aT61LBaDitLhrauN56so5E1iuBuUqgJKUqwagt5t6bOCUcZBuN7qTmfE5GB4xVN0EuSdmlNVFjvalfLAJbS2mcsZbTpnFNx7TsQr8TcLL92ABHnrVbkGoMuao/b9sPhry6zbYR6GoDdvfrDYpTJNp1zKPHxVhkR8612rvNh0LOL6FCokBgTIJ0HiD8qp5Ego4pSdFHnZ16Y7J58jThcLdw7obicJY5Axn6UXbR3vNwkWF4Rpxt73oOVCO2gWcMWBMZlm50Mczb5NE9MkuOy0fZtiQly92kAlAxM5ALM093i3xWOC3cFvMd77RHOBynrVXYTENaQsXDG5Gmgg8+o5x1itMVfAkavzOUz0nrGp0A60LnudIFYdnZNbT2k5eePPxJ/On+yN9cTZgEh1HImR8dRQXc/eIWX37evRl6z1B+Rrjbv8Kg/Sq2svjpoP8AbW/V6JHuMcmGoOvCfH61F2t7GuMG4j451B4TGI4KsJRxDjnH3h0YfhNDe0Dcwlwo8x9lho68mHnr8adjyXwxOXFXKLhwGML6a6EcjTx8MekZZTp8elVNs7fEoB3lmp7au9Fz9ntPMtdm5/8AzHdHlxEE+QXrTJOkKirZ329tW0jOisJg8RXMnKIHQA59SaFcQBwgFhmJPUiBAPISYmmeO2txkFiJzjLlry1zmmmGs3LxK9RGugB188qz3XLNKg3xE747FISEtrJGUgwPHlAFcWsFRnp+viKkMHu5dEgCSc/9fCm+N2fdtOUugrIkDOCI5GrjNPgk8Uly0RyIAQMoJy/I/nRhuJt58HjEIJ4GIS4s5Mpyg+IkMD4RzNCt2OHTIaHTP9fGnWHfQiZkQfEf6UYn7HqdMRWl25VcYf2mYVFAfj4wBxAKdYz+dYv+1fDDS3db0ofFig1p8j5SDwtSqvv/AIkA5jBYiD4Cs1XixJ8Nk9vyix959tLg8LdxDCeBe6sxxMclWfFiBXnK/te7euNcuHju3DJJyHjl90dPTxq0Pb3i2XDYe2PduXGZvHhUQPi0+gqkmvnJRq+sdOg86uTt0VBcWS/7SxeXbiC5kZRloIGVdLmOVjJ4s+QGnzrlsi4VbJQwjhI5GeXnT3EbvXFMpbDq2YmZA/Ogc0nTHRxylG0dMBiwCCGnwORj9fo0tsLIV1ghRwe6FK58/wA60GAeJewyjqpk/wCaYtiiuRhlMgHkR90+NLmoy6G43LG/MuDe3jQuRPoPzrbF4yeHuCCYqOuZHuCAef60rqtpoknM6T6UtTaZry4042iXxGJ4eEiO4gI6SRIy8z8q57Hw5uZ5xoAPec9J5Z6nwpptZ4Dfyr8Ioq9m+HDOzEe7AH41bnthZljDdOmTGx9zrmbuwEqVCgZQRBnr8qF9vbsXrIgAsoMyBVz4Y8q4Yq9bVwjGWP2QJaPIZgUEZy7DlGPRQrOLdsXJEoZIzzHMeBow2Lbw+Kt8N4cQCyhH3ZMr6H5NXff7dcWCbttZsXPeX7hPPyNBm7GJNtjbJyViNeRhT8oPmtPk+Ny7EqPO30DNtzdnjM2mfwJqN322KQ1g4a3FsqlgLOh4jBA55NH/AA11Gxbt14Enpy+dEmz9y2tFbzGShDRr4UPxE5LoY9Ljx87iEw+5NtRJALHU+edSuA3Wtr19MqnbbU5sCsrk5GteVcHLAbMS3koj6/Goze/d39otdwd5Rl50SWEI151udaJXHkXJ32ec8TgijMjqUYe8rD1kVMbmbt/tjv3mW1bEuVA4ieSLMgE+9JBiNDNWD7TNkG5YDqO8rASBnmfpWd2sC2Cwq96XuDtApUyZAlVzzatDzeWzPHAnMDr26B/aEtJckXMlZwARGRDRkSMtImRpVmbB3Ew2FAJXtbnN2A/tHIVFY/ZwuvmBIAYicwzAHrkYUV0WziLYAt4u6oHJuFx8WE/OkY80Yye8bqYSktuN8Bd2Q/QpUH9vjP8A8v8A9JKVaPi8f9Rh+En/AFjT2/NP7IoJmbhj+iD8YqmUcAu3kg8ufyq2Pb0/+84Wcgtu4f7kM/KqfttKCfvfU031ZUekHm52DDlXbQEwOVWngcOhXMVXm5LhbQYgkEnICTM8hRmm0bg9zDNlzZ0X5ZmsLtyOqklBJD3EYJSpUCqo9oOyhZPGpA4x3k5kffj6mrRt4lrlt2AhlGmv+tCmL2ffu8du3ZVFeDcvseJ7ngdCBGQE0UJU7AyRuNMrbY+OnumJ1Hn/AKVN4GyGOeZJ/U0Pbf2S2BxRtE8gykdDp8xRZutjhdvIFtsVgSwMAH8RV6iP1LorTT4cZdoY74oEdwNAqj4CPrU7uLtAWw3FiLVqc+G4DJ8jxCKgd5nDvcI0DifIEGpH2eW0uMvGoLCIJ8DVRf6fJSj+pwWpgsZ2iuJhkgGPHmKjbJv23KWcPaUNmbpJnzOUvPia77GyxF4EahR8qlmYiYWVHQ/hS4uhslTocvh+1w9y254i6FT5kRXnuzK3GnJgSCOpTI+RjL0q/sLihnFULt/Fg4m6yaG9cI8e9/g/GtOPlGbIqZam5+37SoiOhZ+bSPGjLHbw4VFKs/2cwM4BkZnQa15wOLZQSpORifA5j5/Wmt7abnVjLZt+X1+NXDdVIVkUW7ZeGH3gsFuz7wgxxFTwnybSnb33APBHmfy51We7D3b+FJtsC1tihDgkcJHEpieUkeMDpRluFbuKLyuZEgqOQ6wOQ8KzyW2VG2DuNiG2yHIvXgY5Eqij1Jz8qINk4w3M1WF69fKeVMsdsK21wXSi8eWfCOVTOz7MDOpywpVVjm4gYQwBB1B08q4vaDOrcJJQNw8gJEHwmMvKnPaZRXSxc1FEq6MzbQAbj3XvriL90965fI4eShAEAB8gPhUxtIcKmNaGt6MNeweKe3hWKB0GIt257h4iRcQDQEOOOf44qGwG+txmK347vvEiIp0tI3KzMtVxRP8AGep+NKmY2xb6UqZ4P2Eb/uCvtI3guYspcuhZClBwg6Eg0EYcggAmBOtF3tD2d2KWSNG4h6iDQSDkRQaV78SkzXq0seZqK4La9m3etshOasfPM0RX90TduBmv3YDBuGe7lygDMedVPuHts4fECT3XyPh0NXnY2kOGQJy5UrJHZM04p+LBUdcLaSyQq8gBE8vGu2IYWmgjunMHp5iohMahJBUi5/H3AZ6E6jymtHunjVJmJZ1EkAAd3vEAsSc+WnPM0rmjRs5sqz2m4sXtomBlbRLfrBb/AKqINgWmsbNtOgDXbiEqCQFUFmAZjqctBFBWJZsXizEceIvBV/4mCD5RRbvtZbBXUw2fDbsoAM8/eEnzg5+FacmNTUYv/v8ABzseVwlKSfLBzEkm26/aObHrzP0rlsPaTYZ0urmFPfH8Mj6U3w2KPaZ5zJ+Gv40/weGHfXUEH4VVVwwlJvlFkWtsBmt3FcNbcR2igmPBkBBOfj6VNXMbxKLNm6zu2RYJwKo5kAyWNVn7N7JGKNme6wIIOY8Gjn0MZx5VZ2D2jatyoSHXusvDmCPHSKXKGzro1Y80ZLntDHfTav7FhHKTxsOBDzlhHEfLM1TLRKAHQa1ZPtIBuYVm6GfDTSqvQkcJ9fw/CixKoiMq83JM7Ge2MQgukC23cckTAzEx1pb27Ft2W7TDP2lhueZ4G+4z6EnXqNCOvHY1+2uIQ3hNuQGPMA/a9NY51c2OXDWsNdPZo9rsz3dVIIyXyJ6dRToIRN0iqfZvtJ0vuOEtacQ5Gike6fwjxq1t3r47RgSO8cvLrVZYXEC2iqgCjoP1malsBj+LuaXAJtsdDzKkdaHNi+pDdNm+iRZd4q54Qx6GPw8aa2tqG3cFpjxTzGoBkDijIaHzioHZe0bvurZAZjm73OJR4i2EXjy5FsvGiFcGoSJ4iSGZjqSNPQaDpWd1Vo2Ti49jxr2dOcEpdlUanXyqNJgznyAHMk6AetFWwtnG0sv77Znw/hHXzosMHJ2Ys2RQRXftjPDiMIRqLdwT4FreXyquMeqtLQJiMtSKOfa3iePHKnK3aAPmxJ/KgTEPE11q4RzUyE7S8Mg2Q0yOlZri+OgkQ2WVKlkLh9rW7yJs4l247qFWDDhAEe93Z0I8zkKoi8n+lepd7dli5ZuJwhhcUry4pP1+vnXmvbWC7G4bbTIiZBBz6g6HrQvGoRW3obGbm/MR2GsktlqMx6VcW7WMfsl55Zg/gfwqs90B/vlhW0Zwh8myq2bWzjh7jW9V95D/AAnKPTSsuri9ikbdHKKbiS1nGW37rwPBoiliMTbFi8bAQi2CGKkZEj6waY3LUqWj3QT8qh9mThdmYprg72I/eoOZLEqFA5nIH1HSl6TEssuekO1eWWOHHqCnsy2elzauHttJCM1zxJQSvlnn6CjL267NIbD4nlBssf71+Zb40K+zwnBbaS3eILmbZPIMyhh+VXlvXhcLewly3jHVLJ1csAUI0YHkwOldOK8px5ye6zy4CQ4PQ/LIUQ4dteq/hUXtLCpbe4lu6LwVuFbqggXBkQyqdNc/EVKYZgvAWZZucRiRIz5+dY8y5N2F2iY3QUviUKZOrAg+Oo8x/mrF3v2dxWv2q0pDgfvUGURkXHkB8PKq73IcW8fbSfebhBOmeQ/5hV/fsQYKNCq5ZZ8/1BpkIqUKFzm4TsobfDHTZdJIIMMpPlnlyoKsQAAdA0+hiasD2r7q3MLde8AWsX+Y+w0e74KQoI8o6UB7OwrXXtp95lU9feg/Kk+Ht4H+L4nmCXEbjYhGRl71t041dRIEECHHjIIjrTG1t0IHwiM7KxjMQFKmcgc9eX4VbGI3us7J2fZF9S+INvhSyIBMZcTfdSQM/OJrz/isebmIN4gBnfjYDQEmTHhT1BJmaWZvgJFfuA09QSARquf6NMUzt5cqdYB8460wAN9g7VW6AhyukQqxJZvDrMTU/tDE3MNa7W5ZuRIUADvEnTLWCcp5VWQvtaupctmHQyp6HhYA+YmofaYu3L6M9647mGDl2LA5DIz3T5UOPQqb7GZNbJKmejd1dmuFF6+oW43uoMxbU+PNyNTymB4khNU57O95ca+IFpr/ABWLYljcHE56KrTPETzJIAHOrObbIAzUn+UifgYp0tO8boyeLvdlLb9XuLH3ide78xP40K4tsiflU7vpiJx98iYlcjr7in8aHsWwYZUUi0QbXUnNZPM0qbvfSTmfl+dKgLPWWJBYMhzBkcpB1BB58iKpH20bIK3lxABjhVGygTGTeRzEeFXoYLEfeH0/1qv/AGt7OZsK+ZKmDGUAg6mmNeVpgRfJQ+ExBtulxNUYMPAgzXofY1+3j8LbvKRmNfunQg15xViCT8RRFuntrE4dmOFZgGALoBIIHPh1kdRnWeLVOMumaXfDTpouJsI6ubTCC5Cr0M5SPCifGbGsjsi4HDZACzpAEDzNQW5u8i4xVNx7ZdDlHDIMQYzBFEoHaEFiDGgGg8fE+NHp9OsLbT7K1OpllpNcopj2i7um3dW7h1PEpN1mM8RcspGXIBUHxon9quKnZIYiDde1l8CR6EUdPgw5LMJBn5iPpVWe2Ta1s2LOGUniW6WI/hXiWfDvZDrBrQ6SbM120iqbLgMCBmJI8/KtGPe+FbunMU93f2ct/FYe0xZRdv2rbFYmHuKhInQweYrI482aIzaVCwWLYPDEnPXzFGO7ftNx+GuDjf8AaEEdy6c4/hcCVMeBqA3p2D+x4q5hi6syZqy/aU5gkcm6ioy0M8/1zoYxphSakkegtj7/AOC2sjYS9ba09xCCjwVMDPhcakcpCnLShPc/cq4uOY5Gzh24uMjJzBKLI5zBMdDVYYXGNZupdT3rbBx6GY8iJHqa9H7ubRW5at3bMdncUOq8o+0vgQfpTHjT59gFkcVSPO+/z3f26/2zFn4tT92BAA5KBlFDBNWB7abIG0ONdLlsT/MrOpHwCn1qvqjAC3Y13itRrFOMO0QRrURu9egx1y/KpRRDHzqkMRK4ZS5zzgMT5BGk+mvpXHEx26rzCT5e98esZZc86ebKJmRqAxA6wjGPUTUThcStzFuRmvujyAj6+H5Vu0vzIy5+mWj7Hcda7G6jgBxcktzIYCCT0kEVYmKlBxQHWNOceB51S24d3scfbByW6TbM6HiHEsjnLgCfHTnVu4i6bQKkSnLqP8VephWSwMMriUhvrcDY/EkAgFlyOo/dpQvilkef0oo38b/f75Gh4D/6a0OOvhWVmgif9lr1b5UqkopVW1Es9K429wNbY6F1Sf5jwD5kVz3o2cMRhrqRMqYrnvZils4W7cIyReMxrCsrGDyaAQPGKkrd8MP5h6QR/mmPqwDzNjdhhRbuCeEu1i6fuOD3SfBgQajMM9zCYiPtI2YmNNCG5edXZvFsm3hr1w3kLYLGKFvkf/KuA8K3T0UzBblA6VC7V3Be9CPw9vaEW70fu8Ta5K8e7cGnjM88lOHqh6n7hFujgMNjLa3msW7jc2ZF4pGoJjMjyowSwE7igLPICIHlVRbsbs7Qw2IhO1tSR3gwZSo5MDlcA5HI1brMV4eJgzFQCQIGXOOUzTk2+xUuzuwgfKvLG+GPOIx+IczHaMqidFU8I8tJ9TXp7GP3fwry3vC1v9svm20qbjEHkSTJjqOKY8KDJ0ioDFvM/r0rtsvEG3iLTqP/AAnW5l/Cwb8K5OZ0Io09ke6lvH4srechbSi6QkS0OsLJGQMZxnSWxhd2ytyrD4DsMSgdr/728/2u0YTxBtQVGQ8BXnneHAHC4q9hnMtacqCftDUHzINeuBVA/wDtEbCKYi1i1928vZt4OkkH1U/2UPRafuVfcf5VZfsc3lClsG595u1syftR30HmBI8QaqYXjW2HxTI6uphkYMpGoIMgjxkUxSoFlqe3G0rdi41BPwYAeuaiqkom3n2+cWikvpmUiIPP0oZqpVfBS6JLZ2kgwVOfSNfTnU/OYPWhTC3IMH3TkfKiHAtNsDmpihQ2PRN4fEcCcfQkfFGX8aH93bxFyTMkk8+cz+vOpXFicJdHr8qgdlZODl+v8/St2m+ZMz5uYsOO1KnjTVSGEZ5ghuWpkfHqYq9O1F60GH2lVvQgGfnXn4XZAnyz05CJP8LR5GNIq5dz8Z2mAsPnKqbZ8eFiv4Vo1keFIyaZ03Eq/f7DcOPujqlo/FAPwoYuJFGntFE44NHvWUPwa4v/AE0I4kdKwm0Zx+v0aVZ4KVQov7fu3xYK+P8Ay3HhmpzPgNak8LjbVyTZdHX+EjIcgRqMqb7UZHR7bnuupQ+TAqfrQfsV7lslTbVWQxxlokdRJyB1psY2hcnTLDIBEEAjMeh5RWiBUWFWBoByGuXlUHY2yQO/wv8AyTP0itrmO7QGAy6ax+BqthdjzHbRC5AcR6DQeJNcAzEaZn9elc8PYUQVzM6n50tqbRWwkxxO3urzY9T0WiS9EQgt/wDbpwuFuMM34YUDlxd0E9Ymf0a8416A25sRr2AxRuniu3Qbh8OASqr4AfU1QNqZypGbsZDozJHL5V6U9jO6WGw2HGLs3HutiUGbqF4QNU4QTnxTnXnmwxRlaA0EHhbNWgzwkcwYg+des9ycXavYHD3LFtbVtrYItqIVeRA9azhtE3Vce1++l/DthOHiYgueq8ALzPKAJPoOdHm0sTwIzAgQCc+Xj6VXO8WGFnA4rE3DNy8vZLJ0VyAQPEiST+VEivU8+Y3ZzW8+WtMqJtsDitnhoZNUWxTWKVZqFDjBAEkEgSOdSmAuFTwmM86Y7MsBjn5frpXa/a7JgQsQef6iqDXASok4e8vUfUUOYEkQaJdnNNtvGPxFC1lYYjoSPgYrbp3TQrIgjw97KR8R6jl5/XxqyfZvtxFsXLTGO/xr6qAfWVqsMEvEv6+s9I/WhHubZV7xttlxIxU85WDl1y4j5Ka6OZbsZihxkJj2guGvWWUzNt1J/ldSP+c0J3lmibefDwLc6qzL8QD8O7Q5iViuWbGNBbalXO5egnz/AFypVYJeeN2gELObVwhRJZo4emQGc+lB1nEM917ztbBuNIESY6COgq1MRsq3cHAyAqORzn8vWoS9uQisDZIXqpUkfGZo45YorayGwt4tzgenEfTPhqXwdgE5THnJNMsXsnFWzCWrfD94Euf6IBFcn2djs442DCMoXh0z4ZM86vcn6l0PMZjkT3CIXmfdHUz9ryHSm+wcN2957rmeGOEGeIyPfM/Z5COhqC2kl2yQqYS/eaRoj8JOUDjg5cyeQHWpm3iMQjJcuBAyLHCiMIXUrJJ4o9JHLIUjLqIQrkbjwSnyid28nDYc/dRj/aTXnvc7cDG7Qt9pYtqLcxx3G4VJGvDlLR10q895tsI+AxLoYKWXkE5qShjzBBkHQihr2D7yo2E/ZbndewxK9GRzxfEMSP6aGbvoqKaIA+xDGhZ7bDkxPDLz5cURVq+zPZ97D7Pt2MQvDctF0iQcgxjPnkdaKppntLHLZtvcc5IpP68yYpIVgTb3FtWsaLv7TibgB4zauXOK2pMkeJ1MA6ZdBQt7Y9uC5dTDIe5ZXiaObtMD/hX/AJqNMPtZOwu4guCFVrjmegJ/CK8/bW2txFrjmblwlyPE55+A09KJdFepyxOJUKZOunWh1znUwmysTdtG+ti66GZuLbcoANe8BAAqHihuy2jEVLbAwYuMSRIXrp+ophgsI911t2lLu54VVQSSTyA51Yqbq38DaHbWXScy5A4ZPiCQPAHpRJERGGwqjJV9AAag9rL3W8KI7tCu28RnAqNBWS+79+bD/wAMfWoRl/eP5t+NPN37sWrw592mRbvt5n6/nWjA+hUyS2XiI8P8/DkTRDsq4UvWnBj94ufKGPAfLJ49R1FB2HaDUzgsZEH7SkMPMGR88/j1MdSEk4NGTJFqSZaG+mGJw5uEd626Ex0J4D8mJ9KBsS1WRtTFpi8FdKd0vaJKNlBgNl6iqwLyuXMfhXLfZq7I8tOdKtwv6msVCj1ELkZD1NdVun08cv8AWq8u+0pbV98PiLIwzIY4i3aLmARLAAIYIkQYnWivZOLF3vLdtvOhDg5a6TS+GrDcWvQnUeTXaKZjEomUgnwpHaA5ULi30VY7uEAEkwAJJ8KGtrbSaOLhJSMx4azFa76Y8/sbgZdo1u1lrD3FQx0ME1AYu64djabiz90kj0mD9Kw6ubjSOhosSn5mK3ZtwxXhuWmBDW25yxaOImCJaQpiD50EYJbGB2vbW1xraxAZCjpw9mzEQA0w68WnSeeVEW2NoLwkvbKtHvDLPxIkH1oI2ntTFXke3aXjhl4HYCQAQwZYMI4Ya9OmdJwZJbvsas+CGy/Utu5vZm9iwRNo8DNmTxRJCjSBpPWelR+1TexVi5ZuXIW4rKSRJQ6q40zDQYkAiRlQjubi/wB1eItlcQrdo6HNnEywTqYkjxyoq/aB2iLKm3iV7hnKQCSPHiUhvQ1WSc97aZMeHHsporjbG7eLwSXUD9thuz7S4w7kqrKCjLJgyQYBzAOeVCWw9lHaGNCKAiM3E5GQRAcz5xp1Jq48Jb47d7DYleM2rhS2zZi4qhGBI58PGoPWoTYOxTs/tDdtqqYuHtgMS4RTOkSIYg+op61D2tPszy0kd6a6Cfb+2UwCWbFlO8VC2kUZwIUR16f613xm6eFxnexNhOLU8Pdfrmy6UwwG27IuA3+FuyUizcGebSDP3TAqB3i3ixFy4BZUCypzUNLN4k5fAVmjfzXybni3LbXHuEG7G6GF2ffuPaLEvkrMRKr90GPnzo6weMW8r2rgDAqQQeYORBqqP/elgoNxezC83yH+fKoge0S2jMwYkcDRA7zE5RGi+p/zpwOTnb6MWphCMK9SO3vw37Lib1gNIttkf4SAyz/wsB5g0BYy7xMadbS2tcv3Lly4ZZzJ6DkAPCAB6VHVtk/Y53oPtn4zgVhAMkGeeunlXLDtLGedNwcq7YRoajxPzJFS6HAyPT1p5baRnqNMvTx/XpOr4bmo+f4RW9rC6z+X58/1yrpwjJMzylFlwbu2xf2fYuLBYIUYdeElCD4wJ9arwjhZl04GKwdcjFGHsvwDHC3GR81ucJXlmqnMaNM+By1NQW9+FKYx2IjtVDkcuIfu2A8IVWn+OsOTiTHRfBCG2OppVoX8KxQkLL2hug91muZM7ks54lMsczzyEk5chFQl72eYgMLlm2yupkMhAIPUEGQagv8AbNznw/AVr/tZ/up/Sv5Vzajd2zpqc6qkG/Z7bVf/AA2b+I21Lf2kD5Vwu47bwECw38wsDi+tCS7YcfZX+kflXa3t+4NAPTKmeI/9mL2ftX5CXF7V2zctm2+BZmyZXCMhDKwZWiSDBA86k0v4u4s39mXix1A7MqPESwP6FB6704hfcuOn8txx8pg06TfvHj/6l/UIf+mgybZ/NyHjlPH8qSO+27GMu3FS1g7oUjNGYEnyTjMDrHhXB9i40QpwtwCc+FY+lYxG+2MuLwvebzWFb+pQCPjWcPvvjEHCt+5A6sSfiZNDshVJjPHyXbSN8HsXGWrouWrVwtbOUqSCNeEgHKpbCPjER0v4S5cLtx23tqVFti0yRqFBz0OTEUyw/tDxaCFZBzJ4FkkmSSdSac2vaZip7xQjwQTVRwwXr+C3qcj7iiRexevYjtrCXbN/CWmHDezs3WLAMqJPRZlczCzpQ/tbBXb0G+LxuiSCt1lRSTnw2yjBRpoRpU2vtIYjvcfpwR8OGt19oa8+P4J/2UUsKaVSoXHUSTdx7APHbOu/evT425+YEn1rnbw98ZBnB6lD+X41ZA9oi82ufBP+2t13/tffb+hfyqvh/wB34GrWtKtn5Ku2tulirkM11WHIMSseh51HHcXG/ZtFvBcyfKKuO3vvhwfeAn/yl/KsHenCMZPZE9TYSnRhNfUv4Ms5wk72P+SisXu9irUm5h7yAalrbgfEiuu62yBicXZsXGFtbjwzllHCoBZjJymAYB1MCrvv7xYUKOFEcl1XuqU4QSAWlTyB0omGy7ZyKmOnHc/7qPkS1Gujzdvlsi1hMXcsWL3bqkS8AZkSQIYho61Dpkav7e/Ztkh0a3xLKwC7ZESZUmeH01qv7+7uGJ0dZPUEfSaVPUxxS2sfh0cssXKLBHD7QjXT/Ecx+vgQ8XHgiCP1qfP9eMyt/dS19m4fUR+dczuZcAlHU/8AEAfhW3F/k49Nisn+Nyd0Fvsu3gs4db9u6wQuysnER3jBUgaQRl8ac792r99FudmpVJIZJPdOon5+lB2z9g3EPFesi6q5cBZgOR4uJQYiNKkWxmFQZYN08bGL+qMNaKefFJtpiPh8sOGgb/aPEfr1pVJtcwZM9ni/jb/7qVBuXuitsvY0vWirFWEFSVI6EGDWkVa3tc3Sj/fLI/8A2qB/d6c/8VVVc6Sp0dGElJWKsisVsKGwjIrIrFZqEFSmsUqsEyDSmsClNWQ2mszXPirM0RDoKyTXPirM1CmbUprWkKhB5hj3WA1iR5xV9YBw9q24zDorT5gGqBwTQ3nRpsnffEWrdm0q2ylsKmYPEQDGs5ZUzH2JzLhBRisWoxVuy6cYxTta8uG2bnF/b855UH7y7GbD3XABKwHUnmvPzIqX3ox4sY7COwPcGIcDqxt9kB4CTr4UP7V2i9652jE8XLoB0HSsWunG69TfoISVNdMjjc7wOoGZqdRbZXiWTOeVQtpOJokCeulTGD3efVnAGsLP1rLiuXSN+Wl2yF2iRIjkfhTO7iXOrE/zHi/5pqX29hOBwMyIyJ1qBxdxUEswUcp56fnRRxzeTZFcgvJCMN0nwam5/Cv9K0qZHaNn/wC4Pg35Uq1/B6j2/KM3xuD3/B6txNgOpVhIIg152323aOBxBSP3bSbZ5R930+nlXo+h7fXdxcbh2tnJhmh6NyNbMkbRyMU9rPOMVkU4xeFa27I4hlMEeP5VwisptMVik1azVkM1mtJrM1ZRtSrXirPFUKsVZrWa2BqyGayKVak1CrNjWBWJrIqyG9p4Iqe2HZ7TEWk+9etj0Z0mh0mi7cZOLG2Og4n/AKbb/iRRR7AycxO+/wDcL460CI4bUkfzMx/CmQsznXbfJ+LaVz+FLa/2T+Na4bz+NcrWu8rOvpVWKJoLMVJYDaLWxB7y9DqPWmxcEwK0A18BP0UfNhSdOpPIlH1GahxjByl6Hbb+1EdRlpzPvT0UDWq63rBcqy+6qcJGUjvMZI6GdeoI5VYbYJQDdOcKSD0Ay+LEE1Ut7FMbhaSDP6FemWBY+V2+2eZlqJZe+kNJpVI9oeif0ilReGxe9H//2Q=="/>
          <p:cNvSpPr>
            <a:spLocks noChangeAspect="1" noChangeArrowheads="1"/>
          </p:cNvSpPr>
          <p:nvPr/>
        </p:nvSpPr>
        <p:spPr bwMode="auto">
          <a:xfrm>
            <a:off x="155575" y="-1371600"/>
            <a:ext cx="2314575" cy="28575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0628" name="AutoShape 4" descr="data:image/jpeg;base64,/9j/4AAQSkZJRgABAQAAAQABAAD/2wCEAAkGBxQSEhUUEhQWFhUVGBwXGBcXGBcfFxwdHRgXFx4aHBgeHCggGBolHBcfITIkJSkrLy4uFx8zODMsNygtLiwBCgoKDg0OGxAQGywkHyQsLCwsLCwsLCwsLCwsLCwsLCwsLCwsLCwsLCwsLCwsLCwsLCwsLCwsLCwsLCwsLCwsLP/AABEIAPAAwgMBIgACEQEDEQH/xAAcAAABBAMBAAAAAAAAAAAAAAAGAAQFBwECAwj/xABJEAACAQIDBQUFBQcBBgMJAAABAhEAAwQhMQUGEkFREyJhcYEHMpGhsUJSwdHwFCNicpKi4fEVJIKywtIzY6MIFhdDRFNUc4P/xAAaAQACAwEBAAAAAAAAAAAAAAACAwABBAUG/8QALBEAAgIBBAAEBQQDAAAAAAAAAAECEQMEEiExEyJBURQyQmGhI2KR8AVScf/aAAwDAQACEQMRAD8AvGlSpVCCpUqVQgqVKlUIKlSpVCCpUqVQgqVKlUIKlSpVCCpUqwWjWoQzSrVXB0IPlW1QgqVKlUIKlSpVCCrS4K3rV6hGNCtKtzWKsGh3SpUqoIVKlSqEFSpVEb17QuYfC3b1oKzoJAaY1z0qEJaazVBYnf3GOSS8eAyHwFddm734pmILzP61JotpC+KVCvs9xpuWXkyQ/WTmAaKaEhmlWKVQhmsE1gtTTGXwAc/OrohnF4zhHdzP0oZ2jjw8yxrtjMV0OVCu2VbiDJqPeXkw/A1aRRnG457bSrGeRFTWw9+Z7t9SQMu0Uacu8KELeK4gR0kyeXgQMz0qGx+10QOCJ4VlgjHWe6okZEtGZ0AqpSS4CjGy39qb44eyvEbikCNPezmIXU6TQY3tkTtgvYqtoHO4zuZ5AQtshOskn8ap59pG43EFMZiSc/j0jL1Fcf8AaLK8hQeDPiyjPlBEaUNhUj1lsvaKYi0t20wZHEhlMg+tPK8u7vb6YmwCtq86EuXOhSSc+7ESRrFXV7Od87m0O0W7bVTbA7yEw0kjQ6aT61LBaDitLhrauN56so5E1iuBuUqgJKUqwagt5t6bOCUcZBuN7qTmfE5GB4xVN0EuSdmlNVFjvalfLAJbS2mcsZbTpnFNx7TsQr8TcLL92ABHnrVbkGoMuao/b9sPhry6zbYR6GoDdvfrDYpTJNp1zKPHxVhkR8612rvNh0LOL6FCokBgTIJ0HiD8qp5Ego4pSdFHnZ16Y7J58jThcLdw7obicJY5Axn6UXbR3vNwkWF4Rpxt73oOVCO2gWcMWBMZlm50Mczb5NE9MkuOy0fZtiQly92kAlAxM5ALM093i3xWOC3cFvMd77RHOBynrVXYTENaQsXDG5Gmgg8+o5x1itMVfAkavzOUz0nrGp0A60LnudIFYdnZNbT2k5eePPxJ/On+yN9cTZgEh1HImR8dRQXc/eIWX37evRl6z1B+Rrjbv8Kg/Sq2svjpoP8AbW/V6JHuMcmGoOvCfH61F2t7GuMG4j451B4TGI4KsJRxDjnH3h0YfhNDe0Dcwlwo8x9lho68mHnr8adjyXwxOXFXKLhwGML6a6EcjTx8MekZZTp8elVNs7fEoB3lmp7au9Fz9ntPMtdm5/8AzHdHlxEE+QXrTJOkKirZ329tW0jOisJg8RXMnKIHQA59SaFcQBwgFhmJPUiBAPISYmmeO2txkFiJzjLlry1zmmmGs3LxK9RGugB188qz3XLNKg3xE747FISEtrJGUgwPHlAFcWsFRnp+viKkMHu5dEgCSc/9fCm+N2fdtOUugrIkDOCI5GrjNPgk8Uly0RyIAQMoJy/I/nRhuJt58HjEIJ4GIS4s5Mpyg+IkMD4RzNCt2OHTIaHTP9fGnWHfQiZkQfEf6UYn7HqdMRWl25VcYf2mYVFAfj4wBxAKdYz+dYv+1fDDS3db0ofFig1p8j5SDwtSqvv/AIkA5jBYiD4Cs1XixJ8Nk9vyix959tLg8LdxDCeBe6sxxMclWfFiBXnK/te7euNcuHju3DJJyHjl90dPTxq0Pb3i2XDYe2PduXGZvHhUQPi0+gqkmvnJRq+sdOg86uTt0VBcWS/7SxeXbiC5kZRloIGVdLmOVjJ4s+QGnzrlsi4VbJQwjhI5GeXnT3EbvXFMpbDq2YmZA/Ogc0nTHRxylG0dMBiwCCGnwORj9fo0tsLIV1ghRwe6FK58/wA60GAeJewyjqpk/wCaYtiiuRhlMgHkR90+NLmoy6G43LG/MuDe3jQuRPoPzrbF4yeHuCCYqOuZHuCAef60rqtpoknM6T6UtTaZry4042iXxGJ4eEiO4gI6SRIy8z8q57Hw5uZ5xoAPec9J5Z6nwpptZ4Dfyr8Ioq9m+HDOzEe7AH41bnthZljDdOmTGx9zrmbuwEqVCgZQRBnr8qF9vbsXrIgAsoMyBVz4Y8q4Yq9bVwjGWP2QJaPIZgUEZy7DlGPRQrOLdsXJEoZIzzHMeBow2Lbw+Kt8N4cQCyhH3ZMr6H5NXff7dcWCbttZsXPeX7hPPyNBm7GJNtjbJyViNeRhT8oPmtPk+Ny7EqPO30DNtzdnjM2mfwJqN322KQ1g4a3FsqlgLOh4jBA55NH/AA11Gxbt14Enpy+dEmz9y2tFbzGShDRr4UPxE5LoY9Ljx87iEw+5NtRJALHU+edSuA3Wtr19MqnbbU5sCsrk5GteVcHLAbMS3koj6/Goze/d39otdwd5Rl50SWEI151udaJXHkXJ32ec8TgijMjqUYe8rD1kVMbmbt/tjv3mW1bEuVA4ieSLMgE+9JBiNDNWD7TNkG5YDqO8rASBnmfpWd2sC2Cwq96XuDtApUyZAlVzzatDzeWzPHAnMDr26B/aEtJckXMlZwARGRDRkSMtImRpVmbB3Ew2FAJXtbnN2A/tHIVFY/ZwuvmBIAYicwzAHrkYUV0WziLYAt4u6oHJuFx8WE/OkY80Yye8bqYSktuN8Bd2Q/QpUH9vjP8A8v8A9JKVaPi8f9Rh+En/AFjT2/NP7IoJmbhj+iD8YqmUcAu3kg8ufyq2Pb0/+84Wcgtu4f7kM/KqfttKCfvfU031ZUekHm52DDlXbQEwOVWngcOhXMVXm5LhbQYgkEnICTM8hRmm0bg9zDNlzZ0X5ZmsLtyOqklBJD3EYJSpUCqo9oOyhZPGpA4x3k5kffj6mrRt4lrlt2AhlGmv+tCmL2ffu8du3ZVFeDcvseJ7ngdCBGQE0UJU7AyRuNMrbY+OnumJ1Hn/AKVN4GyGOeZJ/U0Pbf2S2BxRtE8gykdDp8xRZutjhdvIFtsVgSwMAH8RV6iP1LorTT4cZdoY74oEdwNAqj4CPrU7uLtAWw3FiLVqc+G4DJ8jxCKgd5nDvcI0DifIEGpH2eW0uMvGoLCIJ8DVRf6fJSj+pwWpgsZ2iuJhkgGPHmKjbJv23KWcPaUNmbpJnzOUvPia77GyxF4EahR8qlmYiYWVHQ/hS4uhslTocvh+1w9y254i6FT5kRXnuzK3GnJgSCOpTI+RjL0q/sLihnFULt/Fg4m6yaG9cI8e9/g/GtOPlGbIqZam5+37SoiOhZ+bSPGjLHbw4VFKs/2cwM4BkZnQa15wOLZQSpORifA5j5/Wmt7abnVjLZt+X1+NXDdVIVkUW7ZeGH3gsFuz7wgxxFTwnybSnb33APBHmfy51We7D3b+FJtsC1tihDgkcJHEpieUkeMDpRluFbuKLyuZEgqOQ6wOQ8KzyW2VG2DuNiG2yHIvXgY5Eqij1Jz8qINk4w3M1WF69fKeVMsdsK21wXSi8eWfCOVTOz7MDOpywpVVjm4gYQwBB1B08q4vaDOrcJJQNw8gJEHwmMvKnPaZRXSxc1FEq6MzbQAbj3XvriL90965fI4eShAEAB8gPhUxtIcKmNaGt6MNeweKe3hWKB0GIt257h4iRcQDQEOOOf44qGwG+txmK347vvEiIp0tI3KzMtVxRP8AGep+NKmY2xb6UqZ4P2Eb/uCvtI3guYspcuhZClBwg6Eg0EYcggAmBOtF3tD2d2KWSNG4h6iDQSDkRQaV78SkzXq0seZqK4La9m3etshOasfPM0RX90TduBmv3YDBuGe7lygDMedVPuHts4fECT3XyPh0NXnY2kOGQJy5UrJHZM04p+LBUdcLaSyQq8gBE8vGu2IYWmgjunMHp5iohMahJBUi5/H3AZ6E6jymtHunjVJmJZ1EkAAd3vEAsSc+WnPM0rmjRs5sqz2m4sXtomBlbRLfrBb/AKqINgWmsbNtOgDXbiEqCQFUFmAZjqctBFBWJZsXizEceIvBV/4mCD5RRbvtZbBXUw2fDbsoAM8/eEnzg5+FacmNTUYv/v8ABzseVwlKSfLBzEkm26/aObHrzP0rlsPaTYZ0urmFPfH8Mj6U3w2KPaZ5zJ+Gv40/weGHfXUEH4VVVwwlJvlFkWtsBmt3FcNbcR2igmPBkBBOfj6VNXMbxKLNm6zu2RYJwKo5kAyWNVn7N7JGKNme6wIIOY8Gjn0MZx5VZ2D2jatyoSHXusvDmCPHSKXKGzro1Y80ZLntDHfTav7FhHKTxsOBDzlhHEfLM1TLRKAHQa1ZPtIBuYVm6GfDTSqvQkcJ9fw/CixKoiMq83JM7Ge2MQgukC23cckTAzEx1pb27Ft2W7TDP2lhueZ4G+4z6EnXqNCOvHY1+2uIQ3hNuQGPMA/a9NY51c2OXDWsNdPZo9rsz3dVIIyXyJ6dRToIRN0iqfZvtJ0vuOEtacQ5Gike6fwjxq1t3r47RgSO8cvLrVZYXEC2iqgCjoP1malsBj+LuaXAJtsdDzKkdaHNi+pDdNm+iRZd4q54Qx6GPw8aa2tqG3cFpjxTzGoBkDijIaHzioHZe0bvurZAZjm73OJR4i2EXjy5FsvGiFcGoSJ4iSGZjqSNPQaDpWd1Vo2Ti49jxr2dOcEpdlUanXyqNJgznyAHMk6AetFWwtnG0sv77Znw/hHXzosMHJ2Ys2RQRXftjPDiMIRqLdwT4FreXyquMeqtLQJiMtSKOfa3iePHKnK3aAPmxJ/KgTEPE11q4RzUyE7S8Mg2Q0yOlZri+OgkQ2WVKlkLh9rW7yJs4l247qFWDDhAEe93Z0I8zkKoi8n+lepd7dli5ZuJwhhcUry4pP1+vnXmvbWC7G4bbTIiZBBz6g6HrQvGoRW3obGbm/MR2GsktlqMx6VcW7WMfsl55Zg/gfwqs90B/vlhW0Zwh8myq2bWzjh7jW9V95D/AAnKPTSsuri9ikbdHKKbiS1nGW37rwPBoiliMTbFi8bAQi2CGKkZEj6waY3LUqWj3QT8qh9mThdmYprg72I/eoOZLEqFA5nIH1HSl6TEssuekO1eWWOHHqCnsy2elzauHttJCM1zxJQSvlnn6CjL267NIbD4nlBssf71+Zb40K+zwnBbaS3eILmbZPIMyhh+VXlvXhcLewly3jHVLJ1csAUI0YHkwOldOK8px5ye6zy4CQ4PQ/LIUQ4dteq/hUXtLCpbe4lu6LwVuFbqggXBkQyqdNc/EVKYZgvAWZZucRiRIz5+dY8y5N2F2iY3QUviUKZOrAg+Oo8x/mrF3v2dxWv2q0pDgfvUGURkXHkB8PKq73IcW8fbSfebhBOmeQ/5hV/fsQYKNCq5ZZ8/1BpkIqUKFzm4TsobfDHTZdJIIMMpPlnlyoKsQAAdA0+hiasD2r7q3MLde8AWsX+Y+w0e74KQoI8o6UB7OwrXXtp95lU9feg/Kk+Ht4H+L4nmCXEbjYhGRl71t041dRIEECHHjIIjrTG1t0IHwiM7KxjMQFKmcgc9eX4VbGI3us7J2fZF9S+INvhSyIBMZcTfdSQM/OJrz/isebmIN4gBnfjYDQEmTHhT1BJmaWZvgJFfuA09QSARquf6NMUzt5cqdYB8460wAN9g7VW6AhyukQqxJZvDrMTU/tDE3MNa7W5ZuRIUADvEnTLWCcp5VWQvtaupctmHQyp6HhYA+YmofaYu3L6M9647mGDl2LA5DIz3T5UOPQqb7GZNbJKmejd1dmuFF6+oW43uoMxbU+PNyNTymB4khNU57O95ca+IFpr/ABWLYljcHE56KrTPETzJIAHOrObbIAzUn+UifgYp0tO8boyeLvdlLb9XuLH3ide78xP40K4tsiflU7vpiJx98iYlcjr7in8aHsWwYZUUi0QbXUnNZPM0qbvfSTmfl+dKgLPWWJBYMhzBkcpB1BB58iKpH20bIK3lxABjhVGygTGTeRzEeFXoYLEfeH0/1qv/AGt7OZsK+ZKmDGUAg6mmNeVpgRfJQ+ExBtulxNUYMPAgzXofY1+3j8LbvKRmNfunQg15xViCT8RRFuntrE4dmOFZgGALoBIIHPh1kdRnWeLVOMumaXfDTpouJsI6ubTCC5Cr0M5SPCifGbGsjsi4HDZACzpAEDzNQW5u8i4xVNx7ZdDlHDIMQYzBFEoHaEFiDGgGg8fE+NHp9OsLbT7K1OpllpNcopj2i7um3dW7h1PEpN1mM8RcspGXIBUHxon9quKnZIYiDde1l8CR6EUdPgw5LMJBn5iPpVWe2Ta1s2LOGUniW6WI/hXiWfDvZDrBrQ6SbM120iqbLgMCBmJI8/KtGPe+FbunMU93f2ct/FYe0xZRdv2rbFYmHuKhInQweYrI482aIzaVCwWLYPDEnPXzFGO7ftNx+GuDjf8AaEEdy6c4/hcCVMeBqA3p2D+x4q5hi6syZqy/aU5gkcm6ioy0M8/1zoYxphSakkegtj7/AOC2sjYS9ba09xCCjwVMDPhcakcpCnLShPc/cq4uOY5Gzh24uMjJzBKLI5zBMdDVYYXGNZupdT3rbBx6GY8iJHqa9H7ubRW5at3bMdncUOq8o+0vgQfpTHjT59gFkcVSPO+/z3f26/2zFn4tT92BAA5KBlFDBNWB7abIG0ONdLlsT/MrOpHwCn1qvqjAC3Y13itRrFOMO0QRrURu9egx1y/KpRRDHzqkMRK4ZS5zzgMT5BGk+mvpXHEx26rzCT5e98esZZc86ebKJmRqAxA6wjGPUTUThcStzFuRmvujyAj6+H5Vu0vzIy5+mWj7Hcda7G6jgBxcktzIYCCT0kEVYmKlBxQHWNOceB51S24d3scfbByW6TbM6HiHEsjnLgCfHTnVu4i6bQKkSnLqP8VephWSwMMriUhvrcDY/EkAgFlyOo/dpQvilkef0oo38b/f75Gh4D/6a0OOvhWVmgif9lr1b5UqkopVW1Es9K429wNbY6F1Sf5jwD5kVz3o2cMRhrqRMqYrnvZils4W7cIyReMxrCsrGDyaAQPGKkrd8MP5h6QR/mmPqwDzNjdhhRbuCeEu1i6fuOD3SfBgQajMM9zCYiPtI2YmNNCG5edXZvFsm3hr1w3kLYLGKFvkf/KuA8K3T0UzBblA6VC7V3Be9CPw9vaEW70fu8Ta5K8e7cGnjM88lOHqh6n7hFujgMNjLa3msW7jc2ZF4pGoJjMjyowSwE7igLPICIHlVRbsbs7Qw2IhO1tSR3gwZSo5MDlcA5HI1brMV4eJgzFQCQIGXOOUzTk2+xUuzuwgfKvLG+GPOIx+IczHaMqidFU8I8tJ9TXp7GP3fwry3vC1v9svm20qbjEHkSTJjqOKY8KDJ0ioDFvM/r0rtsvEG3iLTqP/AAnW5l/Cwb8K5OZ0Io09ke6lvH4srechbSi6QkS0OsLJGQMZxnSWxhd2ytyrD4DsMSgdr/728/2u0YTxBtQVGQ8BXnneHAHC4q9hnMtacqCftDUHzINeuBVA/wDtEbCKYi1i1928vZt4OkkH1U/2UPRafuVfcf5VZfsc3lClsG595u1syftR30HmBI8QaqYXjW2HxTI6uphkYMpGoIMgjxkUxSoFlqe3G0rdi41BPwYAeuaiqkom3n2+cWikvpmUiIPP0oZqpVfBS6JLZ2kgwVOfSNfTnU/OYPWhTC3IMH3TkfKiHAtNsDmpihQ2PRN4fEcCcfQkfFGX8aH93bxFyTMkk8+cz+vOpXFicJdHr8qgdlZODl+v8/St2m+ZMz5uYsOO1KnjTVSGEZ5ghuWpkfHqYq9O1F60GH2lVvQgGfnXn4XZAnyz05CJP8LR5GNIq5dz8Z2mAsPnKqbZ8eFiv4Vo1keFIyaZ03Eq/f7DcOPujqlo/FAPwoYuJFGntFE44NHvWUPwa4v/AE0I4kdKwm0Zx+v0aVZ4KVQov7fu3xYK+P8Ay3HhmpzPgNak8LjbVyTZdHX+EjIcgRqMqb7UZHR7bnuupQ+TAqfrQfsV7lslTbVWQxxlokdRJyB1psY2hcnTLDIBEEAjMeh5RWiBUWFWBoByGuXlUHY2yQO/wv8AyTP0itrmO7QGAy6ax+BqthdjzHbRC5AcR6DQeJNcAzEaZn9elc8PYUQVzM6n50tqbRWwkxxO3urzY9T0WiS9EQgt/wDbpwuFuMM34YUDlxd0E9Ymf0a8416A25sRr2AxRuniu3Qbh8OASqr4AfU1QNqZypGbsZDozJHL5V6U9jO6WGw2HGLs3HutiUGbqF4QNU4QTnxTnXnmwxRlaA0EHhbNWgzwkcwYg+des9ycXavYHD3LFtbVtrYItqIVeRA9azhtE3Vce1++l/DthOHiYgueq8ALzPKAJPoOdHm0sTwIzAgQCc+Xj6VXO8WGFnA4rE3DNy8vZLJ0VyAQPEiST+VEivU8+Y3ZzW8+WtMqJtsDitnhoZNUWxTWKVZqFDjBAEkEgSOdSmAuFTwmM86Y7MsBjn5frpXa/a7JgQsQef6iqDXASok4e8vUfUUOYEkQaJdnNNtvGPxFC1lYYjoSPgYrbp3TQrIgjw97KR8R6jl5/XxqyfZvtxFsXLTGO/xr6qAfWVqsMEvEv6+s9I/WhHubZV7xttlxIxU85WDl1y4j5Ka6OZbsZihxkJj2guGvWWUzNt1J/ldSP+c0J3lmibefDwLc6qzL8QD8O7Q5iViuWbGNBbalXO5egnz/AFypVYJeeN2gELObVwhRJZo4emQGc+lB1nEM917ztbBuNIESY6COgq1MRsq3cHAyAqORzn8vWoS9uQisDZIXqpUkfGZo45YorayGwt4tzgenEfTPhqXwdgE5THnJNMsXsnFWzCWrfD94Euf6IBFcn2djs442DCMoXh0z4ZM86vcn6l0PMZjkT3CIXmfdHUz9ryHSm+wcN2957rmeGOEGeIyPfM/Z5COhqC2kl2yQqYS/eaRoj8JOUDjg5cyeQHWpm3iMQjJcuBAyLHCiMIXUrJJ4o9JHLIUjLqIQrkbjwSnyid28nDYc/dRj/aTXnvc7cDG7Qt9pYtqLcxx3G4VJGvDlLR10q895tsI+AxLoYKWXkE5qShjzBBkHQihr2D7yo2E/ZbndewxK9GRzxfEMSP6aGbvoqKaIA+xDGhZ7bDkxPDLz5cURVq+zPZ97D7Pt2MQvDctF0iQcgxjPnkdaKppntLHLZtvcc5IpP68yYpIVgTb3FtWsaLv7TibgB4zauXOK2pMkeJ1MA6ZdBQt7Y9uC5dTDIe5ZXiaObtMD/hX/AJqNMPtZOwu4guCFVrjmegJ/CK8/bW2txFrjmblwlyPE55+A09KJdFepyxOJUKZOunWh1znUwmysTdtG+ti66GZuLbcoANe8BAAqHihuy2jEVLbAwYuMSRIXrp+ophgsI911t2lLu54VVQSSTyA51Yqbq38DaHbWXScy5A4ZPiCQPAHpRJERGGwqjJV9AAag9rL3W8KI7tCu28RnAqNBWS+79+bD/wAMfWoRl/eP5t+NPN37sWrw592mRbvt5n6/nWjA+hUyS2XiI8P8/DkTRDsq4UvWnBj94ufKGPAfLJ49R1FB2HaDUzgsZEH7SkMPMGR88/j1MdSEk4NGTJFqSZaG+mGJw5uEd626Ex0J4D8mJ9KBsS1WRtTFpi8FdKd0vaJKNlBgNl6iqwLyuXMfhXLfZq7I8tOdKtwv6msVCj1ELkZD1NdVun08cv8AWq8u+0pbV98PiLIwzIY4i3aLmARLAAIYIkQYnWivZOLF3vLdtvOhDg5a6TS+GrDcWvQnUeTXaKZjEomUgnwpHaA5ULi30VY7uEAEkwAJJ8KGtrbSaOLhJSMx4azFa76Y8/sbgZdo1u1lrD3FQx0ME1AYu64djabiz90kj0mD9Kw6ubjSOhosSn5mK3ZtwxXhuWmBDW25yxaOImCJaQpiD50EYJbGB2vbW1xraxAZCjpw9mzEQA0w68WnSeeVEW2NoLwkvbKtHvDLPxIkH1oI2ntTFXke3aXjhl4HYCQAQwZYMI4Ya9OmdJwZJbvsas+CGy/Utu5vZm9iwRNo8DNmTxRJCjSBpPWelR+1TexVi5ZuXIW4rKSRJQ6q40zDQYkAiRlQjubi/wB1eItlcQrdo6HNnEywTqYkjxyoq/aB2iLKm3iV7hnKQCSPHiUhvQ1WSc97aZMeHHsporjbG7eLwSXUD9thuz7S4w7kqrKCjLJgyQYBzAOeVCWw9lHaGNCKAiM3E5GQRAcz5xp1Jq48Jb47d7DYleM2rhS2zZi4qhGBI58PGoPWoTYOxTs/tDdtqqYuHtgMS4RTOkSIYg+op61D2tPszy0kd6a6Cfb+2UwCWbFlO8VC2kUZwIUR16f613xm6eFxnexNhOLU8Pdfrmy6UwwG27IuA3+FuyUizcGebSDP3TAqB3i3ixFy4BZUCypzUNLN4k5fAVmjfzXybni3LbXHuEG7G6GF2ffuPaLEvkrMRKr90GPnzo6weMW8r2rgDAqQQeYORBqqP/elgoNxezC83yH+fKoge0S2jMwYkcDRA7zE5RGi+p/zpwOTnb6MWphCMK9SO3vw37Lib1gNIttkf4SAyz/wsB5g0BYy7xMadbS2tcv3Lly4ZZzJ6DkAPCAB6VHVtk/Y53oPtn4zgVhAMkGeeunlXLDtLGedNwcq7YRoajxPzJFS6HAyPT1p5baRnqNMvTx/XpOr4bmo+f4RW9rC6z+X58/1yrpwjJMzylFlwbu2xf2fYuLBYIUYdeElCD4wJ9arwjhZl04GKwdcjFGHsvwDHC3GR81ucJXlmqnMaNM+By1NQW9+FKYx2IjtVDkcuIfu2A8IVWn+OsOTiTHRfBCG2OppVoX8KxQkLL2hug91muZM7ks54lMsczzyEk5chFQl72eYgMLlm2yupkMhAIPUEGQagv8AbNznw/AVr/tZ/up/Sv5Vzajd2zpqc6qkG/Z7bVf/AA2b+I21Lf2kD5Vwu47bwECw38wsDi+tCS7YcfZX+kflXa3t+4NAPTKmeI/9mL2ftX5CXF7V2zctm2+BZmyZXCMhDKwZWiSDBA86k0v4u4s39mXix1A7MqPESwP6FB6704hfcuOn8txx8pg06TfvHj/6l/UIf+mgybZ/NyHjlPH8qSO+27GMu3FS1g7oUjNGYEnyTjMDrHhXB9i40QpwtwCc+FY+lYxG+2MuLwvebzWFb+pQCPjWcPvvjEHCt+5A6sSfiZNDshVJjPHyXbSN8HsXGWrouWrVwtbOUqSCNeEgHKpbCPjER0v4S5cLtx23tqVFti0yRqFBz0OTEUyw/tDxaCFZBzJ4FkkmSSdSac2vaZip7xQjwQTVRwwXr+C3qcj7iiRexevYjtrCXbN/CWmHDezs3WLAMqJPRZlczCzpQ/tbBXb0G+LxuiSCt1lRSTnw2yjBRpoRpU2vtIYjvcfpwR8OGt19oa8+P4J/2UUsKaVSoXHUSTdx7APHbOu/evT425+YEn1rnbw98ZBnB6lD+X41ZA9oi82ufBP+2t13/tffb+hfyqvh/wB34GrWtKtn5Ku2tulirkM11WHIMSseh51HHcXG/ZtFvBcyfKKuO3vvhwfeAn/yl/KsHenCMZPZE9TYSnRhNfUv4Ms5wk72P+SisXu9irUm5h7yAalrbgfEiuu62yBicXZsXGFtbjwzllHCoBZjJymAYB1MCrvv7xYUKOFEcl1XuqU4QSAWlTyB0omGy7ZyKmOnHc/7qPkS1Gujzdvlsi1hMXcsWL3bqkS8AZkSQIYho61Dpkav7e/Ztkh0a3xLKwC7ZESZUmeH01qv7+7uGJ0dZPUEfSaVPUxxS2sfh0cssXKLBHD7QjXT/Ecx+vgQ8XHgiCP1qfP9eMyt/dS19m4fUR+dczuZcAlHU/8AEAfhW3F/k49Nisn+Nyd0Fvsu3gs4db9u6wQuysnER3jBUgaQRl8ac792r99FudmpVJIZJPdOon5+lB2z9g3EPFesi6q5cBZgOR4uJQYiNKkWxmFQZYN08bGL+qMNaKefFJtpiPh8sOGgb/aPEfr1pVJtcwZM9ni/jb/7qVBuXuitsvY0vWirFWEFSVI6EGDWkVa3tc3Sj/fLI/8A2qB/d6c/8VVVc6Sp0dGElJWKsisVsKGwjIrIrFZqEFSmsUqsEyDSmsClNWQ2mszXPirM0RDoKyTXPirM1CmbUprWkKhB5hj3WA1iR5xV9YBw9q24zDorT5gGqBwTQ3nRpsnffEWrdm0q2ylsKmYPEQDGs5ZUzH2JzLhBRisWoxVuy6cYxTta8uG2bnF/b855UH7y7GbD3XABKwHUnmvPzIqX3ox4sY7COwPcGIcDqxt9kB4CTr4UP7V2i9652jE8XLoB0HSsWunG69TfoISVNdMjjc7wOoGZqdRbZXiWTOeVQtpOJokCeulTGD3efVnAGsLP1rLiuXSN+Wl2yF2iRIjkfhTO7iXOrE/zHi/5pqX29hOBwMyIyJ1qBxdxUEswUcp56fnRRxzeTZFcgvJCMN0nwam5/Cv9K0qZHaNn/wC4Pg35Uq1/B6j2/KM3xuD3/B6txNgOpVhIIg152323aOBxBSP3bSbZ5R930+nlXo+h7fXdxcbh2tnJhmh6NyNbMkbRyMU9rPOMVkU4xeFa27I4hlMEeP5VwisptMVik1azVkM1mtJrM1ZRtSrXirPFUKsVZrWa2BqyGayKVak1CrNjWBWJrIqyG9p4Iqe2HZ7TEWk+9etj0Z0mh0mi7cZOLG2Og4n/AKbb/iRRR7AycxO+/wDcL460CI4bUkfzMx/CmQsznXbfJ+LaVz+FLa/2T+Na4bz+NcrWu8rOvpVWKJoLMVJYDaLWxB7y9DqPWmxcEwK0A18BP0UfNhSdOpPIlH1GahxjByl6Hbb+1EdRlpzPvT0UDWq63rBcqy+6qcJGUjvMZI6GdeoI5VYbYJQDdOcKSD0Ay+LEE1Ut7FMbhaSDP6FemWBY+V2+2eZlqJZe+kNJpVI9oeif0ilReGxe9H//2Q=="/>
          <p:cNvSpPr>
            <a:spLocks noChangeAspect="1" noChangeArrowheads="1"/>
          </p:cNvSpPr>
          <p:nvPr/>
        </p:nvSpPr>
        <p:spPr bwMode="auto">
          <a:xfrm>
            <a:off x="155575" y="-1371600"/>
            <a:ext cx="2314575" cy="28575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0630" name="AutoShape 6" descr="data:image/jpeg;base64,/9j/4AAQSkZJRgABAQAAAQABAAD/2wCEAAkGBxQSEhUUEhQWFhUVGBwXGBcXGBcfFxwdHRgXFx4aHBgeHCggGBolHBcfITIkJSkrLy4uFx8zODMsNygtLiwBCgoKDg0OGxAQGywkHyQsLCwsLCwsLCwsLCwsLCwsLCwsLCwsLCwsLCwsLCwsLCwsLCwsLCwsLCwsLCwsLCwsLP/AABEIAPAAwgMBIgACEQEDEQH/xAAcAAABBAMBAAAAAAAAAAAAAAAGAAQFBwECAwj/xABJEAACAQIDBQUFBQcBBgMJAAABAhEAAwQhMQUGEkFREyJhcYEHMpGhsUJSwdHwFCNicpKi4fEVJIKywtIzY6MIFhdDRFNUc4P/xAAaAQACAwEBAAAAAAAAAAAAAAACAwABBAUG/8QALBEAAgIBBAAEBQQDAAAAAAAAAAECEQMEEiExEyJBURQyQmGhI2KR8AVScf/aAAwDAQACEQMRAD8AvGlSpVCCpUqVQgqVKlUIKlSpVCCpUqVQgqVKlUIKlSpVCCpUqwWjWoQzSrVXB0IPlW1QgqVKlUIKlSpVCCrS4K3rV6hGNCtKtzWKsGh3SpUqoIVKlSqEFSpVEb17QuYfC3b1oKzoJAaY1z0qEJaazVBYnf3GOSS8eAyHwFddm734pmILzP61JotpC+KVCvs9xpuWXkyQ/WTmAaKaEhmlWKVQhmsE1gtTTGXwAc/OrohnF4zhHdzP0oZ2jjw8yxrtjMV0OVCu2VbiDJqPeXkw/A1aRRnG457bSrGeRFTWw9+Z7t9SQMu0Uacu8KELeK4gR0kyeXgQMz0qGx+10QOCJ4VlgjHWe6okZEtGZ0AqpSS4CjGy39qb44eyvEbikCNPezmIXU6TQY3tkTtgvYqtoHO4zuZ5AQtshOskn8ap59pG43EFMZiSc/j0jL1Fcf8AaLK8hQeDPiyjPlBEaUNhUj1lsvaKYi0t20wZHEhlMg+tPK8u7vb6YmwCtq86EuXOhSSc+7ESRrFXV7Od87m0O0W7bVTbA7yEw0kjQ6aT61LBaDitLhrauN56so5E1iuBuUqgJKUqwagt5t6bOCUcZBuN7qTmfE5GB4xVN0EuSdmlNVFjvalfLAJbS2mcsZbTpnFNx7TsQr8TcLL92ABHnrVbkGoMuao/b9sPhry6zbYR6GoDdvfrDYpTJNp1zKPHxVhkR8612rvNh0LOL6FCokBgTIJ0HiD8qp5Ego4pSdFHnZ16Y7J58jThcLdw7obicJY5Axn6UXbR3vNwkWF4Rpxt73oOVCO2gWcMWBMZlm50Mczb5NE9MkuOy0fZtiQly92kAlAxM5ALM093i3xWOC3cFvMd77RHOBynrVXYTENaQsXDG5Gmgg8+o5x1itMVfAkavzOUz0nrGp0A60LnudIFYdnZNbT2k5eePPxJ/On+yN9cTZgEh1HImR8dRQXc/eIWX37evRl6z1B+Rrjbv8Kg/Sq2svjpoP8AbW/V6JHuMcmGoOvCfH61F2t7GuMG4j451B4TGI4KsJRxDjnH3h0YfhNDe0Dcwlwo8x9lho68mHnr8adjyXwxOXFXKLhwGML6a6EcjTx8MekZZTp8elVNs7fEoB3lmp7au9Fz9ntPMtdm5/8AzHdHlxEE+QXrTJOkKirZ329tW0jOisJg8RXMnKIHQA59SaFcQBwgFhmJPUiBAPISYmmeO2txkFiJzjLlry1zmmmGs3LxK9RGugB188qz3XLNKg3xE747FISEtrJGUgwPHlAFcWsFRnp+viKkMHu5dEgCSc/9fCm+N2fdtOUugrIkDOCI5GrjNPgk8Uly0RyIAQMoJy/I/nRhuJt58HjEIJ4GIS4s5Mpyg+IkMD4RzNCt2OHTIaHTP9fGnWHfQiZkQfEf6UYn7HqdMRWl25VcYf2mYVFAfj4wBxAKdYz+dYv+1fDDS3db0ofFig1p8j5SDwtSqvv/AIkA5jBYiD4Cs1XixJ8Nk9vyix959tLg8LdxDCeBe6sxxMclWfFiBXnK/te7euNcuHju3DJJyHjl90dPTxq0Pb3i2XDYe2PduXGZvHhUQPi0+gqkmvnJRq+sdOg86uTt0VBcWS/7SxeXbiC5kZRloIGVdLmOVjJ4s+QGnzrlsi4VbJQwjhI5GeXnT3EbvXFMpbDq2YmZA/Ogc0nTHRxylG0dMBiwCCGnwORj9fo0tsLIV1ghRwe6FK58/wA60GAeJewyjqpk/wCaYtiiuRhlMgHkR90+NLmoy6G43LG/MuDe3jQuRPoPzrbF4yeHuCCYqOuZHuCAef60rqtpoknM6T6UtTaZry4042iXxGJ4eEiO4gI6SRIy8z8q57Hw5uZ5xoAPec9J5Z6nwpptZ4Dfyr8Ioq9m+HDOzEe7AH41bnthZljDdOmTGx9zrmbuwEqVCgZQRBnr8qF9vbsXrIgAsoMyBVz4Y8q4Yq9bVwjGWP2QJaPIZgUEZy7DlGPRQrOLdsXJEoZIzzHMeBow2Lbw+Kt8N4cQCyhH3ZMr6H5NXff7dcWCbttZsXPeX7hPPyNBm7GJNtjbJyViNeRhT8oPmtPk+Ny7EqPO30DNtzdnjM2mfwJqN322KQ1g4a3FsqlgLOh4jBA55NH/AA11Gxbt14Enpy+dEmz9y2tFbzGShDRr4UPxE5LoY9Ljx87iEw+5NtRJALHU+edSuA3Wtr19MqnbbU5sCsrk5GteVcHLAbMS3koj6/Goze/d39otdwd5Rl50SWEI151udaJXHkXJ32ec8TgijMjqUYe8rD1kVMbmbt/tjv3mW1bEuVA4ieSLMgE+9JBiNDNWD7TNkG5YDqO8rASBnmfpWd2sC2Cwq96XuDtApUyZAlVzzatDzeWzPHAnMDr26B/aEtJckXMlZwARGRDRkSMtImRpVmbB3Ew2FAJXtbnN2A/tHIVFY/ZwuvmBIAYicwzAHrkYUV0WziLYAt4u6oHJuFx8WE/OkY80Yye8bqYSktuN8Bd2Q/QpUH9vjP8A8v8A9JKVaPi8f9Rh+En/AFjT2/NP7IoJmbhj+iD8YqmUcAu3kg8ufyq2Pb0/+84Wcgtu4f7kM/KqfttKCfvfU031ZUekHm52DDlXbQEwOVWngcOhXMVXm5LhbQYgkEnICTM8hRmm0bg9zDNlzZ0X5ZmsLtyOqklBJD3EYJSpUCqo9oOyhZPGpA4x3k5kffj6mrRt4lrlt2AhlGmv+tCmL2ffu8du3ZVFeDcvseJ7ngdCBGQE0UJU7AyRuNMrbY+OnumJ1Hn/AKVN4GyGOeZJ/U0Pbf2S2BxRtE8gykdDp8xRZutjhdvIFtsVgSwMAH8RV6iP1LorTT4cZdoY74oEdwNAqj4CPrU7uLtAWw3FiLVqc+G4DJ8jxCKgd5nDvcI0DifIEGpH2eW0uMvGoLCIJ8DVRf6fJSj+pwWpgsZ2iuJhkgGPHmKjbJv23KWcPaUNmbpJnzOUvPia77GyxF4EahR8qlmYiYWVHQ/hS4uhslTocvh+1w9y254i6FT5kRXnuzK3GnJgSCOpTI+RjL0q/sLihnFULt/Fg4m6yaG9cI8e9/g/GtOPlGbIqZam5+37SoiOhZ+bSPGjLHbw4VFKs/2cwM4BkZnQa15wOLZQSpORifA5j5/Wmt7abnVjLZt+X1+NXDdVIVkUW7ZeGH3gsFuz7wgxxFTwnybSnb33APBHmfy51We7D3b+FJtsC1tihDgkcJHEpieUkeMDpRluFbuKLyuZEgqOQ6wOQ8KzyW2VG2DuNiG2yHIvXgY5Eqij1Jz8qINk4w3M1WF69fKeVMsdsK21wXSi8eWfCOVTOz7MDOpywpVVjm4gYQwBB1B08q4vaDOrcJJQNw8gJEHwmMvKnPaZRXSxc1FEq6MzbQAbj3XvriL90965fI4eShAEAB8gPhUxtIcKmNaGt6MNeweKe3hWKB0GIt257h4iRcQDQEOOOf44qGwG+txmK347vvEiIp0tI3KzMtVxRP8AGep+NKmY2xb6UqZ4P2Eb/uCvtI3guYspcuhZClBwg6Eg0EYcggAmBOtF3tD2d2KWSNG4h6iDQSDkRQaV78SkzXq0seZqK4La9m3etshOasfPM0RX90TduBmv3YDBuGe7lygDMedVPuHts4fECT3XyPh0NXnY2kOGQJy5UrJHZM04p+LBUdcLaSyQq8gBE8vGu2IYWmgjunMHp5iohMahJBUi5/H3AZ6E6jymtHunjVJmJZ1EkAAd3vEAsSc+WnPM0rmjRs5sqz2m4sXtomBlbRLfrBb/AKqINgWmsbNtOgDXbiEqCQFUFmAZjqctBFBWJZsXizEceIvBV/4mCD5RRbvtZbBXUw2fDbsoAM8/eEnzg5+FacmNTUYv/v8ABzseVwlKSfLBzEkm26/aObHrzP0rlsPaTYZ0urmFPfH8Mj6U3w2KPaZ5zJ+Gv40/weGHfXUEH4VVVwwlJvlFkWtsBmt3FcNbcR2igmPBkBBOfj6VNXMbxKLNm6zu2RYJwKo5kAyWNVn7N7JGKNme6wIIOY8Gjn0MZx5VZ2D2jatyoSHXusvDmCPHSKXKGzro1Y80ZLntDHfTav7FhHKTxsOBDzlhHEfLM1TLRKAHQa1ZPtIBuYVm6GfDTSqvQkcJ9fw/CixKoiMq83JM7Ge2MQgukC23cckTAzEx1pb27Ft2W7TDP2lhueZ4G+4z6EnXqNCOvHY1+2uIQ3hNuQGPMA/a9NY51c2OXDWsNdPZo9rsz3dVIIyXyJ6dRToIRN0iqfZvtJ0vuOEtacQ5Gike6fwjxq1t3r47RgSO8cvLrVZYXEC2iqgCjoP1malsBj+LuaXAJtsdDzKkdaHNi+pDdNm+iRZd4q54Qx6GPw8aa2tqG3cFpjxTzGoBkDijIaHzioHZe0bvurZAZjm73OJR4i2EXjy5FsvGiFcGoSJ4iSGZjqSNPQaDpWd1Vo2Ti49jxr2dOcEpdlUanXyqNJgznyAHMk6AetFWwtnG0sv77Znw/hHXzosMHJ2Ys2RQRXftjPDiMIRqLdwT4FreXyquMeqtLQJiMtSKOfa3iePHKnK3aAPmxJ/KgTEPE11q4RzUyE7S8Mg2Q0yOlZri+OgkQ2WVKlkLh9rW7yJs4l247qFWDDhAEe93Z0I8zkKoi8n+lepd7dli5ZuJwhhcUry4pP1+vnXmvbWC7G4bbTIiZBBz6g6HrQvGoRW3obGbm/MR2GsktlqMx6VcW7WMfsl55Zg/gfwqs90B/vlhW0Zwh8myq2bWzjh7jW9V95D/AAnKPTSsuri9ikbdHKKbiS1nGW37rwPBoiliMTbFi8bAQi2CGKkZEj6waY3LUqWj3QT8qh9mThdmYprg72I/eoOZLEqFA5nIH1HSl6TEssuekO1eWWOHHqCnsy2elzauHttJCM1zxJQSvlnn6CjL267NIbD4nlBssf71+Zb40K+zwnBbaS3eILmbZPIMyhh+VXlvXhcLewly3jHVLJ1csAUI0YHkwOldOK8px5ye6zy4CQ4PQ/LIUQ4dteq/hUXtLCpbe4lu6LwVuFbqggXBkQyqdNc/EVKYZgvAWZZucRiRIz5+dY8y5N2F2iY3QUviUKZOrAg+Oo8x/mrF3v2dxWv2q0pDgfvUGURkXHkB8PKq73IcW8fbSfebhBOmeQ/5hV/fsQYKNCq5ZZ8/1BpkIqUKFzm4TsobfDHTZdJIIMMpPlnlyoKsQAAdA0+hiasD2r7q3MLde8AWsX+Y+w0e74KQoI8o6UB7OwrXXtp95lU9feg/Kk+Ht4H+L4nmCXEbjYhGRl71t041dRIEECHHjIIjrTG1t0IHwiM7KxjMQFKmcgc9eX4VbGI3us7J2fZF9S+INvhSyIBMZcTfdSQM/OJrz/isebmIN4gBnfjYDQEmTHhT1BJmaWZvgJFfuA09QSARquf6NMUzt5cqdYB8460wAN9g7VW6AhyukQqxJZvDrMTU/tDE3MNa7W5ZuRIUADvEnTLWCcp5VWQvtaupctmHQyp6HhYA+YmofaYu3L6M9647mGDl2LA5DIz3T5UOPQqb7GZNbJKmejd1dmuFF6+oW43uoMxbU+PNyNTymB4khNU57O95ca+IFpr/ABWLYljcHE56KrTPETzJIAHOrObbIAzUn+UifgYp0tO8boyeLvdlLb9XuLH3ide78xP40K4tsiflU7vpiJx98iYlcjr7in8aHsWwYZUUi0QbXUnNZPM0qbvfSTmfl+dKgLPWWJBYMhzBkcpB1BB58iKpH20bIK3lxABjhVGygTGTeRzEeFXoYLEfeH0/1qv/AGt7OZsK+ZKmDGUAg6mmNeVpgRfJQ+ExBtulxNUYMPAgzXofY1+3j8LbvKRmNfunQg15xViCT8RRFuntrE4dmOFZgGALoBIIHPh1kdRnWeLVOMumaXfDTpouJsI6ubTCC5Cr0M5SPCifGbGsjsi4HDZACzpAEDzNQW5u8i4xVNx7ZdDlHDIMQYzBFEoHaEFiDGgGg8fE+NHp9OsLbT7K1OpllpNcopj2i7um3dW7h1PEpN1mM8RcspGXIBUHxon9quKnZIYiDde1l8CR6EUdPgw5LMJBn5iPpVWe2Ta1s2LOGUniW6WI/hXiWfDvZDrBrQ6SbM120iqbLgMCBmJI8/KtGPe+FbunMU93f2ct/FYe0xZRdv2rbFYmHuKhInQweYrI482aIzaVCwWLYPDEnPXzFGO7ftNx+GuDjf8AaEEdy6c4/hcCVMeBqA3p2D+x4q5hi6syZqy/aU5gkcm6ioy0M8/1zoYxphSakkegtj7/AOC2sjYS9ba09xCCjwVMDPhcakcpCnLShPc/cq4uOY5Gzh24uMjJzBKLI5zBMdDVYYXGNZupdT3rbBx6GY8iJHqa9H7ubRW5at3bMdncUOq8o+0vgQfpTHjT59gFkcVSPO+/z3f26/2zFn4tT92BAA5KBlFDBNWB7abIG0ONdLlsT/MrOpHwCn1qvqjAC3Y13itRrFOMO0QRrURu9egx1y/KpRRDHzqkMRK4ZS5zzgMT5BGk+mvpXHEx26rzCT5e98esZZc86ebKJmRqAxA6wjGPUTUThcStzFuRmvujyAj6+H5Vu0vzIy5+mWj7Hcda7G6jgBxcktzIYCCT0kEVYmKlBxQHWNOceB51S24d3scfbByW6TbM6HiHEsjnLgCfHTnVu4i6bQKkSnLqP8VephWSwMMriUhvrcDY/EkAgFlyOo/dpQvilkef0oo38b/f75Gh4D/6a0OOvhWVmgif9lr1b5UqkopVW1Es9K429wNbY6F1Sf5jwD5kVz3o2cMRhrqRMqYrnvZils4W7cIyReMxrCsrGDyaAQPGKkrd8MP5h6QR/mmPqwDzNjdhhRbuCeEu1i6fuOD3SfBgQajMM9zCYiPtI2YmNNCG5edXZvFsm3hr1w3kLYLGKFvkf/KuA8K3T0UzBblA6VC7V3Be9CPw9vaEW70fu8Ta5K8e7cGnjM88lOHqh6n7hFujgMNjLa3msW7jc2ZF4pGoJjMjyowSwE7igLPICIHlVRbsbs7Qw2IhO1tSR3gwZSo5MDlcA5HI1brMV4eJgzFQCQIGXOOUzTk2+xUuzuwgfKvLG+GPOIx+IczHaMqidFU8I8tJ9TXp7GP3fwry3vC1v9svm20qbjEHkSTJjqOKY8KDJ0ioDFvM/r0rtsvEG3iLTqP/AAnW5l/Cwb8K5OZ0Io09ke6lvH4srechbSi6QkS0OsLJGQMZxnSWxhd2ytyrD4DsMSgdr/728/2u0YTxBtQVGQ8BXnneHAHC4q9hnMtacqCftDUHzINeuBVA/wDtEbCKYi1i1928vZt4OkkH1U/2UPRafuVfcf5VZfsc3lClsG595u1syftR30HmBI8QaqYXjW2HxTI6uphkYMpGoIMgjxkUxSoFlqe3G0rdi41BPwYAeuaiqkom3n2+cWikvpmUiIPP0oZqpVfBS6JLZ2kgwVOfSNfTnU/OYPWhTC3IMH3TkfKiHAtNsDmpihQ2PRN4fEcCcfQkfFGX8aH93bxFyTMkk8+cz+vOpXFicJdHr8qgdlZODl+v8/St2m+ZMz5uYsOO1KnjTVSGEZ5ghuWpkfHqYq9O1F60GH2lVvQgGfnXn4XZAnyz05CJP8LR5GNIq5dz8Z2mAsPnKqbZ8eFiv4Vo1keFIyaZ03Eq/f7DcOPujqlo/FAPwoYuJFGntFE44NHvWUPwa4v/AE0I4kdKwm0Zx+v0aVZ4KVQov7fu3xYK+P8Ay3HhmpzPgNak8LjbVyTZdHX+EjIcgRqMqb7UZHR7bnuupQ+TAqfrQfsV7lslTbVWQxxlokdRJyB1psY2hcnTLDIBEEAjMeh5RWiBUWFWBoByGuXlUHY2yQO/wv8AyTP0itrmO7QGAy6ax+BqthdjzHbRC5AcR6DQeJNcAzEaZn9elc8PYUQVzM6n50tqbRWwkxxO3urzY9T0WiS9EQgt/wDbpwuFuMM34YUDlxd0E9Ymf0a8416A25sRr2AxRuniu3Qbh8OASqr4AfU1QNqZypGbsZDozJHL5V6U9jO6WGw2HGLs3HutiUGbqF4QNU4QTnxTnXnmwxRlaA0EHhbNWgzwkcwYg+des9ycXavYHD3LFtbVtrYItqIVeRA9azhtE3Vce1++l/DthOHiYgueq8ALzPKAJPoOdHm0sTwIzAgQCc+Xj6VXO8WGFnA4rE3DNy8vZLJ0VyAQPEiST+VEivU8+Y3ZzW8+WtMqJtsDitnhoZNUWxTWKVZqFDjBAEkEgSOdSmAuFTwmM86Y7MsBjn5frpXa/a7JgQsQef6iqDXASok4e8vUfUUOYEkQaJdnNNtvGPxFC1lYYjoSPgYrbp3TQrIgjw97KR8R6jl5/XxqyfZvtxFsXLTGO/xr6qAfWVqsMEvEv6+s9I/WhHubZV7xttlxIxU85WDl1y4j5Ka6OZbsZihxkJj2guGvWWUzNt1J/ldSP+c0J3lmibefDwLc6qzL8QD8O7Q5iViuWbGNBbalXO5egnz/AFypVYJeeN2gELObVwhRJZo4emQGc+lB1nEM917ztbBuNIESY6COgq1MRsq3cHAyAqORzn8vWoS9uQisDZIXqpUkfGZo45YorayGwt4tzgenEfTPhqXwdgE5THnJNMsXsnFWzCWrfD94Euf6IBFcn2djs442DCMoXh0z4ZM86vcn6l0PMZjkT3CIXmfdHUz9ryHSm+wcN2957rmeGOEGeIyPfM/Z5COhqC2kl2yQqYS/eaRoj8JOUDjg5cyeQHWpm3iMQjJcuBAyLHCiMIXUrJJ4o9JHLIUjLqIQrkbjwSnyid28nDYc/dRj/aTXnvc7cDG7Qt9pYtqLcxx3G4VJGvDlLR10q895tsI+AxLoYKWXkE5qShjzBBkHQihr2D7yo2E/ZbndewxK9GRzxfEMSP6aGbvoqKaIA+xDGhZ7bDkxPDLz5cURVq+zPZ97D7Pt2MQvDctF0iQcgxjPnkdaKppntLHLZtvcc5IpP68yYpIVgTb3FtWsaLv7TibgB4zauXOK2pMkeJ1MA6ZdBQt7Y9uC5dTDIe5ZXiaObtMD/hX/AJqNMPtZOwu4guCFVrjmegJ/CK8/bW2txFrjmblwlyPE55+A09KJdFepyxOJUKZOunWh1znUwmysTdtG+ti66GZuLbcoANe8BAAqHihuy2jEVLbAwYuMSRIXrp+ophgsI911t2lLu54VVQSSTyA51Yqbq38DaHbWXScy5A4ZPiCQPAHpRJERGGwqjJV9AAag9rL3W8KI7tCu28RnAqNBWS+79+bD/wAMfWoRl/eP5t+NPN37sWrw592mRbvt5n6/nWjA+hUyS2XiI8P8/DkTRDsq4UvWnBj94ufKGPAfLJ49R1FB2HaDUzgsZEH7SkMPMGR88/j1MdSEk4NGTJFqSZaG+mGJw5uEd626Ex0J4D8mJ9KBsS1WRtTFpi8FdKd0vaJKNlBgNl6iqwLyuXMfhXLfZq7I8tOdKtwv6msVCj1ELkZD1NdVun08cv8AWq8u+0pbV98PiLIwzIY4i3aLmARLAAIYIkQYnWivZOLF3vLdtvOhDg5a6TS+GrDcWvQnUeTXaKZjEomUgnwpHaA5ULi30VY7uEAEkwAJJ8KGtrbSaOLhJSMx4azFa76Y8/sbgZdo1u1lrD3FQx0ME1AYu64djabiz90kj0mD9Kw6ubjSOhosSn5mK3ZtwxXhuWmBDW25yxaOImCJaQpiD50EYJbGB2vbW1xraxAZCjpw9mzEQA0w68WnSeeVEW2NoLwkvbKtHvDLPxIkH1oI2ntTFXke3aXjhl4HYCQAQwZYMI4Ya9OmdJwZJbvsas+CGy/Utu5vZm9iwRNo8DNmTxRJCjSBpPWelR+1TexVi5ZuXIW4rKSRJQ6q40zDQYkAiRlQjubi/wB1eItlcQrdo6HNnEywTqYkjxyoq/aB2iLKm3iV7hnKQCSPHiUhvQ1WSc97aZMeHHsporjbG7eLwSXUD9thuz7S4w7kqrKCjLJgyQYBzAOeVCWw9lHaGNCKAiM3E5GQRAcz5xp1Jq48Jb47d7DYleM2rhS2zZi4qhGBI58PGoPWoTYOxTs/tDdtqqYuHtgMS4RTOkSIYg+op61D2tPszy0kd6a6Cfb+2UwCWbFlO8VC2kUZwIUR16f613xm6eFxnexNhOLU8Pdfrmy6UwwG27IuA3+FuyUizcGebSDP3TAqB3i3ixFy4BZUCypzUNLN4k5fAVmjfzXybni3LbXHuEG7G6GF2ffuPaLEvkrMRKr90GPnzo6weMW8r2rgDAqQQeYORBqqP/elgoNxezC83yH+fKoge0S2jMwYkcDRA7zE5RGi+p/zpwOTnb6MWphCMK9SO3vw37Lib1gNIttkf4SAyz/wsB5g0BYy7xMadbS2tcv3Lly4ZZzJ6DkAPCAB6VHVtk/Y53oPtn4zgVhAMkGeeunlXLDtLGedNwcq7YRoajxPzJFS6HAyPT1p5baRnqNMvTx/XpOr4bmo+f4RW9rC6z+X58/1yrpwjJMzylFlwbu2xf2fYuLBYIUYdeElCD4wJ9arwjhZl04GKwdcjFGHsvwDHC3GR81ucJXlmqnMaNM+By1NQW9+FKYx2IjtVDkcuIfu2A8IVWn+OsOTiTHRfBCG2OppVoX8KxQkLL2hug91muZM7ks54lMsczzyEk5chFQl72eYgMLlm2yupkMhAIPUEGQagv8AbNznw/AVr/tZ/up/Sv5Vzajd2zpqc6qkG/Z7bVf/AA2b+I21Lf2kD5Vwu47bwECw38wsDi+tCS7YcfZX+kflXa3t+4NAPTKmeI/9mL2ftX5CXF7V2zctm2+BZmyZXCMhDKwZWiSDBA86k0v4u4s39mXix1A7MqPESwP6FB6704hfcuOn8txx8pg06TfvHj/6l/UIf+mgybZ/NyHjlPH8qSO+27GMu3FS1g7oUjNGYEnyTjMDrHhXB9i40QpwtwCc+FY+lYxG+2MuLwvebzWFb+pQCPjWcPvvjEHCt+5A6sSfiZNDshVJjPHyXbSN8HsXGWrouWrVwtbOUqSCNeEgHKpbCPjER0v4S5cLtx23tqVFti0yRqFBz0OTEUyw/tDxaCFZBzJ4FkkmSSdSac2vaZip7xQjwQTVRwwXr+C3qcj7iiRexevYjtrCXbN/CWmHDezs3WLAMqJPRZlczCzpQ/tbBXb0G+LxuiSCt1lRSTnw2yjBRpoRpU2vtIYjvcfpwR8OGt19oa8+P4J/2UUsKaVSoXHUSTdx7APHbOu/evT425+YEn1rnbw98ZBnB6lD+X41ZA9oi82ufBP+2t13/tffb+hfyqvh/wB34GrWtKtn5Ku2tulirkM11WHIMSseh51HHcXG/ZtFvBcyfKKuO3vvhwfeAn/yl/KsHenCMZPZE9TYSnRhNfUv4Ms5wk72P+SisXu9irUm5h7yAalrbgfEiuu62yBicXZsXGFtbjwzllHCoBZjJymAYB1MCrvv7xYUKOFEcl1XuqU4QSAWlTyB0omGy7ZyKmOnHc/7qPkS1Gujzdvlsi1hMXcsWL3bqkS8AZkSQIYho61Dpkav7e/Ztkh0a3xLKwC7ZESZUmeH01qv7+7uGJ0dZPUEfSaVPUxxS2sfh0cssXKLBHD7QjXT/Ecx+vgQ8XHgiCP1qfP9eMyt/dS19m4fUR+dczuZcAlHU/8AEAfhW3F/k49Nisn+Nyd0Fvsu3gs4db9u6wQuysnER3jBUgaQRl8ac792r99FudmpVJIZJPdOon5+lB2z9g3EPFesi6q5cBZgOR4uJQYiNKkWxmFQZYN08bGL+qMNaKefFJtpiPh8sOGgb/aPEfr1pVJtcwZM9ni/jb/7qVBuXuitsvY0vWirFWEFSVI6EGDWkVa3tc3Sj/fLI/8A2qB/d6c/8VVVc6Sp0dGElJWKsisVsKGwjIrIrFZqEFSmsUqsEyDSmsClNWQ2mszXPirM0RDoKyTXPirM1CmbUprWkKhB5hj3WA1iR5xV9YBw9q24zDorT5gGqBwTQ3nRpsnffEWrdm0q2ylsKmYPEQDGs5ZUzH2JzLhBRisWoxVuy6cYxTta8uG2bnF/b855UH7y7GbD3XABKwHUnmvPzIqX3ox4sY7COwPcGIcDqxt9kB4CTr4UP7V2i9652jE8XLoB0HSsWunG69TfoISVNdMjjc7wOoGZqdRbZXiWTOeVQtpOJokCeulTGD3efVnAGsLP1rLiuXSN+Wl2yF2iRIjkfhTO7iXOrE/zHi/5pqX29hOBwMyIyJ1qBxdxUEswUcp56fnRRxzeTZFcgvJCMN0nwam5/Cv9K0qZHaNn/wC4Pg35Uq1/B6j2/KM3xuD3/B6txNgOpVhIIg152323aOBxBSP3bSbZ5R930+nlXo+h7fXdxcbh2tnJhmh6NyNbMkbRyMU9rPOMVkU4xeFa27I4hlMEeP5VwisptMVik1azVkM1mtJrM1ZRtSrXirPFUKsVZrWa2BqyGayKVak1CrNjWBWJrIqyG9p4Iqe2HZ7TEWk+9etj0Z0mh0mi7cZOLG2Og4n/AKbb/iRRR7AycxO+/wDcL460CI4bUkfzMx/CmQsznXbfJ+LaVz+FLa/2T+Na4bz+NcrWu8rOvpVWKJoLMVJYDaLWxB7y9DqPWmxcEwK0A18BP0UfNhSdOpPIlH1GahxjByl6Hbb+1EdRlpzPvT0UDWq63rBcqy+6qcJGUjvMZI6GdeoI5VYbYJQDdOcKSD0Ay+LEE1Ut7FMbhaSDP6FemWBY+V2+2eZlqJZe+kNJpVI9oeif0ilReGxe9H//2Q=="/>
          <p:cNvSpPr>
            <a:spLocks noChangeAspect="1" noChangeArrowheads="1"/>
          </p:cNvSpPr>
          <p:nvPr/>
        </p:nvSpPr>
        <p:spPr bwMode="auto">
          <a:xfrm>
            <a:off x="155575" y="-1371600"/>
            <a:ext cx="2314575" cy="28575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0632" name="AutoShape 8" descr="data:image/jpeg;base64,/9j/4AAQSkZJRgABAQAAAQABAAD/2wCEAAkGBxQSEhUUEhQWFhUVGBwXGBcXGBcfFxwdHRgXFx4aHBgeHCggGBolHBcfITIkJSkrLy4uFx8zODMsNygtLiwBCgoKDg0OGxAQGywkHyQsLCwsLCwsLCwsLCwsLCwsLCwsLCwsLCwsLCwsLCwsLCwsLCwsLCwsLCwsLCwsLCwsLP/AABEIAPAAwgMBIgACEQEDEQH/xAAcAAABBAMBAAAAAAAAAAAAAAAGAAQFBwECAwj/xABJEAACAQIDBQUFBQcBBgMJAAABAhEAAwQhMQUGEkFREyJhcYEHMpGhsUJSwdHwFCNicpKi4fEVJIKywtIzY6MIFhdDRFNUc4P/xAAaAQACAwEBAAAAAAAAAAAAAAACAwABBAUG/8QALBEAAgIBBAAEBQQDAAAAAAAAAAECEQMEEiExEyJBURQyQmGhI2KR8AVScf/aAAwDAQACEQMRAD8AvGlSpVCCpUqVQgqVKlUIKlSpVCCpUqVQgqVKlUIKlSpVCCpUqwWjWoQzSrVXB0IPlW1QgqVKlUIKlSpVCCrS4K3rV6hGNCtKtzWKsGh3SpUqoIVKlSqEFSpVEb17QuYfC3b1oKzoJAaY1z0qEJaazVBYnf3GOSS8eAyHwFddm734pmILzP61JotpC+KVCvs9xpuWXkyQ/WTmAaKaEhmlWKVQhmsE1gtTTGXwAc/OrohnF4zhHdzP0oZ2jjw8yxrtjMV0OVCu2VbiDJqPeXkw/A1aRRnG457bSrGeRFTWw9+Z7t9SQMu0Uacu8KELeK4gR0kyeXgQMz0qGx+10QOCJ4VlgjHWe6okZEtGZ0AqpSS4CjGy39qb44eyvEbikCNPezmIXU6TQY3tkTtgvYqtoHO4zuZ5AQtshOskn8ap59pG43EFMZiSc/j0jL1Fcf8AaLK8hQeDPiyjPlBEaUNhUj1lsvaKYi0t20wZHEhlMg+tPK8u7vb6YmwCtq86EuXOhSSc+7ESRrFXV7Od87m0O0W7bVTbA7yEw0kjQ6aT61LBaDitLhrauN56so5E1iuBuUqgJKUqwagt5t6bOCUcZBuN7qTmfE5GB4xVN0EuSdmlNVFjvalfLAJbS2mcsZbTpnFNx7TsQr8TcLL92ABHnrVbkGoMuao/b9sPhry6zbYR6GoDdvfrDYpTJNp1zKPHxVhkR8612rvNh0LOL6FCokBgTIJ0HiD8qp5Ego4pSdFHnZ16Y7J58jThcLdw7obicJY5Axn6UXbR3vNwkWF4Rpxt73oOVCO2gWcMWBMZlm50Mczb5NE9MkuOy0fZtiQly92kAlAxM5ALM093i3xWOC3cFvMd77RHOBynrVXYTENaQsXDG5Gmgg8+o5x1itMVfAkavzOUz0nrGp0A60LnudIFYdnZNbT2k5eePPxJ/On+yN9cTZgEh1HImR8dRQXc/eIWX37evRl6z1B+Rrjbv8Kg/Sq2svjpoP8AbW/V6JHuMcmGoOvCfH61F2t7GuMG4j451B4TGI4KsJRxDjnH3h0YfhNDe0Dcwlwo8x9lho68mHnr8adjyXwxOXFXKLhwGML6a6EcjTx8MekZZTp8elVNs7fEoB3lmp7au9Fz9ntPMtdm5/8AzHdHlxEE+QXrTJOkKirZ329tW0jOisJg8RXMnKIHQA59SaFcQBwgFhmJPUiBAPISYmmeO2txkFiJzjLlry1zmmmGs3LxK9RGugB188qz3XLNKg3xE747FISEtrJGUgwPHlAFcWsFRnp+viKkMHu5dEgCSc/9fCm+N2fdtOUugrIkDOCI5GrjNPgk8Uly0RyIAQMoJy/I/nRhuJt58HjEIJ4GIS4s5Mpyg+IkMD4RzNCt2OHTIaHTP9fGnWHfQiZkQfEf6UYn7HqdMRWl25VcYf2mYVFAfj4wBxAKdYz+dYv+1fDDS3db0ofFig1p8j5SDwtSqvv/AIkA5jBYiD4Cs1XixJ8Nk9vyix959tLg8LdxDCeBe6sxxMclWfFiBXnK/te7euNcuHju3DJJyHjl90dPTxq0Pb3i2XDYe2PduXGZvHhUQPi0+gqkmvnJRq+sdOg86uTt0VBcWS/7SxeXbiC5kZRloIGVdLmOVjJ4s+QGnzrlsi4VbJQwjhI5GeXnT3EbvXFMpbDq2YmZA/Ogc0nTHRxylG0dMBiwCCGnwORj9fo0tsLIV1ghRwe6FK58/wA60GAeJewyjqpk/wCaYtiiuRhlMgHkR90+NLmoy6G43LG/MuDe3jQuRPoPzrbF4yeHuCCYqOuZHuCAef60rqtpoknM6T6UtTaZry4042iXxGJ4eEiO4gI6SRIy8z8q57Hw5uZ5xoAPec9J5Z6nwpptZ4Dfyr8Ioq9m+HDOzEe7AH41bnthZljDdOmTGx9zrmbuwEqVCgZQRBnr8qF9vbsXrIgAsoMyBVz4Y8q4Yq9bVwjGWP2QJaPIZgUEZy7DlGPRQrOLdsXJEoZIzzHMeBow2Lbw+Kt8N4cQCyhH3ZMr6H5NXff7dcWCbttZsXPeX7hPPyNBm7GJNtjbJyViNeRhT8oPmtPk+Ny7EqPO30DNtzdnjM2mfwJqN322KQ1g4a3FsqlgLOh4jBA55NH/AA11Gxbt14Enpy+dEmz9y2tFbzGShDRr4UPxE5LoY9Ljx87iEw+5NtRJALHU+edSuA3Wtr19MqnbbU5sCsrk5GteVcHLAbMS3koj6/Goze/d39otdwd5Rl50SWEI151udaJXHkXJ32ec8TgijMjqUYe8rD1kVMbmbt/tjv3mW1bEuVA4ieSLMgE+9JBiNDNWD7TNkG5YDqO8rASBnmfpWd2sC2Cwq96XuDtApUyZAlVzzatDzeWzPHAnMDr26B/aEtJckXMlZwARGRDRkSMtImRpVmbB3Ew2FAJXtbnN2A/tHIVFY/ZwuvmBIAYicwzAHrkYUV0WziLYAt4u6oHJuFx8WE/OkY80Yye8bqYSktuN8Bd2Q/QpUH9vjP8A8v8A9JKVaPi8f9Rh+En/AFjT2/NP7IoJmbhj+iD8YqmUcAu3kg8ufyq2Pb0/+84Wcgtu4f7kM/KqfttKCfvfU031ZUekHm52DDlXbQEwOVWngcOhXMVXm5LhbQYgkEnICTM8hRmm0bg9zDNlzZ0X5ZmsLtyOqklBJD3EYJSpUCqo9oOyhZPGpA4x3k5kffj6mrRt4lrlt2AhlGmv+tCmL2ffu8du3ZVFeDcvseJ7ngdCBGQE0UJU7AyRuNMrbY+OnumJ1Hn/AKVN4GyGOeZJ/U0Pbf2S2BxRtE8gykdDp8xRZutjhdvIFtsVgSwMAH8RV6iP1LorTT4cZdoY74oEdwNAqj4CPrU7uLtAWw3FiLVqc+G4DJ8jxCKgd5nDvcI0DifIEGpH2eW0uMvGoLCIJ8DVRf6fJSj+pwWpgsZ2iuJhkgGPHmKjbJv23KWcPaUNmbpJnzOUvPia77GyxF4EahR8qlmYiYWVHQ/hS4uhslTocvh+1w9y254i6FT5kRXnuzK3GnJgSCOpTI+RjL0q/sLihnFULt/Fg4m6yaG9cI8e9/g/GtOPlGbIqZam5+37SoiOhZ+bSPGjLHbw4VFKs/2cwM4BkZnQa15wOLZQSpORifA5j5/Wmt7abnVjLZt+X1+NXDdVIVkUW7ZeGH3gsFuz7wgxxFTwnybSnb33APBHmfy51We7D3b+FJtsC1tihDgkcJHEpieUkeMDpRluFbuKLyuZEgqOQ6wOQ8KzyW2VG2DuNiG2yHIvXgY5Eqij1Jz8qINk4w3M1WF69fKeVMsdsK21wXSi8eWfCOVTOz7MDOpywpVVjm4gYQwBB1B08q4vaDOrcJJQNw8gJEHwmMvKnPaZRXSxc1FEq6MzbQAbj3XvriL90965fI4eShAEAB8gPhUxtIcKmNaGt6MNeweKe3hWKB0GIt257h4iRcQDQEOOOf44qGwG+txmK347vvEiIp0tI3KzMtVxRP8AGep+NKmY2xb6UqZ4P2Eb/uCvtI3guYspcuhZClBwg6Eg0EYcggAmBOtF3tD2d2KWSNG4h6iDQSDkRQaV78SkzXq0seZqK4La9m3etshOasfPM0RX90TduBmv3YDBuGe7lygDMedVPuHts4fECT3XyPh0NXnY2kOGQJy5UrJHZM04p+LBUdcLaSyQq8gBE8vGu2IYWmgjunMHp5iohMahJBUi5/H3AZ6E6jymtHunjVJmJZ1EkAAd3vEAsSc+WnPM0rmjRs5sqz2m4sXtomBlbRLfrBb/AKqINgWmsbNtOgDXbiEqCQFUFmAZjqctBFBWJZsXizEceIvBV/4mCD5RRbvtZbBXUw2fDbsoAM8/eEnzg5+FacmNTUYv/v8ABzseVwlKSfLBzEkm26/aObHrzP0rlsPaTYZ0urmFPfH8Mj6U3w2KPaZ5zJ+Gv40/weGHfXUEH4VVVwwlJvlFkWtsBmt3FcNbcR2igmPBkBBOfj6VNXMbxKLNm6zu2RYJwKo5kAyWNVn7N7JGKNme6wIIOY8Gjn0MZx5VZ2D2jatyoSHXusvDmCPHSKXKGzro1Y80ZLntDHfTav7FhHKTxsOBDzlhHEfLM1TLRKAHQa1ZPtIBuYVm6GfDTSqvQkcJ9fw/CixKoiMq83JM7Ge2MQgukC23cckTAzEx1pb27Ft2W7TDP2lhueZ4G+4z6EnXqNCOvHY1+2uIQ3hNuQGPMA/a9NY51c2OXDWsNdPZo9rsz3dVIIyXyJ6dRToIRN0iqfZvtJ0vuOEtacQ5Gike6fwjxq1t3r47RgSO8cvLrVZYXEC2iqgCjoP1malsBj+LuaXAJtsdDzKkdaHNi+pDdNm+iRZd4q54Qx6GPw8aa2tqG3cFpjxTzGoBkDijIaHzioHZe0bvurZAZjm73OJR4i2EXjy5FsvGiFcGoSJ4iSGZjqSNPQaDpWd1Vo2Ti49jxr2dOcEpdlUanXyqNJgznyAHMk6AetFWwtnG0sv77Znw/hHXzosMHJ2Ys2RQRXftjPDiMIRqLdwT4FreXyquMeqtLQJiMtSKOfa3iePHKnK3aAPmxJ/KgTEPE11q4RzUyE7S8Mg2Q0yOlZri+OgkQ2WVKlkLh9rW7yJs4l247qFWDDhAEe93Z0I8zkKoi8n+lepd7dli5ZuJwhhcUry4pP1+vnXmvbWC7G4bbTIiZBBz6g6HrQvGoRW3obGbm/MR2GsktlqMx6VcW7WMfsl55Zg/gfwqs90B/vlhW0Zwh8myq2bWzjh7jW9V95D/AAnKPTSsuri9ikbdHKKbiS1nGW37rwPBoiliMTbFi8bAQi2CGKkZEj6waY3LUqWj3QT8qh9mThdmYprg72I/eoOZLEqFA5nIH1HSl6TEssuekO1eWWOHHqCnsy2elzauHttJCM1zxJQSvlnn6CjL267NIbD4nlBssf71+Zb40K+zwnBbaS3eILmbZPIMyhh+VXlvXhcLewly3jHVLJ1csAUI0YHkwOldOK8px5ye6zy4CQ4PQ/LIUQ4dteq/hUXtLCpbe4lu6LwVuFbqggXBkQyqdNc/EVKYZgvAWZZucRiRIz5+dY8y5N2F2iY3QUviUKZOrAg+Oo8x/mrF3v2dxWv2q0pDgfvUGURkXHkB8PKq73IcW8fbSfebhBOmeQ/5hV/fsQYKNCq5ZZ8/1BpkIqUKFzm4TsobfDHTZdJIIMMpPlnlyoKsQAAdA0+hiasD2r7q3MLde8AWsX+Y+w0e74KQoI8o6UB7OwrXXtp95lU9feg/Kk+Ht4H+L4nmCXEbjYhGRl71t041dRIEECHHjIIjrTG1t0IHwiM7KxjMQFKmcgc9eX4VbGI3us7J2fZF9S+INvhSyIBMZcTfdSQM/OJrz/isebmIN4gBnfjYDQEmTHhT1BJmaWZvgJFfuA09QSARquf6NMUzt5cqdYB8460wAN9g7VW6AhyukQqxJZvDrMTU/tDE3MNa7W5ZuRIUADvEnTLWCcp5VWQvtaupctmHQyp6HhYA+YmofaYu3L6M9647mGDl2LA5DIz3T5UOPQqb7GZNbJKmejd1dmuFF6+oW43uoMxbU+PNyNTymB4khNU57O95ca+IFpr/ABWLYljcHE56KrTPETzJIAHOrObbIAzUn+UifgYp0tO8boyeLvdlLb9XuLH3ide78xP40K4tsiflU7vpiJx98iYlcjr7in8aHsWwYZUUi0QbXUnNZPM0qbvfSTmfl+dKgLPWWJBYMhzBkcpB1BB58iKpH20bIK3lxABjhVGygTGTeRzEeFXoYLEfeH0/1qv/AGt7OZsK+ZKmDGUAg6mmNeVpgRfJQ+ExBtulxNUYMPAgzXofY1+3j8LbvKRmNfunQg15xViCT8RRFuntrE4dmOFZgGALoBIIHPh1kdRnWeLVOMumaXfDTpouJsI6ubTCC5Cr0M5SPCifGbGsjsi4HDZACzpAEDzNQW5u8i4xVNx7ZdDlHDIMQYzBFEoHaEFiDGgGg8fE+NHp9OsLbT7K1OpllpNcopj2i7um3dW7h1PEpN1mM8RcspGXIBUHxon9quKnZIYiDde1l8CR6EUdPgw5LMJBn5iPpVWe2Ta1s2LOGUniW6WI/hXiWfDvZDrBrQ6SbM120iqbLgMCBmJI8/KtGPe+FbunMU93f2ct/FYe0xZRdv2rbFYmHuKhInQweYrI482aIzaVCwWLYPDEnPXzFGO7ftNx+GuDjf8AaEEdy6c4/hcCVMeBqA3p2D+x4q5hi6syZqy/aU5gkcm6ioy0M8/1zoYxphSakkegtj7/AOC2sjYS9ba09xCCjwVMDPhcakcpCnLShPc/cq4uOY5Gzh24uMjJzBKLI5zBMdDVYYXGNZupdT3rbBx6GY8iJHqa9H7ubRW5at3bMdncUOq8o+0vgQfpTHjT59gFkcVSPO+/z3f26/2zFn4tT92BAA5KBlFDBNWB7abIG0ONdLlsT/MrOpHwCn1qvqjAC3Y13itRrFOMO0QRrURu9egx1y/KpRRDHzqkMRK4ZS5zzgMT5BGk+mvpXHEx26rzCT5e98esZZc86ebKJmRqAxA6wjGPUTUThcStzFuRmvujyAj6+H5Vu0vzIy5+mWj7Hcda7G6jgBxcktzIYCCT0kEVYmKlBxQHWNOceB51S24d3scfbByW6TbM6HiHEsjnLgCfHTnVu4i6bQKkSnLqP8VephWSwMMriUhvrcDY/EkAgFlyOo/dpQvilkef0oo38b/f75Gh4D/6a0OOvhWVmgif9lr1b5UqkopVW1Es9K429wNbY6F1Sf5jwD5kVz3o2cMRhrqRMqYrnvZils4W7cIyReMxrCsrGDyaAQPGKkrd8MP5h6QR/mmPqwDzNjdhhRbuCeEu1i6fuOD3SfBgQajMM9zCYiPtI2YmNNCG5edXZvFsm3hr1w3kLYLGKFvkf/KuA8K3T0UzBblA6VC7V3Be9CPw9vaEW70fu8Ta5K8e7cGnjM88lOHqh6n7hFujgMNjLa3msW7jc2ZF4pGoJjMjyowSwE7igLPICIHlVRbsbs7Qw2IhO1tSR3gwZSo5MDlcA5HI1brMV4eJgzFQCQIGXOOUzTk2+xUuzuwgfKvLG+GPOIx+IczHaMqidFU8I8tJ9TXp7GP3fwry3vC1v9svm20qbjEHkSTJjqOKY8KDJ0ioDFvM/r0rtsvEG3iLTqP/AAnW5l/Cwb8K5OZ0Io09ke6lvH4srechbSi6QkS0OsLJGQMZxnSWxhd2ytyrD4DsMSgdr/728/2u0YTxBtQVGQ8BXnneHAHC4q9hnMtacqCftDUHzINeuBVA/wDtEbCKYi1i1928vZt4OkkH1U/2UPRafuVfcf5VZfsc3lClsG595u1syftR30HmBI8QaqYXjW2HxTI6uphkYMpGoIMgjxkUxSoFlqe3G0rdi41BPwYAeuaiqkom3n2+cWikvpmUiIPP0oZqpVfBS6JLZ2kgwVOfSNfTnU/OYPWhTC3IMH3TkfKiHAtNsDmpihQ2PRN4fEcCcfQkfFGX8aH93bxFyTMkk8+cz+vOpXFicJdHr8qgdlZODl+v8/St2m+ZMz5uYsOO1KnjTVSGEZ5ghuWpkfHqYq9O1F60GH2lVvQgGfnXn4XZAnyz05CJP8LR5GNIq5dz8Z2mAsPnKqbZ8eFiv4Vo1keFIyaZ03Eq/f7DcOPujqlo/FAPwoYuJFGntFE44NHvWUPwa4v/AE0I4kdKwm0Zx+v0aVZ4KVQov7fu3xYK+P8Ay3HhmpzPgNak8LjbVyTZdHX+EjIcgRqMqb7UZHR7bnuupQ+TAqfrQfsV7lslTbVWQxxlokdRJyB1psY2hcnTLDIBEEAjMeh5RWiBUWFWBoByGuXlUHY2yQO/wv8AyTP0itrmO7QGAy6ax+BqthdjzHbRC5AcR6DQeJNcAzEaZn9elc8PYUQVzM6n50tqbRWwkxxO3urzY9T0WiS9EQgt/wDbpwuFuMM34YUDlxd0E9Ymf0a8416A25sRr2AxRuniu3Qbh8OASqr4AfU1QNqZypGbsZDozJHL5V6U9jO6WGw2HGLs3HutiUGbqF4QNU4QTnxTnXnmwxRlaA0EHhbNWgzwkcwYg+des9ycXavYHD3LFtbVtrYItqIVeRA9azhtE3Vce1++l/DthOHiYgueq8ALzPKAJPoOdHm0sTwIzAgQCc+Xj6VXO8WGFnA4rE3DNy8vZLJ0VyAQPEiST+VEivU8+Y3ZzW8+WtMqJtsDitnhoZNUWxTWKVZqFDjBAEkEgSOdSmAuFTwmM86Y7MsBjn5frpXa/a7JgQsQef6iqDXASok4e8vUfUUOYEkQaJdnNNtvGPxFC1lYYjoSPgYrbp3TQrIgjw97KR8R6jl5/XxqyfZvtxFsXLTGO/xr6qAfWVqsMEvEv6+s9I/WhHubZV7xttlxIxU85WDl1y4j5Ka6OZbsZihxkJj2guGvWWUzNt1J/ldSP+c0J3lmibefDwLc6qzL8QD8O7Q5iViuWbGNBbalXO5egnz/AFypVYJeeN2gELObVwhRJZo4emQGc+lB1nEM917ztbBuNIESY6COgq1MRsq3cHAyAqORzn8vWoS9uQisDZIXqpUkfGZo45YorayGwt4tzgenEfTPhqXwdgE5THnJNMsXsnFWzCWrfD94Euf6IBFcn2djs442DCMoXh0z4ZM86vcn6l0PMZjkT3CIXmfdHUz9ryHSm+wcN2957rmeGOEGeIyPfM/Z5COhqC2kl2yQqYS/eaRoj8JOUDjg5cyeQHWpm3iMQjJcuBAyLHCiMIXUrJJ4o9JHLIUjLqIQrkbjwSnyid28nDYc/dRj/aTXnvc7cDG7Qt9pYtqLcxx3G4VJGvDlLR10q895tsI+AxLoYKWXkE5qShjzBBkHQihr2D7yo2E/ZbndewxK9GRzxfEMSP6aGbvoqKaIA+xDGhZ7bDkxPDLz5cURVq+zPZ97D7Pt2MQvDctF0iQcgxjPnkdaKppntLHLZtvcc5IpP68yYpIVgTb3FtWsaLv7TibgB4zauXOK2pMkeJ1MA6ZdBQt7Y9uC5dTDIe5ZXiaObtMD/hX/AJqNMPtZOwu4guCFVrjmegJ/CK8/bW2txFrjmblwlyPE55+A09KJdFepyxOJUKZOunWh1znUwmysTdtG+ti66GZuLbcoANe8BAAqHihuy2jEVLbAwYuMSRIXrp+ophgsI911t2lLu54VVQSSTyA51Yqbq38DaHbWXScy5A4ZPiCQPAHpRJERGGwqjJV9AAag9rL3W8KI7tCu28RnAqNBWS+79+bD/wAMfWoRl/eP5t+NPN37sWrw592mRbvt5n6/nWjA+hUyS2XiI8P8/DkTRDsq4UvWnBj94ufKGPAfLJ49R1FB2HaDUzgsZEH7SkMPMGR88/j1MdSEk4NGTJFqSZaG+mGJw5uEd626Ex0J4D8mJ9KBsS1WRtTFpi8FdKd0vaJKNlBgNl6iqwLyuXMfhXLfZq7I8tOdKtwv6msVCj1ELkZD1NdVun08cv8AWq8u+0pbV98PiLIwzIY4i3aLmARLAAIYIkQYnWivZOLF3vLdtvOhDg5a6TS+GrDcWvQnUeTXaKZjEomUgnwpHaA5ULi30VY7uEAEkwAJJ8KGtrbSaOLhJSMx4azFa76Y8/sbgZdo1u1lrD3FQx0ME1AYu64djabiz90kj0mD9Kw6ubjSOhosSn5mK3ZtwxXhuWmBDW25yxaOImCJaQpiD50EYJbGB2vbW1xraxAZCjpw9mzEQA0w68WnSeeVEW2NoLwkvbKtHvDLPxIkH1oI2ntTFXke3aXjhl4HYCQAQwZYMI4Ya9OmdJwZJbvsas+CGy/Utu5vZm9iwRNo8DNmTxRJCjSBpPWelR+1TexVi5ZuXIW4rKSRJQ6q40zDQYkAiRlQjubi/wB1eItlcQrdo6HNnEywTqYkjxyoq/aB2iLKm3iV7hnKQCSPHiUhvQ1WSc97aZMeHHsporjbG7eLwSXUD9thuz7S4w7kqrKCjLJgyQYBzAOeVCWw9lHaGNCKAiM3E5GQRAcz5xp1Jq48Jb47d7DYleM2rhS2zZi4qhGBI58PGoPWoTYOxTs/tDdtqqYuHtgMS4RTOkSIYg+op61D2tPszy0kd6a6Cfb+2UwCWbFlO8VC2kUZwIUR16f613xm6eFxnexNhOLU8Pdfrmy6UwwG27IuA3+FuyUizcGebSDP3TAqB3i3ixFy4BZUCypzUNLN4k5fAVmjfzXybni3LbXHuEG7G6GF2ffuPaLEvkrMRKr90GPnzo6weMW8r2rgDAqQQeYORBqqP/elgoNxezC83yH+fKoge0S2jMwYkcDRA7zE5RGi+p/zpwOTnb6MWphCMK9SO3vw37Lib1gNIttkf4SAyz/wsB5g0BYy7xMadbS2tcv3Lly4ZZzJ6DkAPCAB6VHVtk/Y53oPtn4zgVhAMkGeeunlXLDtLGedNwcq7YRoajxPzJFS6HAyPT1p5baRnqNMvTx/XpOr4bmo+f4RW9rC6z+X58/1yrpwjJMzylFlwbu2xf2fYuLBYIUYdeElCD4wJ9arwjhZl04GKwdcjFGHsvwDHC3GR81ucJXlmqnMaNM+By1NQW9+FKYx2IjtVDkcuIfu2A8IVWn+OsOTiTHRfBCG2OppVoX8KxQkLL2hug91muZM7ks54lMsczzyEk5chFQl72eYgMLlm2yupkMhAIPUEGQagv8AbNznw/AVr/tZ/up/Sv5Vzajd2zpqc6qkG/Z7bVf/AA2b+I21Lf2kD5Vwu47bwECw38wsDi+tCS7YcfZX+kflXa3t+4NAPTKmeI/9mL2ftX5CXF7V2zctm2+BZmyZXCMhDKwZWiSDBA86k0v4u4s39mXix1A7MqPESwP6FB6704hfcuOn8txx8pg06TfvHj/6l/UIf+mgybZ/NyHjlPH8qSO+27GMu3FS1g7oUjNGYEnyTjMDrHhXB9i40QpwtwCc+FY+lYxG+2MuLwvebzWFb+pQCPjWcPvvjEHCt+5A6sSfiZNDshVJjPHyXbSN8HsXGWrouWrVwtbOUqSCNeEgHKpbCPjER0v4S5cLtx23tqVFti0yRqFBz0OTEUyw/tDxaCFZBzJ4FkkmSSdSac2vaZip7xQjwQTVRwwXr+C3qcj7iiRexevYjtrCXbN/CWmHDezs3WLAMqJPRZlczCzpQ/tbBXb0G+LxuiSCt1lRSTnw2yjBRpoRpU2vtIYjvcfpwR8OGt19oa8+P4J/2UUsKaVSoXHUSTdx7APHbOu/evT425+YEn1rnbw98ZBnB6lD+X41ZA9oi82ufBP+2t13/tffb+hfyqvh/wB34GrWtKtn5Ku2tulirkM11WHIMSseh51HHcXG/ZtFvBcyfKKuO3vvhwfeAn/yl/KsHenCMZPZE9TYSnRhNfUv4Ms5wk72P+SisXu9irUm5h7yAalrbgfEiuu62yBicXZsXGFtbjwzllHCoBZjJymAYB1MCrvv7xYUKOFEcl1XuqU4QSAWlTyB0omGy7ZyKmOnHc/7qPkS1Gujzdvlsi1hMXcsWL3bqkS8AZkSQIYho61Dpkav7e/Ztkh0a3xLKwC7ZESZUmeH01qv7+7uGJ0dZPUEfSaVPUxxS2sfh0cssXKLBHD7QjXT/Ecx+vgQ8XHgiCP1qfP9eMyt/dS19m4fUR+dczuZcAlHU/8AEAfhW3F/k49Nisn+Nyd0Fvsu3gs4db9u6wQuysnER3jBUgaQRl8ac792r99FudmpVJIZJPdOon5+lB2z9g3EPFesi6q5cBZgOR4uJQYiNKkWxmFQZYN08bGL+qMNaKefFJtpiPh8sOGgb/aPEfr1pVJtcwZM9ni/jb/7qVBuXuitsvY0vWirFWEFSVI6EGDWkVa3tc3Sj/fLI/8A2qB/d6c/8VVVc6Sp0dGElJWKsisVsKGwjIrIrFZqEFSmsUqsEyDSmsClNWQ2mszXPirM0RDoKyTXPirM1CmbUprWkKhB5hj3WA1iR5xV9YBw9q24zDorT5gGqBwTQ3nRpsnffEWrdm0q2ylsKmYPEQDGs5ZUzH2JzLhBRisWoxVuy6cYxTta8uG2bnF/b855UH7y7GbD3XABKwHUnmvPzIqX3ox4sY7COwPcGIcDqxt9kB4CTr4UP7V2i9652jE8XLoB0HSsWunG69TfoISVNdMjjc7wOoGZqdRbZXiWTOeVQtpOJokCeulTGD3efVnAGsLP1rLiuXSN+Wl2yF2iRIjkfhTO7iXOrE/zHi/5pqX29hOBwMyIyJ1qBxdxUEswUcp56fnRRxzeTZFcgvJCMN0nwam5/Cv9K0qZHaNn/wC4Pg35Uq1/B6j2/KM3xuD3/B6txNgOpVhIIg152323aOBxBSP3bSbZ5R930+nlXo+h7fXdxcbh2tnJhmh6NyNbMkbRyMU9rPOMVkU4xeFa27I4hlMEeP5VwisptMVik1azVkM1mtJrM1ZRtSrXirPFUKsVZrWa2BqyGayKVak1CrNjWBWJrIqyG9p4Iqe2HZ7TEWk+9etj0Z0mh0mi7cZOLG2Og4n/AKbb/iRRR7AycxO+/wDcL460CI4bUkfzMx/CmQsznXbfJ+LaVz+FLa/2T+Na4bz+NcrWu8rOvpVWKJoLMVJYDaLWxB7y9DqPWmxcEwK0A18BP0UfNhSdOpPIlH1GahxjByl6Hbb+1EdRlpzPvT0UDWq63rBcqy+6qcJGUjvMZI6GdeoI5VYbYJQDdOcKSD0Ay+LEE1Ut7FMbhaSDP6FemWBY+V2+2eZlqJZe+kNJpVI9oeif0ilReGxe9H//2Q=="/>
          <p:cNvSpPr>
            <a:spLocks noChangeAspect="1" noChangeArrowheads="1"/>
          </p:cNvSpPr>
          <p:nvPr/>
        </p:nvSpPr>
        <p:spPr bwMode="auto">
          <a:xfrm>
            <a:off x="155575" y="-1371600"/>
            <a:ext cx="2314575" cy="28575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13527" y="3240046"/>
            <a:ext cx="2751878" cy="3627475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568624" y="0"/>
            <a:ext cx="1169726" cy="3240046"/>
          </a:xfrm>
          <a:prstGeom prst="rect">
            <a:avLst/>
          </a:prstGeom>
          <a:pattFill prst="narVert">
            <a:fgClr>
              <a:schemeClr val="bg1">
                <a:lumMod val="6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55336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>
          <a:xfrm>
            <a:off x="1809728" y="500042"/>
            <a:ext cx="6251387" cy="868363"/>
          </a:xfrm>
        </p:spPr>
        <p:txBody>
          <a:bodyPr anchorCtr="1"/>
          <a:lstStyle/>
          <a:p>
            <a:pPr algn="l" eaLnBrk="1" hangingPunct="1">
              <a:buFont typeface="Monotype Sorts" charset="2"/>
              <a:buChar char="­"/>
              <a:defRPr/>
            </a:pPr>
            <a:r>
              <a:rPr lang="en-US" sz="36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US" sz="3600" b="1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Pelaksanaan</a:t>
            </a:r>
            <a:r>
              <a:rPr lang="en-US" sz="36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Audit</a:t>
            </a:r>
          </a:p>
        </p:txBody>
      </p:sp>
      <p:sp>
        <p:nvSpPr>
          <p:cNvPr id="8192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952736" y="1857364"/>
            <a:ext cx="6822912" cy="4392612"/>
          </a:xfrm>
          <a:noFill/>
        </p:spPr>
        <p:txBody>
          <a:bodyPr/>
          <a:lstStyle/>
          <a:p>
            <a:pPr eaLnBrk="1" hangingPunct="1">
              <a:lnSpc>
                <a:spcPct val="130000"/>
              </a:lnSpc>
              <a:buFont typeface="Wingdings" pitchFamily="2" charset="2"/>
              <a:buNone/>
            </a:pPr>
            <a:r>
              <a:rPr lang="en-US" sz="2100" b="1" dirty="0" err="1"/>
              <a:t>Proses</a:t>
            </a:r>
            <a:r>
              <a:rPr lang="en-US" sz="2100" b="1" dirty="0"/>
              <a:t> audit </a:t>
            </a:r>
            <a:r>
              <a:rPr lang="en-US" sz="2100" b="1" dirty="0" err="1"/>
              <a:t>dilakukan</a:t>
            </a:r>
            <a:r>
              <a:rPr lang="en-US" sz="2100" b="1" dirty="0"/>
              <a:t> </a:t>
            </a:r>
            <a:r>
              <a:rPr lang="en-US" sz="2100" b="1" dirty="0" err="1"/>
              <a:t>dalam</a:t>
            </a:r>
            <a:r>
              <a:rPr lang="en-US" sz="2100" b="1" dirty="0"/>
              <a:t> </a:t>
            </a:r>
            <a:r>
              <a:rPr lang="en-US" sz="2100" b="1" dirty="0" err="1"/>
              <a:t>usaha</a:t>
            </a:r>
            <a:r>
              <a:rPr lang="en-US" sz="2100" b="1" dirty="0"/>
              <a:t> </a:t>
            </a:r>
            <a:r>
              <a:rPr lang="en-US" sz="2100" b="1" dirty="0" err="1"/>
              <a:t>untuk</a:t>
            </a:r>
            <a:r>
              <a:rPr lang="en-US" sz="2100" b="1" dirty="0"/>
              <a:t> </a:t>
            </a:r>
            <a:r>
              <a:rPr lang="en-US" sz="2100" b="1" dirty="0" err="1"/>
              <a:t>memeriksa</a:t>
            </a:r>
            <a:r>
              <a:rPr lang="en-US" sz="2100" b="1" dirty="0"/>
              <a:t> </a:t>
            </a:r>
          </a:p>
          <a:p>
            <a:pPr eaLnBrk="1" hangingPunct="1">
              <a:lnSpc>
                <a:spcPct val="130000"/>
              </a:lnSpc>
              <a:buFont typeface="Wingdings" pitchFamily="2" charset="2"/>
              <a:buNone/>
            </a:pPr>
            <a:r>
              <a:rPr lang="en-US" sz="2100" b="1" dirty="0"/>
              <a:t>Conformity, Nonconformity </a:t>
            </a:r>
            <a:r>
              <a:rPr lang="en-US" sz="2100" b="1" dirty="0" err="1"/>
              <a:t>dan</a:t>
            </a:r>
            <a:r>
              <a:rPr lang="en-US" sz="2100" b="1" dirty="0"/>
              <a:t> improvement opportunity</a:t>
            </a:r>
          </a:p>
          <a:p>
            <a:pPr eaLnBrk="1" hangingPunct="1">
              <a:lnSpc>
                <a:spcPct val="130000"/>
              </a:lnSpc>
              <a:buFont typeface="Wingdings" pitchFamily="2" charset="2"/>
              <a:buNone/>
            </a:pPr>
            <a:r>
              <a:rPr lang="en-US" sz="2100" b="1" dirty="0" err="1"/>
              <a:t>dengan</a:t>
            </a:r>
            <a:r>
              <a:rPr lang="en-US" sz="2100" b="1" dirty="0"/>
              <a:t> </a:t>
            </a:r>
            <a:r>
              <a:rPr lang="en-US" sz="2100" b="1" dirty="0" err="1"/>
              <a:t>didukung</a:t>
            </a:r>
            <a:r>
              <a:rPr lang="en-US" sz="2100" b="1" dirty="0"/>
              <a:t> </a:t>
            </a:r>
            <a:r>
              <a:rPr lang="en-US" sz="2100" b="1" dirty="0" err="1"/>
              <a:t>oleh</a:t>
            </a:r>
            <a:r>
              <a:rPr lang="en-US" sz="2100" b="1" dirty="0"/>
              <a:t> </a:t>
            </a:r>
            <a:r>
              <a:rPr lang="en-US" sz="2100" b="1" dirty="0" err="1"/>
              <a:t>bukti-bukti</a:t>
            </a:r>
            <a:r>
              <a:rPr lang="en-US" sz="2100" b="1" dirty="0"/>
              <a:t> objective</a:t>
            </a:r>
          </a:p>
          <a:p>
            <a:pPr eaLnBrk="1" hangingPunct="1">
              <a:lnSpc>
                <a:spcPct val="130000"/>
              </a:lnSpc>
              <a:buFont typeface="Wingdings" pitchFamily="2" charset="2"/>
              <a:buNone/>
            </a:pPr>
            <a:r>
              <a:rPr lang="en-US" sz="1600" dirty="0"/>
              <a:t> </a:t>
            </a:r>
            <a:r>
              <a:rPr lang="en-US" sz="1600" dirty="0" err="1"/>
              <a:t>dengan</a:t>
            </a:r>
            <a:r>
              <a:rPr lang="en-US" sz="1600" dirty="0"/>
              <a:t> </a:t>
            </a:r>
            <a:r>
              <a:rPr lang="en-US" sz="1600" dirty="0" err="1"/>
              <a:t>cara</a:t>
            </a:r>
            <a:r>
              <a:rPr lang="en-US" sz="1600" dirty="0"/>
              <a:t> </a:t>
            </a:r>
            <a:r>
              <a:rPr lang="en-US" sz="1600" dirty="0" err="1"/>
              <a:t>a.l</a:t>
            </a:r>
            <a:r>
              <a:rPr lang="en-US" sz="1600" dirty="0"/>
              <a:t>:</a:t>
            </a:r>
          </a:p>
          <a:p>
            <a:pPr eaLnBrk="1" hangingPunct="1">
              <a:lnSpc>
                <a:spcPct val="30000"/>
              </a:lnSpc>
              <a:buFont typeface="Wingdings" pitchFamily="2" charset="2"/>
              <a:buNone/>
            </a:pPr>
            <a:endParaRPr lang="en-US" sz="1600" dirty="0"/>
          </a:p>
          <a:p>
            <a:pPr lvl="1" eaLnBrk="1" hangingPunct="1">
              <a:lnSpc>
                <a:spcPct val="130000"/>
              </a:lnSpc>
            </a:pPr>
            <a:r>
              <a:rPr lang="en-US" sz="1600" dirty="0" err="1"/>
              <a:t>mewawancarai</a:t>
            </a:r>
            <a:r>
              <a:rPr lang="en-US" sz="1600" dirty="0"/>
              <a:t> </a:t>
            </a:r>
            <a:r>
              <a:rPr lang="en-US" sz="1600" dirty="0" err="1"/>
              <a:t>personil</a:t>
            </a:r>
            <a:r>
              <a:rPr lang="en-US" sz="1600" dirty="0"/>
              <a:t> yang </a:t>
            </a:r>
            <a:r>
              <a:rPr lang="en-US" sz="1600" dirty="0" err="1"/>
              <a:t>bertanggung</a:t>
            </a:r>
            <a:r>
              <a:rPr lang="en-US" sz="1600" dirty="0"/>
              <a:t> </a:t>
            </a:r>
            <a:r>
              <a:rPr lang="en-US" sz="1600" dirty="0" err="1"/>
              <a:t>jawab</a:t>
            </a:r>
            <a:r>
              <a:rPr lang="en-US" sz="1600" dirty="0"/>
              <a:t> </a:t>
            </a:r>
            <a:r>
              <a:rPr lang="en-US" sz="1600" dirty="0" err="1"/>
              <a:t>dan</a:t>
            </a:r>
            <a:r>
              <a:rPr lang="en-US" sz="1600" dirty="0"/>
              <a:t> </a:t>
            </a:r>
            <a:r>
              <a:rPr lang="en-US" sz="1600" dirty="0" err="1"/>
              <a:t>pelaksana</a:t>
            </a:r>
            <a:r>
              <a:rPr lang="en-US" sz="1600" dirty="0"/>
              <a:t> </a:t>
            </a:r>
            <a:r>
              <a:rPr lang="en-US" sz="1600" dirty="0" err="1"/>
              <a:t>langsung</a:t>
            </a:r>
            <a:r>
              <a:rPr lang="en-US" sz="1600" dirty="0"/>
              <a:t>  </a:t>
            </a:r>
            <a:r>
              <a:rPr lang="en-US" sz="1600" dirty="0" err="1"/>
              <a:t>operasi</a:t>
            </a:r>
            <a:r>
              <a:rPr lang="en-US" sz="1600" dirty="0"/>
              <a:t> </a:t>
            </a:r>
            <a:r>
              <a:rPr lang="en-US" sz="1600" dirty="0" err="1"/>
              <a:t>tersebut</a:t>
            </a:r>
            <a:r>
              <a:rPr lang="en-US" sz="1600" dirty="0"/>
              <a:t> </a:t>
            </a:r>
          </a:p>
          <a:p>
            <a:pPr lvl="1" eaLnBrk="1" hangingPunct="1">
              <a:lnSpc>
                <a:spcPct val="130000"/>
              </a:lnSpc>
            </a:pPr>
            <a:r>
              <a:rPr lang="en-US" sz="1600" dirty="0" err="1"/>
              <a:t>mengobservasi</a:t>
            </a:r>
            <a:r>
              <a:rPr lang="en-US" sz="1600" dirty="0"/>
              <a:t> </a:t>
            </a:r>
            <a:r>
              <a:rPr lang="en-US" sz="1600" dirty="0" err="1"/>
              <a:t>praktek</a:t>
            </a:r>
            <a:r>
              <a:rPr lang="en-US" sz="1600" dirty="0"/>
              <a:t> </a:t>
            </a:r>
            <a:r>
              <a:rPr lang="en-US" sz="1600" dirty="0" err="1"/>
              <a:t>operasi</a:t>
            </a:r>
            <a:r>
              <a:rPr lang="en-US" sz="1600" dirty="0"/>
              <a:t> </a:t>
            </a:r>
            <a:r>
              <a:rPr lang="en-US" sz="1600" dirty="0" err="1"/>
              <a:t>terhadap</a:t>
            </a:r>
            <a:r>
              <a:rPr lang="en-US" sz="1600" dirty="0"/>
              <a:t> </a:t>
            </a:r>
            <a:r>
              <a:rPr lang="en-US" sz="1600" dirty="0" err="1"/>
              <a:t>dokumen</a:t>
            </a:r>
            <a:endParaRPr lang="en-US" sz="1600" dirty="0"/>
          </a:p>
          <a:p>
            <a:pPr lvl="1" eaLnBrk="1" hangingPunct="1">
              <a:lnSpc>
                <a:spcPct val="130000"/>
              </a:lnSpc>
            </a:pPr>
            <a:r>
              <a:rPr lang="en-US" sz="1600" dirty="0" err="1"/>
              <a:t>memeriksa</a:t>
            </a:r>
            <a:r>
              <a:rPr lang="en-US" sz="1600" dirty="0"/>
              <a:t> </a:t>
            </a:r>
            <a:r>
              <a:rPr lang="en-US" sz="1600" dirty="0" err="1"/>
              <a:t>bukti</a:t>
            </a:r>
            <a:r>
              <a:rPr lang="en-US" sz="1600" dirty="0"/>
              <a:t> </a:t>
            </a:r>
            <a:r>
              <a:rPr lang="en-US" sz="1600" dirty="0" err="1"/>
              <a:t>dokumentasi</a:t>
            </a:r>
            <a:r>
              <a:rPr lang="en-US" sz="1600" dirty="0"/>
              <a:t> </a:t>
            </a:r>
            <a:r>
              <a:rPr lang="en-US" sz="1600" dirty="0" err="1"/>
              <a:t>seperti</a:t>
            </a:r>
            <a:r>
              <a:rPr lang="en-US" sz="1600" dirty="0"/>
              <a:t> </a:t>
            </a:r>
            <a:r>
              <a:rPr lang="en-US" sz="1600" dirty="0" err="1"/>
              <a:t>prosedur</a:t>
            </a:r>
            <a:r>
              <a:rPr lang="en-US" sz="1600" dirty="0"/>
              <a:t>, </a:t>
            </a:r>
            <a:r>
              <a:rPr lang="en-US" sz="1600" dirty="0" err="1"/>
              <a:t>perencanaan</a:t>
            </a:r>
            <a:r>
              <a:rPr lang="en-US" sz="1600" dirty="0"/>
              <a:t>, </a:t>
            </a:r>
            <a:r>
              <a:rPr lang="en-US" sz="1600" dirty="0" err="1"/>
              <a:t>spesifikasi</a:t>
            </a:r>
            <a:r>
              <a:rPr lang="en-US" sz="1600" dirty="0"/>
              <a:t> </a:t>
            </a:r>
            <a:r>
              <a:rPr lang="en-US" sz="1600" dirty="0" err="1"/>
              <a:t>dan</a:t>
            </a:r>
            <a:r>
              <a:rPr lang="en-US" sz="1600" dirty="0"/>
              <a:t> </a:t>
            </a:r>
            <a:r>
              <a:rPr lang="en-US" sz="1600" dirty="0" err="1"/>
              <a:t>catatan</a:t>
            </a:r>
            <a:endParaRPr lang="en-US" sz="14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5AFAB11-F620-41BB-9FD1-51BD9D46CF74}" type="slidenum">
              <a:rPr lang="id-ID" smtClean="0"/>
              <a:pPr>
                <a:defRPr/>
              </a:pPr>
              <a:t>67</a:t>
            </a:fld>
            <a:endParaRPr lang="id-ID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1541528" cy="32400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0626" name="AutoShape 2" descr="data:image/jpeg;base64,/9j/4AAQSkZJRgABAQAAAQABAAD/2wCEAAkGBxQSEhUUEhQWFhUVGBwXGBcXGBcfFxwdHRgXFx4aHBgeHCggGBolHBcfITIkJSkrLy4uFx8zODMsNygtLiwBCgoKDg0OGxAQGywkHyQsLCwsLCwsLCwsLCwsLCwsLCwsLCwsLCwsLCwsLCwsLCwsLCwsLCwsLCwsLCwsLCwsLP/AABEIAPAAwgMBIgACEQEDEQH/xAAcAAABBAMBAAAAAAAAAAAAAAAGAAQFBwECAwj/xABJEAACAQIDBQUFBQcBBgMJAAABAhEAAwQhMQUGEkFREyJhcYEHMpGhsUJSwdHwFCNicpKi4fEVJIKywtIzY6MIFhdDRFNUc4P/xAAaAQACAwEBAAAAAAAAAAAAAAACAwABBAUG/8QALBEAAgIBBAAEBQQDAAAAAAAAAAECEQMEEiExEyJBURQyQmGhI2KR8AVScf/aAAwDAQACEQMRAD8AvGlSpVCCpUqVQgqVKlUIKlSpVCCpUqVQgqVKlUIKlSpVCCpUqwWjWoQzSrVXB0IPlW1QgqVKlUIKlSpVCCrS4K3rV6hGNCtKtzWKsGh3SpUqoIVKlSqEFSpVEb17QuYfC3b1oKzoJAaY1z0qEJaazVBYnf3GOSS8eAyHwFddm734pmILzP61JotpC+KVCvs9xpuWXkyQ/WTmAaKaEhmlWKVQhmsE1gtTTGXwAc/OrohnF4zhHdzP0oZ2jjw8yxrtjMV0OVCu2VbiDJqPeXkw/A1aRRnG457bSrGeRFTWw9+Z7t9SQMu0Uacu8KELeK4gR0kyeXgQMz0qGx+10QOCJ4VlgjHWe6okZEtGZ0AqpSS4CjGy39qb44eyvEbikCNPezmIXU6TQY3tkTtgvYqtoHO4zuZ5AQtshOskn8ap59pG43EFMZiSc/j0jL1Fcf8AaLK8hQeDPiyjPlBEaUNhUj1lsvaKYi0t20wZHEhlMg+tPK8u7vb6YmwCtq86EuXOhSSc+7ESRrFXV7Od87m0O0W7bVTbA7yEw0kjQ6aT61LBaDitLhrauN56so5E1iuBuUqgJKUqwagt5t6bOCUcZBuN7qTmfE5GB4xVN0EuSdmlNVFjvalfLAJbS2mcsZbTpnFNx7TsQr8TcLL92ABHnrVbkGoMuao/b9sPhry6zbYR6GoDdvfrDYpTJNp1zKPHxVhkR8612rvNh0LOL6FCokBgTIJ0HiD8qp5Ego4pSdFHnZ16Y7J58jThcLdw7obicJY5Axn6UXbR3vNwkWF4Rpxt73oOVCO2gWcMWBMZlm50Mczb5NE9MkuOy0fZtiQly92kAlAxM5ALM093i3xWOC3cFvMd77RHOBynrVXYTENaQsXDG5Gmgg8+o5x1itMVfAkavzOUz0nrGp0A60LnudIFYdnZNbT2k5eePPxJ/On+yN9cTZgEh1HImR8dRQXc/eIWX37evRl6z1B+Rrjbv8Kg/Sq2svjpoP8AbW/V6JHuMcmGoOvCfH61F2t7GuMG4j451B4TGI4KsJRxDjnH3h0YfhNDe0Dcwlwo8x9lho68mHnr8adjyXwxOXFXKLhwGML6a6EcjTx8MekZZTp8elVNs7fEoB3lmp7au9Fz9ntPMtdm5/8AzHdHlxEE+QXrTJOkKirZ329tW0jOisJg8RXMnKIHQA59SaFcQBwgFhmJPUiBAPISYmmeO2txkFiJzjLlry1zmmmGs3LxK9RGugB188qz3XLNKg3xE747FISEtrJGUgwPHlAFcWsFRnp+viKkMHu5dEgCSc/9fCm+N2fdtOUugrIkDOCI5GrjNPgk8Uly0RyIAQMoJy/I/nRhuJt58HjEIJ4GIS4s5Mpyg+IkMD4RzNCt2OHTIaHTP9fGnWHfQiZkQfEf6UYn7HqdMRWl25VcYf2mYVFAfj4wBxAKdYz+dYv+1fDDS3db0ofFig1p8j5SDwtSqvv/AIkA5jBYiD4Cs1XixJ8Nk9vyix959tLg8LdxDCeBe6sxxMclWfFiBXnK/te7euNcuHju3DJJyHjl90dPTxq0Pb3i2XDYe2PduXGZvHhUQPi0+gqkmvnJRq+sdOg86uTt0VBcWS/7SxeXbiC5kZRloIGVdLmOVjJ4s+QGnzrlsi4VbJQwjhI5GeXnT3EbvXFMpbDq2YmZA/Ogc0nTHRxylG0dMBiwCCGnwORj9fo0tsLIV1ghRwe6FK58/wA60GAeJewyjqpk/wCaYtiiuRhlMgHkR90+NLmoy6G43LG/MuDe3jQuRPoPzrbF4yeHuCCYqOuZHuCAef60rqtpoknM6T6UtTaZry4042iXxGJ4eEiO4gI6SRIy8z8q57Hw5uZ5xoAPec9J5Z6nwpptZ4Dfyr8Ioq9m+HDOzEe7AH41bnthZljDdOmTGx9zrmbuwEqVCgZQRBnr8qF9vbsXrIgAsoMyBVz4Y8q4Yq9bVwjGWP2QJaPIZgUEZy7DlGPRQrOLdsXJEoZIzzHMeBow2Lbw+Kt8N4cQCyhH3ZMr6H5NXff7dcWCbttZsXPeX7hPPyNBm7GJNtjbJyViNeRhT8oPmtPk+Ny7EqPO30DNtzdnjM2mfwJqN322KQ1g4a3FsqlgLOh4jBA55NH/AA11Gxbt14Enpy+dEmz9y2tFbzGShDRr4UPxE5LoY9Ljx87iEw+5NtRJALHU+edSuA3Wtr19MqnbbU5sCsrk5GteVcHLAbMS3koj6/Goze/d39otdwd5Rl50SWEI151udaJXHkXJ32ec8TgijMjqUYe8rD1kVMbmbt/tjv3mW1bEuVA4ieSLMgE+9JBiNDNWD7TNkG5YDqO8rASBnmfpWd2sC2Cwq96XuDtApUyZAlVzzatDzeWzPHAnMDr26B/aEtJckXMlZwARGRDRkSMtImRpVmbB3Ew2FAJXtbnN2A/tHIVFY/ZwuvmBIAYicwzAHrkYUV0WziLYAt4u6oHJuFx8WE/OkY80Yye8bqYSktuN8Bd2Q/QpUH9vjP8A8v8A9JKVaPi8f9Rh+En/AFjT2/NP7IoJmbhj+iD8YqmUcAu3kg8ufyq2Pb0/+84Wcgtu4f7kM/KqfttKCfvfU031ZUekHm52DDlXbQEwOVWngcOhXMVXm5LhbQYgkEnICTM8hRmm0bg9zDNlzZ0X5ZmsLtyOqklBJD3EYJSpUCqo9oOyhZPGpA4x3k5kffj6mrRt4lrlt2AhlGmv+tCmL2ffu8du3ZVFeDcvseJ7ngdCBGQE0UJU7AyRuNMrbY+OnumJ1Hn/AKVN4GyGOeZJ/U0Pbf2S2BxRtE8gykdDp8xRZutjhdvIFtsVgSwMAH8RV6iP1LorTT4cZdoY74oEdwNAqj4CPrU7uLtAWw3FiLVqc+G4DJ8jxCKgd5nDvcI0DifIEGpH2eW0uMvGoLCIJ8DVRf6fJSj+pwWpgsZ2iuJhkgGPHmKjbJv23KWcPaUNmbpJnzOUvPia77GyxF4EahR8qlmYiYWVHQ/hS4uhslTocvh+1w9y254i6FT5kRXnuzK3GnJgSCOpTI+RjL0q/sLihnFULt/Fg4m6yaG9cI8e9/g/GtOPlGbIqZam5+37SoiOhZ+bSPGjLHbw4VFKs/2cwM4BkZnQa15wOLZQSpORifA5j5/Wmt7abnVjLZt+X1+NXDdVIVkUW7ZeGH3gsFuz7wgxxFTwnybSnb33APBHmfy51We7D3b+FJtsC1tihDgkcJHEpieUkeMDpRluFbuKLyuZEgqOQ6wOQ8KzyW2VG2DuNiG2yHIvXgY5Eqij1Jz8qINk4w3M1WF69fKeVMsdsK21wXSi8eWfCOVTOz7MDOpywpVVjm4gYQwBB1B08q4vaDOrcJJQNw8gJEHwmMvKnPaZRXSxc1FEq6MzbQAbj3XvriL90965fI4eShAEAB8gPhUxtIcKmNaGt6MNeweKe3hWKB0GIt257h4iRcQDQEOOOf44qGwG+txmK347vvEiIp0tI3KzMtVxRP8AGep+NKmY2xb6UqZ4P2Eb/uCvtI3guYspcuhZClBwg6Eg0EYcggAmBOtF3tD2d2KWSNG4h6iDQSDkRQaV78SkzXq0seZqK4La9m3etshOasfPM0RX90TduBmv3YDBuGe7lygDMedVPuHts4fECT3XyPh0NXnY2kOGQJy5UrJHZM04p+LBUdcLaSyQq8gBE8vGu2IYWmgjunMHp5iohMahJBUi5/H3AZ6E6jymtHunjVJmJZ1EkAAd3vEAsSc+WnPM0rmjRs5sqz2m4sXtomBlbRLfrBb/AKqINgWmsbNtOgDXbiEqCQFUFmAZjqctBFBWJZsXizEceIvBV/4mCD5RRbvtZbBXUw2fDbsoAM8/eEnzg5+FacmNTUYv/v8ABzseVwlKSfLBzEkm26/aObHrzP0rlsPaTYZ0urmFPfH8Mj6U3w2KPaZ5zJ+Gv40/weGHfXUEH4VVVwwlJvlFkWtsBmt3FcNbcR2igmPBkBBOfj6VNXMbxKLNm6zu2RYJwKo5kAyWNVn7N7JGKNme6wIIOY8Gjn0MZx5VZ2D2jatyoSHXusvDmCPHSKXKGzro1Y80ZLntDHfTav7FhHKTxsOBDzlhHEfLM1TLRKAHQa1ZPtIBuYVm6GfDTSqvQkcJ9fw/CixKoiMq83JM7Ge2MQgukC23cckTAzEx1pb27Ft2W7TDP2lhueZ4G+4z6EnXqNCOvHY1+2uIQ3hNuQGPMA/a9NY51c2OXDWsNdPZo9rsz3dVIIyXyJ6dRToIRN0iqfZvtJ0vuOEtacQ5Gike6fwjxq1t3r47RgSO8cvLrVZYXEC2iqgCjoP1malsBj+LuaXAJtsdDzKkdaHNi+pDdNm+iRZd4q54Qx6GPw8aa2tqG3cFpjxTzGoBkDijIaHzioHZe0bvurZAZjm73OJR4i2EXjy5FsvGiFcGoSJ4iSGZjqSNPQaDpWd1Vo2Ti49jxr2dOcEpdlUanXyqNJgznyAHMk6AetFWwtnG0sv77Znw/hHXzosMHJ2Ys2RQRXftjPDiMIRqLdwT4FreXyquMeqtLQJiMtSKOfa3iePHKnK3aAPmxJ/KgTEPE11q4RzUyE7S8Mg2Q0yOlZri+OgkQ2WVKlkLh9rW7yJs4l247qFWDDhAEe93Z0I8zkKoi8n+lepd7dli5ZuJwhhcUry4pP1+vnXmvbWC7G4bbTIiZBBz6g6HrQvGoRW3obGbm/MR2GsktlqMx6VcW7WMfsl55Zg/gfwqs90B/vlhW0Zwh8myq2bWzjh7jW9V95D/AAnKPTSsuri9ikbdHKKbiS1nGW37rwPBoiliMTbFi8bAQi2CGKkZEj6waY3LUqWj3QT8qh9mThdmYprg72I/eoOZLEqFA5nIH1HSl6TEssuekO1eWWOHHqCnsy2elzauHttJCM1zxJQSvlnn6CjL267NIbD4nlBssf71+Zb40K+zwnBbaS3eILmbZPIMyhh+VXlvXhcLewly3jHVLJ1csAUI0YHkwOldOK8px5ye6zy4CQ4PQ/LIUQ4dteq/hUXtLCpbe4lu6LwVuFbqggXBkQyqdNc/EVKYZgvAWZZucRiRIz5+dY8y5N2F2iY3QUviUKZOrAg+Oo8x/mrF3v2dxWv2q0pDgfvUGURkXHkB8PKq73IcW8fbSfebhBOmeQ/5hV/fsQYKNCq5ZZ8/1BpkIqUKFzm4TsobfDHTZdJIIMMpPlnlyoKsQAAdA0+hiasD2r7q3MLde8AWsX+Y+w0e74KQoI8o6UB7OwrXXtp95lU9feg/Kk+Ht4H+L4nmCXEbjYhGRl71t041dRIEECHHjIIjrTG1t0IHwiM7KxjMQFKmcgc9eX4VbGI3us7J2fZF9S+INvhSyIBMZcTfdSQM/OJrz/isebmIN4gBnfjYDQEmTHhT1BJmaWZvgJFfuA09QSARquf6NMUzt5cqdYB8460wAN9g7VW6AhyukQqxJZvDrMTU/tDE3MNa7W5ZuRIUADvEnTLWCcp5VWQvtaupctmHQyp6HhYA+YmofaYu3L6M9647mGDl2LA5DIz3T5UOPQqb7GZNbJKmejd1dmuFF6+oW43uoMxbU+PNyNTymB4khNU57O95ca+IFpr/ABWLYljcHE56KrTPETzJIAHOrObbIAzUn+UifgYp0tO8boyeLvdlLb9XuLH3ide78xP40K4tsiflU7vpiJx98iYlcjr7in8aHsWwYZUUi0QbXUnNZPM0qbvfSTmfl+dKgLPWWJBYMhzBkcpB1BB58iKpH20bIK3lxABjhVGygTGTeRzEeFXoYLEfeH0/1qv/AGt7OZsK+ZKmDGUAg6mmNeVpgRfJQ+ExBtulxNUYMPAgzXofY1+3j8LbvKRmNfunQg15xViCT8RRFuntrE4dmOFZgGALoBIIHPh1kdRnWeLVOMumaXfDTpouJsI6ubTCC5Cr0M5SPCifGbGsjsi4HDZACzpAEDzNQW5u8i4xVNx7ZdDlHDIMQYzBFEoHaEFiDGgGg8fE+NHp9OsLbT7K1OpllpNcopj2i7um3dW7h1PEpN1mM8RcspGXIBUHxon9quKnZIYiDde1l8CR6EUdPgw5LMJBn5iPpVWe2Ta1s2LOGUniW6WI/hXiWfDvZDrBrQ6SbM120iqbLgMCBmJI8/KtGPe+FbunMU93f2ct/FYe0xZRdv2rbFYmHuKhInQweYrI482aIzaVCwWLYPDEnPXzFGO7ftNx+GuDjf8AaEEdy6c4/hcCVMeBqA3p2D+x4q5hi6syZqy/aU5gkcm6ioy0M8/1zoYxphSakkegtj7/AOC2sjYS9ba09xCCjwVMDPhcakcpCnLShPc/cq4uOY5Gzh24uMjJzBKLI5zBMdDVYYXGNZupdT3rbBx6GY8iJHqa9H7ubRW5at3bMdncUOq8o+0vgQfpTHjT59gFkcVSPO+/z3f26/2zFn4tT92BAA5KBlFDBNWB7abIG0ONdLlsT/MrOpHwCn1qvqjAC3Y13itRrFOMO0QRrURu9egx1y/KpRRDHzqkMRK4ZS5zzgMT5BGk+mvpXHEx26rzCT5e98esZZc86ebKJmRqAxA6wjGPUTUThcStzFuRmvujyAj6+H5Vu0vzIy5+mWj7Hcda7G6jgBxcktzIYCCT0kEVYmKlBxQHWNOceB51S24d3scfbByW6TbM6HiHEsjnLgCfHTnVu4i6bQKkSnLqP8VephWSwMMriUhvrcDY/EkAgFlyOo/dpQvilkef0oo38b/f75Gh4D/6a0OOvhWVmgif9lr1b5UqkopVW1Es9K429wNbY6F1Sf5jwD5kVz3o2cMRhrqRMqYrnvZils4W7cIyReMxrCsrGDyaAQPGKkrd8MP5h6QR/mmPqwDzNjdhhRbuCeEu1i6fuOD3SfBgQajMM9zCYiPtI2YmNNCG5edXZvFsm3hr1w3kLYLGKFvkf/KuA8K3T0UzBblA6VC7V3Be9CPw9vaEW70fu8Ta5K8e7cGnjM88lOHqh6n7hFujgMNjLa3msW7jc2ZF4pGoJjMjyowSwE7igLPICIHlVRbsbs7Qw2IhO1tSR3gwZSo5MDlcA5HI1brMV4eJgzFQCQIGXOOUzTk2+xUuzuwgfKvLG+GPOIx+IczHaMqidFU8I8tJ9TXp7GP3fwry3vC1v9svm20qbjEHkSTJjqOKY8KDJ0ioDFvM/r0rtsvEG3iLTqP/AAnW5l/Cwb8K5OZ0Io09ke6lvH4srechbSi6QkS0OsLJGQMZxnSWxhd2ytyrD4DsMSgdr/728/2u0YTxBtQVGQ8BXnneHAHC4q9hnMtacqCftDUHzINeuBVA/wDtEbCKYi1i1928vZt4OkkH1U/2UPRafuVfcf5VZfsc3lClsG595u1syftR30HmBI8QaqYXjW2HxTI6uphkYMpGoIMgjxkUxSoFlqe3G0rdi41BPwYAeuaiqkom3n2+cWikvpmUiIPP0oZqpVfBS6JLZ2kgwVOfSNfTnU/OYPWhTC3IMH3TkfKiHAtNsDmpihQ2PRN4fEcCcfQkfFGX8aH93bxFyTMkk8+cz+vOpXFicJdHr8qgdlZODl+v8/St2m+ZMz5uYsOO1KnjTVSGEZ5ghuWpkfHqYq9O1F60GH2lVvQgGfnXn4XZAnyz05CJP8LR5GNIq5dz8Z2mAsPnKqbZ8eFiv4Vo1keFIyaZ03Eq/f7DcOPujqlo/FAPwoYuJFGntFE44NHvWUPwa4v/AE0I4kdKwm0Zx+v0aVZ4KVQov7fu3xYK+P8Ay3HhmpzPgNak8LjbVyTZdHX+EjIcgRqMqb7UZHR7bnuupQ+TAqfrQfsV7lslTbVWQxxlokdRJyB1psY2hcnTLDIBEEAjMeh5RWiBUWFWBoByGuXlUHY2yQO/wv8AyTP0itrmO7QGAy6ax+BqthdjzHbRC5AcR6DQeJNcAzEaZn9elc8PYUQVzM6n50tqbRWwkxxO3urzY9T0WiS9EQgt/wDbpwuFuMM34YUDlxd0E9Ymf0a8416A25sRr2AxRuniu3Qbh8OASqr4AfU1QNqZypGbsZDozJHL5V6U9jO6WGw2HGLs3HutiUGbqF4QNU4QTnxTnXnmwxRlaA0EHhbNWgzwkcwYg+des9ycXavYHD3LFtbVtrYItqIVeRA9azhtE3Vce1++l/DthOHiYgueq8ALzPKAJPoOdHm0sTwIzAgQCc+Xj6VXO8WGFnA4rE3DNy8vZLJ0VyAQPEiST+VEivU8+Y3ZzW8+WtMqJtsDitnhoZNUWxTWKVZqFDjBAEkEgSOdSmAuFTwmM86Y7MsBjn5frpXa/a7JgQsQef6iqDXASok4e8vUfUUOYEkQaJdnNNtvGPxFC1lYYjoSPgYrbp3TQrIgjw97KR8R6jl5/XxqyfZvtxFsXLTGO/xr6qAfWVqsMEvEv6+s9I/WhHubZV7xttlxIxU85WDl1y4j5Ka6OZbsZihxkJj2guGvWWUzNt1J/ldSP+c0J3lmibefDwLc6qzL8QD8O7Q5iViuWbGNBbalXO5egnz/AFypVYJeeN2gELObVwhRJZo4emQGc+lB1nEM917ztbBuNIESY6COgq1MRsq3cHAyAqORzn8vWoS9uQisDZIXqpUkfGZo45YorayGwt4tzgenEfTPhqXwdgE5THnJNMsXsnFWzCWrfD94Euf6IBFcn2djs442DCMoXh0z4ZM86vcn6l0PMZjkT3CIXmfdHUz9ryHSm+wcN2957rmeGOEGeIyPfM/Z5COhqC2kl2yQqYS/eaRoj8JOUDjg5cyeQHWpm3iMQjJcuBAyLHCiMIXUrJJ4o9JHLIUjLqIQrkbjwSnyid28nDYc/dRj/aTXnvc7cDG7Qt9pYtqLcxx3G4VJGvDlLR10q895tsI+AxLoYKWXkE5qShjzBBkHQihr2D7yo2E/ZbndewxK9GRzxfEMSP6aGbvoqKaIA+xDGhZ7bDkxPDLz5cURVq+zPZ97D7Pt2MQvDctF0iQcgxjPnkdaKppntLHLZtvcc5IpP68yYpIVgTb3FtWsaLv7TibgB4zauXOK2pMkeJ1MA6ZdBQt7Y9uC5dTDIe5ZXiaObtMD/hX/AJqNMPtZOwu4guCFVrjmegJ/CK8/bW2txFrjmblwlyPE55+A09KJdFepyxOJUKZOunWh1znUwmysTdtG+ti66GZuLbcoANe8BAAqHihuy2jEVLbAwYuMSRIXrp+ophgsI911t2lLu54VVQSSTyA51Yqbq38DaHbWXScy5A4ZPiCQPAHpRJERGGwqjJV9AAag9rL3W8KI7tCu28RnAqNBWS+79+bD/wAMfWoRl/eP5t+NPN37sWrw592mRbvt5n6/nWjA+hUyS2XiI8P8/DkTRDsq4UvWnBj94ufKGPAfLJ49R1FB2HaDUzgsZEH7SkMPMGR88/j1MdSEk4NGTJFqSZaG+mGJw5uEd626Ex0J4D8mJ9KBsS1WRtTFpi8FdKd0vaJKNlBgNl6iqwLyuXMfhXLfZq7I8tOdKtwv6msVCj1ELkZD1NdVun08cv8AWq8u+0pbV98PiLIwzIY4i3aLmARLAAIYIkQYnWivZOLF3vLdtvOhDg5a6TS+GrDcWvQnUeTXaKZjEomUgnwpHaA5ULi30VY7uEAEkwAJJ8KGtrbSaOLhJSMx4azFa76Y8/sbgZdo1u1lrD3FQx0ME1AYu64djabiz90kj0mD9Kw6ubjSOhosSn5mK3ZtwxXhuWmBDW25yxaOImCJaQpiD50EYJbGB2vbW1xraxAZCjpw9mzEQA0w68WnSeeVEW2NoLwkvbKtHvDLPxIkH1oI2ntTFXke3aXjhl4HYCQAQwZYMI4Ya9OmdJwZJbvsas+CGy/Utu5vZm9iwRNo8DNmTxRJCjSBpPWelR+1TexVi5ZuXIW4rKSRJQ6q40zDQYkAiRlQjubi/wB1eItlcQrdo6HNnEywTqYkjxyoq/aB2iLKm3iV7hnKQCSPHiUhvQ1WSc97aZMeHHsporjbG7eLwSXUD9thuz7S4w7kqrKCjLJgyQYBzAOeVCWw9lHaGNCKAiM3E5GQRAcz5xp1Jq48Jb47d7DYleM2rhS2zZi4qhGBI58PGoPWoTYOxTs/tDdtqqYuHtgMS4RTOkSIYg+op61D2tPszy0kd6a6Cfb+2UwCWbFlO8VC2kUZwIUR16f613xm6eFxnexNhOLU8Pdfrmy6UwwG27IuA3+FuyUizcGebSDP3TAqB3i3ixFy4BZUCypzUNLN4k5fAVmjfzXybni3LbXHuEG7G6GF2ffuPaLEvkrMRKr90GPnzo6weMW8r2rgDAqQQeYORBqqP/elgoNxezC83yH+fKoge0S2jMwYkcDRA7zE5RGi+p/zpwOTnb6MWphCMK9SO3vw37Lib1gNIttkf4SAyz/wsB5g0BYy7xMadbS2tcv3Lly4ZZzJ6DkAPCAB6VHVtk/Y53oPtn4zgVhAMkGeeunlXLDtLGedNwcq7YRoajxPzJFS6HAyPT1p5baRnqNMvTx/XpOr4bmo+f4RW9rC6z+X58/1yrpwjJMzylFlwbu2xf2fYuLBYIUYdeElCD4wJ9arwjhZl04GKwdcjFGHsvwDHC3GR81ucJXlmqnMaNM+By1NQW9+FKYx2IjtVDkcuIfu2A8IVWn+OsOTiTHRfBCG2OppVoX8KxQkLL2hug91muZM7ks54lMsczzyEk5chFQl72eYgMLlm2yupkMhAIPUEGQagv8AbNznw/AVr/tZ/up/Sv5Vzajd2zpqc6qkG/Z7bVf/AA2b+I21Lf2kD5Vwu47bwECw38wsDi+tCS7YcfZX+kflXa3t+4NAPTKmeI/9mL2ftX5CXF7V2zctm2+BZmyZXCMhDKwZWiSDBA86k0v4u4s39mXix1A7MqPESwP6FB6704hfcuOn8txx8pg06TfvHj/6l/UIf+mgybZ/NyHjlPH8qSO+27GMu3FS1g7oUjNGYEnyTjMDrHhXB9i40QpwtwCc+FY+lYxG+2MuLwvebzWFb+pQCPjWcPvvjEHCt+5A6sSfiZNDshVJjPHyXbSN8HsXGWrouWrVwtbOUqSCNeEgHKpbCPjER0v4S5cLtx23tqVFti0yRqFBz0OTEUyw/tDxaCFZBzJ4FkkmSSdSac2vaZip7xQjwQTVRwwXr+C3qcj7iiRexevYjtrCXbN/CWmHDezs3WLAMqJPRZlczCzpQ/tbBXb0G+LxuiSCt1lRSTnw2yjBRpoRpU2vtIYjvcfpwR8OGt19oa8+P4J/2UUsKaVSoXHUSTdx7APHbOu/evT425+YEn1rnbw98ZBnB6lD+X41ZA9oi82ufBP+2t13/tffb+hfyqvh/wB34GrWtKtn5Ku2tulirkM11WHIMSseh51HHcXG/ZtFvBcyfKKuO3vvhwfeAn/yl/KsHenCMZPZE9TYSnRhNfUv4Ms5wk72P+SisXu9irUm5h7yAalrbgfEiuu62yBicXZsXGFtbjwzllHCoBZjJymAYB1MCrvv7xYUKOFEcl1XuqU4QSAWlTyB0omGy7ZyKmOnHc/7qPkS1Gujzdvlsi1hMXcsWL3bqkS8AZkSQIYho61Dpkav7e/Ztkh0a3xLKwC7ZESZUmeH01qv7+7uGJ0dZPUEfSaVPUxxS2sfh0cssXKLBHD7QjXT/Ecx+vgQ8XHgiCP1qfP9eMyt/dS19m4fUR+dczuZcAlHU/8AEAfhW3F/k49Nisn+Nyd0Fvsu3gs4db9u6wQuysnER3jBUgaQRl8ac792r99FudmpVJIZJPdOon5+lB2z9g3EPFesi6q5cBZgOR4uJQYiNKkWxmFQZYN08bGL+qMNaKefFJtpiPh8sOGgb/aPEfr1pVJtcwZM9ni/jb/7qVBuXuitsvY0vWirFWEFSVI6EGDWkVa3tc3Sj/fLI/8A2qB/d6c/8VVVc6Sp0dGElJWKsisVsKGwjIrIrFZqEFSmsUqsEyDSmsClNWQ2mszXPirM0RDoKyTXPirM1CmbUprWkKhB5hj3WA1iR5xV9YBw9q24zDorT5gGqBwTQ3nRpsnffEWrdm0q2ylsKmYPEQDGs5ZUzH2JzLhBRisWoxVuy6cYxTta8uG2bnF/b855UH7y7GbD3XABKwHUnmvPzIqX3ox4sY7COwPcGIcDqxt9kB4CTr4UP7V2i9652jE8XLoB0HSsWunG69TfoISVNdMjjc7wOoGZqdRbZXiWTOeVQtpOJokCeulTGD3efVnAGsLP1rLiuXSN+Wl2yF2iRIjkfhTO7iXOrE/zHi/5pqX29hOBwMyIyJ1qBxdxUEswUcp56fnRRxzeTZFcgvJCMN0nwam5/Cv9K0qZHaNn/wC4Pg35Uq1/B6j2/KM3xuD3/B6txNgOpVhIIg152323aOBxBSP3bSbZ5R930+nlXo+h7fXdxcbh2tnJhmh6NyNbMkbRyMU9rPOMVkU4xeFa27I4hlMEeP5VwisptMVik1azVkM1mtJrM1ZRtSrXirPFUKsVZrWa2BqyGayKVak1CrNjWBWJrIqyG9p4Iqe2HZ7TEWk+9etj0Z0mh0mi7cZOLG2Og4n/AKbb/iRRR7AycxO+/wDcL460CI4bUkfzMx/CmQsznXbfJ+LaVz+FLa/2T+Na4bz+NcrWu8rOvpVWKJoLMVJYDaLWxB7y9DqPWmxcEwK0A18BP0UfNhSdOpPIlH1GahxjByl6Hbb+1EdRlpzPvT0UDWq63rBcqy+6qcJGUjvMZI6GdeoI5VYbYJQDdOcKSD0Ay+LEE1Ut7FMbhaSDP6FemWBY+V2+2eZlqJZe+kNJpVI9oeif0ilReGxe9H//2Q=="/>
          <p:cNvSpPr>
            <a:spLocks noChangeAspect="1" noChangeArrowheads="1"/>
          </p:cNvSpPr>
          <p:nvPr/>
        </p:nvSpPr>
        <p:spPr bwMode="auto">
          <a:xfrm>
            <a:off x="155575" y="-1371600"/>
            <a:ext cx="2314575" cy="28575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0628" name="AutoShape 4" descr="data:image/jpeg;base64,/9j/4AAQSkZJRgABAQAAAQABAAD/2wCEAAkGBxQSEhUUEhQWFhUVGBwXGBcXGBcfFxwdHRgXFx4aHBgeHCggGBolHBcfITIkJSkrLy4uFx8zODMsNygtLiwBCgoKDg0OGxAQGywkHyQsLCwsLCwsLCwsLCwsLCwsLCwsLCwsLCwsLCwsLCwsLCwsLCwsLCwsLCwsLCwsLCwsLP/AABEIAPAAwgMBIgACEQEDEQH/xAAcAAABBAMBAAAAAAAAAAAAAAAGAAQFBwECAwj/xABJEAACAQIDBQUFBQcBBgMJAAABAhEAAwQhMQUGEkFREyJhcYEHMpGhsUJSwdHwFCNicpKi4fEVJIKywtIzY6MIFhdDRFNUc4P/xAAaAQACAwEBAAAAAAAAAAAAAAACAwABBAUG/8QALBEAAgIBBAAEBQQDAAAAAAAAAAECEQMEEiExEyJBURQyQmGhI2KR8AVScf/aAAwDAQACEQMRAD8AvGlSpVCCpUqVQgqVKlUIKlSpVCCpUqVQgqVKlUIKlSpVCCpUqwWjWoQzSrVXB0IPlW1QgqVKlUIKlSpVCCrS4K3rV6hGNCtKtzWKsGh3SpUqoIVKlSqEFSpVEb17QuYfC3b1oKzoJAaY1z0qEJaazVBYnf3GOSS8eAyHwFddm734pmILzP61JotpC+KVCvs9xpuWXkyQ/WTmAaKaEhmlWKVQhmsE1gtTTGXwAc/OrohnF4zhHdzP0oZ2jjw8yxrtjMV0OVCu2VbiDJqPeXkw/A1aRRnG457bSrGeRFTWw9+Z7t9SQMu0Uacu8KELeK4gR0kyeXgQMz0qGx+10QOCJ4VlgjHWe6okZEtGZ0AqpSS4CjGy39qb44eyvEbikCNPezmIXU6TQY3tkTtgvYqtoHO4zuZ5AQtshOskn8ap59pG43EFMZiSc/j0jL1Fcf8AaLK8hQeDPiyjPlBEaUNhUj1lsvaKYi0t20wZHEhlMg+tPK8u7vb6YmwCtq86EuXOhSSc+7ESRrFXV7Od87m0O0W7bVTbA7yEw0kjQ6aT61LBaDitLhrauN56so5E1iuBuUqgJKUqwagt5t6bOCUcZBuN7qTmfE5GB4xVN0EuSdmlNVFjvalfLAJbS2mcsZbTpnFNx7TsQr8TcLL92ABHnrVbkGoMuao/b9sPhry6zbYR6GoDdvfrDYpTJNp1zKPHxVhkR8612rvNh0LOL6FCokBgTIJ0HiD8qp5Ego4pSdFHnZ16Y7J58jThcLdw7obicJY5Axn6UXbR3vNwkWF4Rpxt73oOVCO2gWcMWBMZlm50Mczb5NE9MkuOy0fZtiQly92kAlAxM5ALM093i3xWOC3cFvMd77RHOBynrVXYTENaQsXDG5Gmgg8+o5x1itMVfAkavzOUz0nrGp0A60LnudIFYdnZNbT2k5eePPxJ/On+yN9cTZgEh1HImR8dRQXc/eIWX37evRl6z1B+Rrjbv8Kg/Sq2svjpoP8AbW/V6JHuMcmGoOvCfH61F2t7GuMG4j451B4TGI4KsJRxDjnH3h0YfhNDe0Dcwlwo8x9lho68mHnr8adjyXwxOXFXKLhwGML6a6EcjTx8MekZZTp8elVNs7fEoB3lmp7au9Fz9ntPMtdm5/8AzHdHlxEE+QXrTJOkKirZ329tW0jOisJg8RXMnKIHQA59SaFcQBwgFhmJPUiBAPISYmmeO2txkFiJzjLlry1zmmmGs3LxK9RGugB188qz3XLNKg3xE747FISEtrJGUgwPHlAFcWsFRnp+viKkMHu5dEgCSc/9fCm+N2fdtOUugrIkDOCI5GrjNPgk8Uly0RyIAQMoJy/I/nRhuJt58HjEIJ4GIS4s5Mpyg+IkMD4RzNCt2OHTIaHTP9fGnWHfQiZkQfEf6UYn7HqdMRWl25VcYf2mYVFAfj4wBxAKdYz+dYv+1fDDS3db0ofFig1p8j5SDwtSqvv/AIkA5jBYiD4Cs1XixJ8Nk9vyix959tLg8LdxDCeBe6sxxMclWfFiBXnK/te7euNcuHju3DJJyHjl90dPTxq0Pb3i2XDYe2PduXGZvHhUQPi0+gqkmvnJRq+sdOg86uTt0VBcWS/7SxeXbiC5kZRloIGVdLmOVjJ4s+QGnzrlsi4VbJQwjhI5GeXnT3EbvXFMpbDq2YmZA/Ogc0nTHRxylG0dMBiwCCGnwORj9fo0tsLIV1ghRwe6FK58/wA60GAeJewyjqpk/wCaYtiiuRhlMgHkR90+NLmoy6G43LG/MuDe3jQuRPoPzrbF4yeHuCCYqOuZHuCAef60rqtpoknM6T6UtTaZry4042iXxGJ4eEiO4gI6SRIy8z8q57Hw5uZ5xoAPec9J5Z6nwpptZ4Dfyr8Ioq9m+HDOzEe7AH41bnthZljDdOmTGx9zrmbuwEqVCgZQRBnr8qF9vbsXrIgAsoMyBVz4Y8q4Yq9bVwjGWP2QJaPIZgUEZy7DlGPRQrOLdsXJEoZIzzHMeBow2Lbw+Kt8N4cQCyhH3ZMr6H5NXff7dcWCbttZsXPeX7hPPyNBm7GJNtjbJyViNeRhT8oPmtPk+Ny7EqPO30DNtzdnjM2mfwJqN322KQ1g4a3FsqlgLOh4jBA55NH/AA11Gxbt14Enpy+dEmz9y2tFbzGShDRr4UPxE5LoY9Ljx87iEw+5NtRJALHU+edSuA3Wtr19MqnbbU5sCsrk5GteVcHLAbMS3koj6/Goze/d39otdwd5Rl50SWEI151udaJXHkXJ32ec8TgijMjqUYe8rD1kVMbmbt/tjv3mW1bEuVA4ieSLMgE+9JBiNDNWD7TNkG5YDqO8rASBnmfpWd2sC2Cwq96XuDtApUyZAlVzzatDzeWzPHAnMDr26B/aEtJckXMlZwARGRDRkSMtImRpVmbB3Ew2FAJXtbnN2A/tHIVFY/ZwuvmBIAYicwzAHrkYUV0WziLYAt4u6oHJuFx8WE/OkY80Yye8bqYSktuN8Bd2Q/QpUH9vjP8A8v8A9JKVaPi8f9Rh+En/AFjT2/NP7IoJmbhj+iD8YqmUcAu3kg8ufyq2Pb0/+84Wcgtu4f7kM/KqfttKCfvfU031ZUekHm52DDlXbQEwOVWngcOhXMVXm5LhbQYgkEnICTM8hRmm0bg9zDNlzZ0X5ZmsLtyOqklBJD3EYJSpUCqo9oOyhZPGpA4x3k5kffj6mrRt4lrlt2AhlGmv+tCmL2ffu8du3ZVFeDcvseJ7ngdCBGQE0UJU7AyRuNMrbY+OnumJ1Hn/AKVN4GyGOeZJ/U0Pbf2S2BxRtE8gykdDp8xRZutjhdvIFtsVgSwMAH8RV6iP1LorTT4cZdoY74oEdwNAqj4CPrU7uLtAWw3FiLVqc+G4DJ8jxCKgd5nDvcI0DifIEGpH2eW0uMvGoLCIJ8DVRf6fJSj+pwWpgsZ2iuJhkgGPHmKjbJv23KWcPaUNmbpJnzOUvPia77GyxF4EahR8qlmYiYWVHQ/hS4uhslTocvh+1w9y254i6FT5kRXnuzK3GnJgSCOpTI+RjL0q/sLihnFULt/Fg4m6yaG9cI8e9/g/GtOPlGbIqZam5+37SoiOhZ+bSPGjLHbw4VFKs/2cwM4BkZnQa15wOLZQSpORifA5j5/Wmt7abnVjLZt+X1+NXDdVIVkUW7ZeGH3gsFuz7wgxxFTwnybSnb33APBHmfy51We7D3b+FJtsC1tihDgkcJHEpieUkeMDpRluFbuKLyuZEgqOQ6wOQ8KzyW2VG2DuNiG2yHIvXgY5Eqij1Jz8qINk4w3M1WF69fKeVMsdsK21wXSi8eWfCOVTOz7MDOpywpVVjm4gYQwBB1B08q4vaDOrcJJQNw8gJEHwmMvKnPaZRXSxc1FEq6MzbQAbj3XvriL90965fI4eShAEAB8gPhUxtIcKmNaGt6MNeweKe3hWKB0GIt257h4iRcQDQEOOOf44qGwG+txmK347vvEiIp0tI3KzMtVxRP8AGep+NKmY2xb6UqZ4P2Eb/uCvtI3guYspcuhZClBwg6Eg0EYcggAmBOtF3tD2d2KWSNG4h6iDQSDkRQaV78SkzXq0seZqK4La9m3etshOasfPM0RX90TduBmv3YDBuGe7lygDMedVPuHts4fECT3XyPh0NXnY2kOGQJy5UrJHZM04p+LBUdcLaSyQq8gBE8vGu2IYWmgjunMHp5iohMahJBUi5/H3AZ6E6jymtHunjVJmJZ1EkAAd3vEAsSc+WnPM0rmjRs5sqz2m4sXtomBlbRLfrBb/AKqINgWmsbNtOgDXbiEqCQFUFmAZjqctBFBWJZsXizEceIvBV/4mCD5RRbvtZbBXUw2fDbsoAM8/eEnzg5+FacmNTUYv/v8ABzseVwlKSfLBzEkm26/aObHrzP0rlsPaTYZ0urmFPfH8Mj6U3w2KPaZ5zJ+Gv40/weGHfXUEH4VVVwwlJvlFkWtsBmt3FcNbcR2igmPBkBBOfj6VNXMbxKLNm6zu2RYJwKo5kAyWNVn7N7JGKNme6wIIOY8Gjn0MZx5VZ2D2jatyoSHXusvDmCPHSKXKGzro1Y80ZLntDHfTav7FhHKTxsOBDzlhHEfLM1TLRKAHQa1ZPtIBuYVm6GfDTSqvQkcJ9fw/CixKoiMq83JM7Ge2MQgukC23cckTAzEx1pb27Ft2W7TDP2lhueZ4G+4z6EnXqNCOvHY1+2uIQ3hNuQGPMA/a9NY51c2OXDWsNdPZo9rsz3dVIIyXyJ6dRToIRN0iqfZvtJ0vuOEtacQ5Gike6fwjxq1t3r47RgSO8cvLrVZYXEC2iqgCjoP1malsBj+LuaXAJtsdDzKkdaHNi+pDdNm+iRZd4q54Qx6GPw8aa2tqG3cFpjxTzGoBkDijIaHzioHZe0bvurZAZjm73OJR4i2EXjy5FsvGiFcGoSJ4iSGZjqSNPQaDpWd1Vo2Ti49jxr2dOcEpdlUanXyqNJgznyAHMk6AetFWwtnG0sv77Znw/hHXzosMHJ2Ys2RQRXftjPDiMIRqLdwT4FreXyquMeqtLQJiMtSKOfa3iePHKnK3aAPmxJ/KgTEPE11q4RzUyE7S8Mg2Q0yOlZri+OgkQ2WVKlkLh9rW7yJs4l247qFWDDhAEe93Z0I8zkKoi8n+lepd7dli5ZuJwhhcUry4pP1+vnXmvbWC7G4bbTIiZBBz6g6HrQvGoRW3obGbm/MR2GsktlqMx6VcW7WMfsl55Zg/gfwqs90B/vlhW0Zwh8myq2bWzjh7jW9V95D/AAnKPTSsuri9ikbdHKKbiS1nGW37rwPBoiliMTbFi8bAQi2CGKkZEj6waY3LUqWj3QT8qh9mThdmYprg72I/eoOZLEqFA5nIH1HSl6TEssuekO1eWWOHHqCnsy2elzauHttJCM1zxJQSvlnn6CjL267NIbD4nlBssf71+Zb40K+zwnBbaS3eILmbZPIMyhh+VXlvXhcLewly3jHVLJ1csAUI0YHkwOldOK8px5ye6zy4CQ4PQ/LIUQ4dteq/hUXtLCpbe4lu6LwVuFbqggXBkQyqdNc/EVKYZgvAWZZucRiRIz5+dY8y5N2F2iY3QUviUKZOrAg+Oo8x/mrF3v2dxWv2q0pDgfvUGURkXHkB8PKq73IcW8fbSfebhBOmeQ/5hV/fsQYKNCq5ZZ8/1BpkIqUKFzm4TsobfDHTZdJIIMMpPlnlyoKsQAAdA0+hiasD2r7q3MLde8AWsX+Y+w0e74KQoI8o6UB7OwrXXtp95lU9feg/Kk+Ht4H+L4nmCXEbjYhGRl71t041dRIEECHHjIIjrTG1t0IHwiM7KxjMQFKmcgc9eX4VbGI3us7J2fZF9S+INvhSyIBMZcTfdSQM/OJrz/isebmIN4gBnfjYDQEmTHhT1BJmaWZvgJFfuA09QSARquf6NMUzt5cqdYB8460wAN9g7VW6AhyukQqxJZvDrMTU/tDE3MNa7W5ZuRIUADvEnTLWCcp5VWQvtaupctmHQyp6HhYA+YmofaYu3L6M9647mGDl2LA5DIz3T5UOPQqb7GZNbJKmejd1dmuFF6+oW43uoMxbU+PNyNTymB4khNU57O95ca+IFpr/ABWLYljcHE56KrTPETzJIAHOrObbIAzUn+UifgYp0tO8boyeLvdlLb9XuLH3ide78xP40K4tsiflU7vpiJx98iYlcjr7in8aHsWwYZUUi0QbXUnNZPM0qbvfSTmfl+dKgLPWWJBYMhzBkcpB1BB58iKpH20bIK3lxABjhVGygTGTeRzEeFXoYLEfeH0/1qv/AGt7OZsK+ZKmDGUAg6mmNeVpgRfJQ+ExBtulxNUYMPAgzXofY1+3j8LbvKRmNfunQg15xViCT8RRFuntrE4dmOFZgGALoBIIHPh1kdRnWeLVOMumaXfDTpouJsI6ubTCC5Cr0M5SPCifGbGsjsi4HDZACzpAEDzNQW5u8i4xVNx7ZdDlHDIMQYzBFEoHaEFiDGgGg8fE+NHp9OsLbT7K1OpllpNcopj2i7um3dW7h1PEpN1mM8RcspGXIBUHxon9quKnZIYiDde1l8CR6EUdPgw5LMJBn5iPpVWe2Ta1s2LOGUniW6WI/hXiWfDvZDrBrQ6SbM120iqbLgMCBmJI8/KtGPe+FbunMU93f2ct/FYe0xZRdv2rbFYmHuKhInQweYrI482aIzaVCwWLYPDEnPXzFGO7ftNx+GuDjf8AaEEdy6c4/hcCVMeBqA3p2D+x4q5hi6syZqy/aU5gkcm6ioy0M8/1zoYxphSakkegtj7/AOC2sjYS9ba09xCCjwVMDPhcakcpCnLShPc/cq4uOY5Gzh24uMjJzBKLI5zBMdDVYYXGNZupdT3rbBx6GY8iJHqa9H7ubRW5at3bMdncUOq8o+0vgQfpTHjT59gFkcVSPO+/z3f26/2zFn4tT92BAA5KBlFDBNWB7abIG0ONdLlsT/MrOpHwCn1qvqjAC3Y13itRrFOMO0QRrURu9egx1y/KpRRDHzqkMRK4ZS5zzgMT5BGk+mvpXHEx26rzCT5e98esZZc86ebKJmRqAxA6wjGPUTUThcStzFuRmvujyAj6+H5Vu0vzIy5+mWj7Hcda7G6jgBxcktzIYCCT0kEVYmKlBxQHWNOceB51S24d3scfbByW6TbM6HiHEsjnLgCfHTnVu4i6bQKkSnLqP8VephWSwMMriUhvrcDY/EkAgFlyOo/dpQvilkef0oo38b/f75Gh4D/6a0OOvhWVmgif9lr1b5UqkopVW1Es9K429wNbY6F1Sf5jwD5kVz3o2cMRhrqRMqYrnvZils4W7cIyReMxrCsrGDyaAQPGKkrd8MP5h6QR/mmPqwDzNjdhhRbuCeEu1i6fuOD3SfBgQajMM9zCYiPtI2YmNNCG5edXZvFsm3hr1w3kLYLGKFvkf/KuA8K3T0UzBblA6VC7V3Be9CPw9vaEW70fu8Ta5K8e7cGnjM88lOHqh6n7hFujgMNjLa3msW7jc2ZF4pGoJjMjyowSwE7igLPICIHlVRbsbs7Qw2IhO1tSR3gwZSo5MDlcA5HI1brMV4eJgzFQCQIGXOOUzTk2+xUuzuwgfKvLG+GPOIx+IczHaMqidFU8I8tJ9TXp7GP3fwry3vC1v9svm20qbjEHkSTJjqOKY8KDJ0ioDFvM/r0rtsvEG3iLTqP/AAnW5l/Cwb8K5OZ0Io09ke6lvH4srechbSi6QkS0OsLJGQMZxnSWxhd2ytyrD4DsMSgdr/728/2u0YTxBtQVGQ8BXnneHAHC4q9hnMtacqCftDUHzINeuBVA/wDtEbCKYi1i1928vZt4OkkH1U/2UPRafuVfcf5VZfsc3lClsG595u1syftR30HmBI8QaqYXjW2HxTI6uphkYMpGoIMgjxkUxSoFlqe3G0rdi41BPwYAeuaiqkom3n2+cWikvpmUiIPP0oZqpVfBS6JLZ2kgwVOfSNfTnU/OYPWhTC3IMH3TkfKiHAtNsDmpihQ2PRN4fEcCcfQkfFGX8aH93bxFyTMkk8+cz+vOpXFicJdHr8qgdlZODl+v8/St2m+ZMz5uYsOO1KnjTVSGEZ5ghuWpkfHqYq9O1F60GH2lVvQgGfnXn4XZAnyz05CJP8LR5GNIq5dz8Z2mAsPnKqbZ8eFiv4Vo1keFIyaZ03Eq/f7DcOPujqlo/FAPwoYuJFGntFE44NHvWUPwa4v/AE0I4kdKwm0Zx+v0aVZ4KVQov7fu3xYK+P8Ay3HhmpzPgNak8LjbVyTZdHX+EjIcgRqMqb7UZHR7bnuupQ+TAqfrQfsV7lslTbVWQxxlokdRJyB1psY2hcnTLDIBEEAjMeh5RWiBUWFWBoByGuXlUHY2yQO/wv8AyTP0itrmO7QGAy6ax+BqthdjzHbRC5AcR6DQeJNcAzEaZn9elc8PYUQVzM6n50tqbRWwkxxO3urzY9T0WiS9EQgt/wDbpwuFuMM34YUDlxd0E9Ymf0a8416A25sRr2AxRuniu3Qbh8OASqr4AfU1QNqZypGbsZDozJHL5V6U9jO6WGw2HGLs3HutiUGbqF4QNU4QTnxTnXnmwxRlaA0EHhbNWgzwkcwYg+des9ycXavYHD3LFtbVtrYItqIVeRA9azhtE3Vce1++l/DthOHiYgueq8ALzPKAJPoOdHm0sTwIzAgQCc+Xj6VXO8WGFnA4rE3DNy8vZLJ0VyAQPEiST+VEivU8+Y3ZzW8+WtMqJtsDitnhoZNUWxTWKVZqFDjBAEkEgSOdSmAuFTwmM86Y7MsBjn5frpXa/a7JgQsQef6iqDXASok4e8vUfUUOYEkQaJdnNNtvGPxFC1lYYjoSPgYrbp3TQrIgjw97KR8R6jl5/XxqyfZvtxFsXLTGO/xr6qAfWVqsMEvEv6+s9I/WhHubZV7xttlxIxU85WDl1y4j5Ka6OZbsZihxkJj2guGvWWUzNt1J/ldSP+c0J3lmibefDwLc6qzL8QD8O7Q5iViuWbGNBbalXO5egnz/AFypVYJeeN2gELObVwhRJZo4emQGc+lB1nEM917ztbBuNIESY6COgq1MRsq3cHAyAqORzn8vWoS9uQisDZIXqpUkfGZo45YorayGwt4tzgenEfTPhqXwdgE5THnJNMsXsnFWzCWrfD94Euf6IBFcn2djs442DCMoXh0z4ZM86vcn6l0PMZjkT3CIXmfdHUz9ryHSm+wcN2957rmeGOEGeIyPfM/Z5COhqC2kl2yQqYS/eaRoj8JOUDjg5cyeQHWpm3iMQjJcuBAyLHCiMIXUrJJ4o9JHLIUjLqIQrkbjwSnyid28nDYc/dRj/aTXnvc7cDG7Qt9pYtqLcxx3G4VJGvDlLR10q895tsI+AxLoYKWXkE5qShjzBBkHQihr2D7yo2E/ZbndewxK9GRzxfEMSP6aGbvoqKaIA+xDGhZ7bDkxPDLz5cURVq+zPZ97D7Pt2MQvDctF0iQcgxjPnkdaKppntLHLZtvcc5IpP68yYpIVgTb3FtWsaLv7TibgB4zauXOK2pMkeJ1MA6ZdBQt7Y9uC5dTDIe5ZXiaObtMD/hX/AJqNMPtZOwu4guCFVrjmegJ/CK8/bW2txFrjmblwlyPE55+A09KJdFepyxOJUKZOunWh1znUwmysTdtG+ti66GZuLbcoANe8BAAqHihuy2jEVLbAwYuMSRIXrp+ophgsI911t2lLu54VVQSSTyA51Yqbq38DaHbWXScy5A4ZPiCQPAHpRJERGGwqjJV9AAag9rL3W8KI7tCu28RnAqNBWS+79+bD/wAMfWoRl/eP5t+NPN37sWrw592mRbvt5n6/nWjA+hUyS2XiI8P8/DkTRDsq4UvWnBj94ufKGPAfLJ49R1FB2HaDUzgsZEH7SkMPMGR88/j1MdSEk4NGTJFqSZaG+mGJw5uEd626Ex0J4D8mJ9KBsS1WRtTFpi8FdKd0vaJKNlBgNl6iqwLyuXMfhXLfZq7I8tOdKtwv6msVCj1ELkZD1NdVun08cv8AWq8u+0pbV98PiLIwzIY4i3aLmARLAAIYIkQYnWivZOLF3vLdtvOhDg5a6TS+GrDcWvQnUeTXaKZjEomUgnwpHaA5ULi30VY7uEAEkwAJJ8KGtrbSaOLhJSMx4azFa76Y8/sbgZdo1u1lrD3FQx0ME1AYu64djabiz90kj0mD9Kw6ubjSOhosSn5mK3ZtwxXhuWmBDW25yxaOImCJaQpiD50EYJbGB2vbW1xraxAZCjpw9mzEQA0w68WnSeeVEW2NoLwkvbKtHvDLPxIkH1oI2ntTFXke3aXjhl4HYCQAQwZYMI4Ya9OmdJwZJbvsas+CGy/Utu5vZm9iwRNo8DNmTxRJCjSBpPWelR+1TexVi5ZuXIW4rKSRJQ6q40zDQYkAiRlQjubi/wB1eItlcQrdo6HNnEywTqYkjxyoq/aB2iLKm3iV7hnKQCSPHiUhvQ1WSc97aZMeHHsporjbG7eLwSXUD9thuz7S4w7kqrKCjLJgyQYBzAOeVCWw9lHaGNCKAiM3E5GQRAcz5xp1Jq48Jb47d7DYleM2rhS2zZi4qhGBI58PGoPWoTYOxTs/tDdtqqYuHtgMS4RTOkSIYg+op61D2tPszy0kd6a6Cfb+2UwCWbFlO8VC2kUZwIUR16f613xm6eFxnexNhOLU8Pdfrmy6UwwG27IuA3+FuyUizcGebSDP3TAqB3i3ixFy4BZUCypzUNLN4k5fAVmjfzXybni3LbXHuEG7G6GF2ffuPaLEvkrMRKr90GPnzo6weMW8r2rgDAqQQeYORBqqP/elgoNxezC83yH+fKoge0S2jMwYkcDRA7zE5RGi+p/zpwOTnb6MWphCMK9SO3vw37Lib1gNIttkf4SAyz/wsB5g0BYy7xMadbS2tcv3Lly4ZZzJ6DkAPCAB6VHVtk/Y53oPtn4zgVhAMkGeeunlXLDtLGedNwcq7YRoajxPzJFS6HAyPT1p5baRnqNMvTx/XpOr4bmo+f4RW9rC6z+X58/1yrpwjJMzylFlwbu2xf2fYuLBYIUYdeElCD4wJ9arwjhZl04GKwdcjFGHsvwDHC3GR81ucJXlmqnMaNM+By1NQW9+FKYx2IjtVDkcuIfu2A8IVWn+OsOTiTHRfBCG2OppVoX8KxQkLL2hug91muZM7ks54lMsczzyEk5chFQl72eYgMLlm2yupkMhAIPUEGQagv8AbNznw/AVr/tZ/up/Sv5Vzajd2zpqc6qkG/Z7bVf/AA2b+I21Lf2kD5Vwu47bwECw38wsDi+tCS7YcfZX+kflXa3t+4NAPTKmeI/9mL2ftX5CXF7V2zctm2+BZmyZXCMhDKwZWiSDBA86k0v4u4s39mXix1A7MqPESwP6FB6704hfcuOn8txx8pg06TfvHj/6l/UIf+mgybZ/NyHjlPH8qSO+27GMu3FS1g7oUjNGYEnyTjMDrHhXB9i40QpwtwCc+FY+lYxG+2MuLwvebzWFb+pQCPjWcPvvjEHCt+5A6sSfiZNDshVJjPHyXbSN8HsXGWrouWrVwtbOUqSCNeEgHKpbCPjER0v4S5cLtx23tqVFti0yRqFBz0OTEUyw/tDxaCFZBzJ4FkkmSSdSac2vaZip7xQjwQTVRwwXr+C3qcj7iiRexevYjtrCXbN/CWmHDezs3WLAMqJPRZlczCzpQ/tbBXb0G+LxuiSCt1lRSTnw2yjBRpoRpU2vtIYjvcfpwR8OGt19oa8+P4J/2UUsKaVSoXHUSTdx7APHbOu/evT425+YEn1rnbw98ZBnB6lD+X41ZA9oi82ufBP+2t13/tffb+hfyqvh/wB34GrWtKtn5Ku2tulirkM11WHIMSseh51HHcXG/ZtFvBcyfKKuO3vvhwfeAn/yl/KsHenCMZPZE9TYSnRhNfUv4Ms5wk72P+SisXu9irUm5h7yAalrbgfEiuu62yBicXZsXGFtbjwzllHCoBZjJymAYB1MCrvv7xYUKOFEcl1XuqU4QSAWlTyB0omGy7ZyKmOnHc/7qPkS1Gujzdvlsi1hMXcsWL3bqkS8AZkSQIYho61Dpkav7e/Ztkh0a3xLKwC7ZESZUmeH01qv7+7uGJ0dZPUEfSaVPUxxS2sfh0cssXKLBHD7QjXT/Ecx+vgQ8XHgiCP1qfP9eMyt/dS19m4fUR+dczuZcAlHU/8AEAfhW3F/k49Nisn+Nyd0Fvsu3gs4db9u6wQuysnER3jBUgaQRl8ac792r99FudmpVJIZJPdOon5+lB2z9g3EPFesi6q5cBZgOR4uJQYiNKkWxmFQZYN08bGL+qMNaKefFJtpiPh8sOGgb/aPEfr1pVJtcwZM9ni/jb/7qVBuXuitsvY0vWirFWEFSVI6EGDWkVa3tc3Sj/fLI/8A2qB/d6c/8VVVc6Sp0dGElJWKsisVsKGwjIrIrFZqEFSmsUqsEyDSmsClNWQ2mszXPirM0RDoKyTXPirM1CmbUprWkKhB5hj3WA1iR5xV9YBw9q24zDorT5gGqBwTQ3nRpsnffEWrdm0q2ylsKmYPEQDGs5ZUzH2JzLhBRisWoxVuy6cYxTta8uG2bnF/b855UH7y7GbD3XABKwHUnmvPzIqX3ox4sY7COwPcGIcDqxt9kB4CTr4UP7V2i9652jE8XLoB0HSsWunG69TfoISVNdMjjc7wOoGZqdRbZXiWTOeVQtpOJokCeulTGD3efVnAGsLP1rLiuXSN+Wl2yF2iRIjkfhTO7iXOrE/zHi/5pqX29hOBwMyIyJ1qBxdxUEswUcp56fnRRxzeTZFcgvJCMN0nwam5/Cv9K0qZHaNn/wC4Pg35Uq1/B6j2/KM3xuD3/B6txNgOpVhIIg152323aOBxBSP3bSbZ5R930+nlXo+h7fXdxcbh2tnJhmh6NyNbMkbRyMU9rPOMVkU4xeFa27I4hlMEeP5VwisptMVik1azVkM1mtJrM1ZRtSrXirPFUKsVZrWa2BqyGayKVak1CrNjWBWJrIqyG9p4Iqe2HZ7TEWk+9etj0Z0mh0mi7cZOLG2Og4n/AKbb/iRRR7AycxO+/wDcL460CI4bUkfzMx/CmQsznXbfJ+LaVz+FLa/2T+Na4bz+NcrWu8rOvpVWKJoLMVJYDaLWxB7y9DqPWmxcEwK0A18BP0UfNhSdOpPIlH1GahxjByl6Hbb+1EdRlpzPvT0UDWq63rBcqy+6qcJGUjvMZI6GdeoI5VYbYJQDdOcKSD0Ay+LEE1Ut7FMbhaSDP6FemWBY+V2+2eZlqJZe+kNJpVI9oeif0ilReGxe9H//2Q=="/>
          <p:cNvSpPr>
            <a:spLocks noChangeAspect="1" noChangeArrowheads="1"/>
          </p:cNvSpPr>
          <p:nvPr/>
        </p:nvSpPr>
        <p:spPr bwMode="auto">
          <a:xfrm>
            <a:off x="155575" y="-1371600"/>
            <a:ext cx="2314575" cy="28575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0630" name="AutoShape 6" descr="data:image/jpeg;base64,/9j/4AAQSkZJRgABAQAAAQABAAD/2wCEAAkGBxQSEhUUEhQWFhUVGBwXGBcXGBcfFxwdHRgXFx4aHBgeHCggGBolHBcfITIkJSkrLy4uFx8zODMsNygtLiwBCgoKDg0OGxAQGywkHyQsLCwsLCwsLCwsLCwsLCwsLCwsLCwsLCwsLCwsLCwsLCwsLCwsLCwsLCwsLCwsLCwsLP/AABEIAPAAwgMBIgACEQEDEQH/xAAcAAABBAMBAAAAAAAAAAAAAAAGAAQFBwECAwj/xABJEAACAQIDBQUFBQcBBgMJAAABAhEAAwQhMQUGEkFREyJhcYEHMpGhsUJSwdHwFCNicpKi4fEVJIKywtIzY6MIFhdDRFNUc4P/xAAaAQACAwEBAAAAAAAAAAAAAAACAwABBAUG/8QALBEAAgIBBAAEBQQDAAAAAAAAAAECEQMEEiExEyJBURQyQmGhI2KR8AVScf/aAAwDAQACEQMRAD8AvGlSpVCCpUqVQgqVKlUIKlSpVCCpUqVQgqVKlUIKlSpVCCpUqwWjWoQzSrVXB0IPlW1QgqVKlUIKlSpVCCrS4K3rV6hGNCtKtzWKsGh3SpUqoIVKlSqEFSpVEb17QuYfC3b1oKzoJAaY1z0qEJaazVBYnf3GOSS8eAyHwFddm734pmILzP61JotpC+KVCvs9xpuWXkyQ/WTmAaKaEhmlWKVQhmsE1gtTTGXwAc/OrohnF4zhHdzP0oZ2jjw8yxrtjMV0OVCu2VbiDJqPeXkw/A1aRRnG457bSrGeRFTWw9+Z7t9SQMu0Uacu8KELeK4gR0kyeXgQMz0qGx+10QOCJ4VlgjHWe6okZEtGZ0AqpSS4CjGy39qb44eyvEbikCNPezmIXU6TQY3tkTtgvYqtoHO4zuZ5AQtshOskn8ap59pG43EFMZiSc/j0jL1Fcf8AaLK8hQeDPiyjPlBEaUNhUj1lsvaKYi0t20wZHEhlMg+tPK8u7vb6YmwCtq86EuXOhSSc+7ESRrFXV7Od87m0O0W7bVTbA7yEw0kjQ6aT61LBaDitLhrauN56so5E1iuBuUqgJKUqwagt5t6bOCUcZBuN7qTmfE5GB4xVN0EuSdmlNVFjvalfLAJbS2mcsZbTpnFNx7TsQr8TcLL92ABHnrVbkGoMuao/b9sPhry6zbYR6GoDdvfrDYpTJNp1zKPHxVhkR8612rvNh0LOL6FCokBgTIJ0HiD8qp5Ego4pSdFHnZ16Y7J58jThcLdw7obicJY5Axn6UXbR3vNwkWF4Rpxt73oOVCO2gWcMWBMZlm50Mczb5NE9MkuOy0fZtiQly92kAlAxM5ALM093i3xWOC3cFvMd77RHOBynrVXYTENaQsXDG5Gmgg8+o5x1itMVfAkavzOUz0nrGp0A60LnudIFYdnZNbT2k5eePPxJ/On+yN9cTZgEh1HImR8dRQXc/eIWX37evRl6z1B+Rrjbv8Kg/Sq2svjpoP8AbW/V6JHuMcmGoOvCfH61F2t7GuMG4j451B4TGI4KsJRxDjnH3h0YfhNDe0Dcwlwo8x9lho68mHnr8adjyXwxOXFXKLhwGML6a6EcjTx8MekZZTp8elVNs7fEoB3lmp7au9Fz9ntPMtdm5/8AzHdHlxEE+QXrTJOkKirZ329tW0jOisJg8RXMnKIHQA59SaFcQBwgFhmJPUiBAPISYmmeO2txkFiJzjLlry1zmmmGs3LxK9RGugB188qz3XLNKg3xE747FISEtrJGUgwPHlAFcWsFRnp+viKkMHu5dEgCSc/9fCm+N2fdtOUugrIkDOCI5GrjNPgk8Uly0RyIAQMoJy/I/nRhuJt58HjEIJ4GIS4s5Mpyg+IkMD4RzNCt2OHTIaHTP9fGnWHfQiZkQfEf6UYn7HqdMRWl25VcYf2mYVFAfj4wBxAKdYz+dYv+1fDDS3db0ofFig1p8j5SDwtSqvv/AIkA5jBYiD4Cs1XixJ8Nk9vyix959tLg8LdxDCeBe6sxxMclWfFiBXnK/te7euNcuHju3DJJyHjl90dPTxq0Pb3i2XDYe2PduXGZvHhUQPi0+gqkmvnJRq+sdOg86uTt0VBcWS/7SxeXbiC5kZRloIGVdLmOVjJ4s+QGnzrlsi4VbJQwjhI5GeXnT3EbvXFMpbDq2YmZA/Ogc0nTHRxylG0dMBiwCCGnwORj9fo0tsLIV1ghRwe6FK58/wA60GAeJewyjqpk/wCaYtiiuRhlMgHkR90+NLmoy6G43LG/MuDe3jQuRPoPzrbF4yeHuCCYqOuZHuCAef60rqtpoknM6T6UtTaZry4042iXxGJ4eEiO4gI6SRIy8z8q57Hw5uZ5xoAPec9J5Z6nwpptZ4Dfyr8Ioq9m+HDOzEe7AH41bnthZljDdOmTGx9zrmbuwEqVCgZQRBnr8qF9vbsXrIgAsoMyBVz4Y8q4Yq9bVwjGWP2QJaPIZgUEZy7DlGPRQrOLdsXJEoZIzzHMeBow2Lbw+Kt8N4cQCyhH3ZMr6H5NXff7dcWCbttZsXPeX7hPPyNBm7GJNtjbJyViNeRhT8oPmtPk+Ny7EqPO30DNtzdnjM2mfwJqN322KQ1g4a3FsqlgLOh4jBA55NH/AA11Gxbt14Enpy+dEmz9y2tFbzGShDRr4UPxE5LoY9Ljx87iEw+5NtRJALHU+edSuA3Wtr19MqnbbU5sCsrk5GteVcHLAbMS3koj6/Goze/d39otdwd5Rl50SWEI151udaJXHkXJ32ec8TgijMjqUYe8rD1kVMbmbt/tjv3mW1bEuVA4ieSLMgE+9JBiNDNWD7TNkG5YDqO8rASBnmfpWd2sC2Cwq96XuDtApUyZAlVzzatDzeWzPHAnMDr26B/aEtJckXMlZwARGRDRkSMtImRpVmbB3Ew2FAJXtbnN2A/tHIVFY/ZwuvmBIAYicwzAHrkYUV0WziLYAt4u6oHJuFx8WE/OkY80Yye8bqYSktuN8Bd2Q/QpUH9vjP8A8v8A9JKVaPi8f9Rh+En/AFjT2/NP7IoJmbhj+iD8YqmUcAu3kg8ufyq2Pb0/+84Wcgtu4f7kM/KqfttKCfvfU031ZUekHm52DDlXbQEwOVWngcOhXMVXm5LhbQYgkEnICTM8hRmm0bg9zDNlzZ0X5ZmsLtyOqklBJD3EYJSpUCqo9oOyhZPGpA4x3k5kffj6mrRt4lrlt2AhlGmv+tCmL2ffu8du3ZVFeDcvseJ7ngdCBGQE0UJU7AyRuNMrbY+OnumJ1Hn/AKVN4GyGOeZJ/U0Pbf2S2BxRtE8gykdDp8xRZutjhdvIFtsVgSwMAH8RV6iP1LorTT4cZdoY74oEdwNAqj4CPrU7uLtAWw3FiLVqc+G4DJ8jxCKgd5nDvcI0DifIEGpH2eW0uMvGoLCIJ8DVRf6fJSj+pwWpgsZ2iuJhkgGPHmKjbJv23KWcPaUNmbpJnzOUvPia77GyxF4EahR8qlmYiYWVHQ/hS4uhslTocvh+1w9y254i6FT5kRXnuzK3GnJgSCOpTI+RjL0q/sLihnFULt/Fg4m6yaG9cI8e9/g/GtOPlGbIqZam5+37SoiOhZ+bSPGjLHbw4VFKs/2cwM4BkZnQa15wOLZQSpORifA5j5/Wmt7abnVjLZt+X1+NXDdVIVkUW7ZeGH3gsFuz7wgxxFTwnybSnb33APBHmfy51We7D3b+FJtsC1tihDgkcJHEpieUkeMDpRluFbuKLyuZEgqOQ6wOQ8KzyW2VG2DuNiG2yHIvXgY5Eqij1Jz8qINk4w3M1WF69fKeVMsdsK21wXSi8eWfCOVTOz7MDOpywpVVjm4gYQwBB1B08q4vaDOrcJJQNw8gJEHwmMvKnPaZRXSxc1FEq6MzbQAbj3XvriL90965fI4eShAEAB8gPhUxtIcKmNaGt6MNeweKe3hWKB0GIt257h4iRcQDQEOOOf44qGwG+txmK347vvEiIp0tI3KzMtVxRP8AGep+NKmY2xb6UqZ4P2Eb/uCvtI3guYspcuhZClBwg6Eg0EYcggAmBOtF3tD2d2KWSNG4h6iDQSDkRQaV78SkzXq0seZqK4La9m3etshOasfPM0RX90TduBmv3YDBuGe7lygDMedVPuHts4fECT3XyPh0NXnY2kOGQJy5UrJHZM04p+LBUdcLaSyQq8gBE8vGu2IYWmgjunMHp5iohMahJBUi5/H3AZ6E6jymtHunjVJmJZ1EkAAd3vEAsSc+WnPM0rmjRs5sqz2m4sXtomBlbRLfrBb/AKqINgWmsbNtOgDXbiEqCQFUFmAZjqctBFBWJZsXizEceIvBV/4mCD5RRbvtZbBXUw2fDbsoAM8/eEnzg5+FacmNTUYv/v8ABzseVwlKSfLBzEkm26/aObHrzP0rlsPaTYZ0urmFPfH8Mj6U3w2KPaZ5zJ+Gv40/weGHfXUEH4VVVwwlJvlFkWtsBmt3FcNbcR2igmPBkBBOfj6VNXMbxKLNm6zu2RYJwKo5kAyWNVn7N7JGKNme6wIIOY8Gjn0MZx5VZ2D2jatyoSHXusvDmCPHSKXKGzro1Y80ZLntDHfTav7FhHKTxsOBDzlhHEfLM1TLRKAHQa1ZPtIBuYVm6GfDTSqvQkcJ9fw/CixKoiMq83JM7Ge2MQgukC23cckTAzEx1pb27Ft2W7TDP2lhueZ4G+4z6EnXqNCOvHY1+2uIQ3hNuQGPMA/a9NY51c2OXDWsNdPZo9rsz3dVIIyXyJ6dRToIRN0iqfZvtJ0vuOEtacQ5Gike6fwjxq1t3r47RgSO8cvLrVZYXEC2iqgCjoP1malsBj+LuaXAJtsdDzKkdaHNi+pDdNm+iRZd4q54Qx6GPw8aa2tqG3cFpjxTzGoBkDijIaHzioHZe0bvurZAZjm73OJR4i2EXjy5FsvGiFcGoSJ4iSGZjqSNPQaDpWd1Vo2Ti49jxr2dOcEpdlUanXyqNJgznyAHMk6AetFWwtnG0sv77Znw/hHXzosMHJ2Ys2RQRXftjPDiMIRqLdwT4FreXyquMeqtLQJiMtSKOfa3iePHKnK3aAPmxJ/KgTEPE11q4RzUyE7S8Mg2Q0yOlZri+OgkQ2WVKlkLh9rW7yJs4l247qFWDDhAEe93Z0I8zkKoi8n+lepd7dli5ZuJwhhcUry4pP1+vnXmvbWC7G4bbTIiZBBz6g6HrQvGoRW3obGbm/MR2GsktlqMx6VcW7WMfsl55Zg/gfwqs90B/vlhW0Zwh8myq2bWzjh7jW9V95D/AAnKPTSsuri9ikbdHKKbiS1nGW37rwPBoiliMTbFi8bAQi2CGKkZEj6waY3LUqWj3QT8qh9mThdmYprg72I/eoOZLEqFA5nIH1HSl6TEssuekO1eWWOHHqCnsy2elzauHttJCM1zxJQSvlnn6CjL267NIbD4nlBssf71+Zb40K+zwnBbaS3eILmbZPIMyhh+VXlvXhcLewly3jHVLJ1csAUI0YHkwOldOK8px5ye6zy4CQ4PQ/LIUQ4dteq/hUXtLCpbe4lu6LwVuFbqggXBkQyqdNc/EVKYZgvAWZZucRiRIz5+dY8y5N2F2iY3QUviUKZOrAg+Oo8x/mrF3v2dxWv2q0pDgfvUGURkXHkB8PKq73IcW8fbSfebhBOmeQ/5hV/fsQYKNCq5ZZ8/1BpkIqUKFzm4TsobfDHTZdJIIMMpPlnlyoKsQAAdA0+hiasD2r7q3MLde8AWsX+Y+w0e74KQoI8o6UB7OwrXXtp95lU9feg/Kk+Ht4H+L4nmCXEbjYhGRl71t041dRIEECHHjIIjrTG1t0IHwiM7KxjMQFKmcgc9eX4VbGI3us7J2fZF9S+INvhSyIBMZcTfdSQM/OJrz/isebmIN4gBnfjYDQEmTHhT1BJmaWZvgJFfuA09QSARquf6NMUzt5cqdYB8460wAN9g7VW6AhyukQqxJZvDrMTU/tDE3MNa7W5ZuRIUADvEnTLWCcp5VWQvtaupctmHQyp6HhYA+YmofaYu3L6M9647mGDl2LA5DIz3T5UOPQqb7GZNbJKmejd1dmuFF6+oW43uoMxbU+PNyNTymB4khNU57O95ca+IFpr/ABWLYljcHE56KrTPETzJIAHOrObbIAzUn+UifgYp0tO8boyeLvdlLb9XuLH3ide78xP40K4tsiflU7vpiJx98iYlcjr7in8aHsWwYZUUi0QbXUnNZPM0qbvfSTmfl+dKgLPWWJBYMhzBkcpB1BB58iKpH20bIK3lxABjhVGygTGTeRzEeFXoYLEfeH0/1qv/AGt7OZsK+ZKmDGUAg6mmNeVpgRfJQ+ExBtulxNUYMPAgzXofY1+3j8LbvKRmNfunQg15xViCT8RRFuntrE4dmOFZgGALoBIIHPh1kdRnWeLVOMumaXfDTpouJsI6ubTCC5Cr0M5SPCifGbGsjsi4HDZACzpAEDzNQW5u8i4xVNx7ZdDlHDIMQYzBFEoHaEFiDGgGg8fE+NHp9OsLbT7K1OpllpNcopj2i7um3dW7h1PEpN1mM8RcspGXIBUHxon9quKnZIYiDde1l8CR6EUdPgw5LMJBn5iPpVWe2Ta1s2LOGUniW6WI/hXiWfDvZDrBrQ6SbM120iqbLgMCBmJI8/KtGPe+FbunMU93f2ct/FYe0xZRdv2rbFYmHuKhInQweYrI482aIzaVCwWLYPDEnPXzFGO7ftNx+GuDjf8AaEEdy6c4/hcCVMeBqA3p2D+x4q5hi6syZqy/aU5gkcm6ioy0M8/1zoYxphSakkegtj7/AOC2sjYS9ba09xCCjwVMDPhcakcpCnLShPc/cq4uOY5Gzh24uMjJzBKLI5zBMdDVYYXGNZupdT3rbBx6GY8iJHqa9H7ubRW5at3bMdncUOq8o+0vgQfpTHjT59gFkcVSPO+/z3f26/2zFn4tT92BAA5KBlFDBNWB7abIG0ONdLlsT/MrOpHwCn1qvqjAC3Y13itRrFOMO0QRrURu9egx1y/KpRRDHzqkMRK4ZS5zzgMT5BGk+mvpXHEx26rzCT5e98esZZc86ebKJmRqAxA6wjGPUTUThcStzFuRmvujyAj6+H5Vu0vzIy5+mWj7Hcda7G6jgBxcktzIYCCT0kEVYmKlBxQHWNOceB51S24d3scfbByW6TbM6HiHEsjnLgCfHTnVu4i6bQKkSnLqP8VephWSwMMriUhvrcDY/EkAgFlyOo/dpQvilkef0oo38b/f75Gh4D/6a0OOvhWVmgif9lr1b5UqkopVW1Es9K429wNbY6F1Sf5jwD5kVz3o2cMRhrqRMqYrnvZils4W7cIyReMxrCsrGDyaAQPGKkrd8MP5h6QR/mmPqwDzNjdhhRbuCeEu1i6fuOD3SfBgQajMM9zCYiPtI2YmNNCG5edXZvFsm3hr1w3kLYLGKFvkf/KuA8K3T0UzBblA6VC7V3Be9CPw9vaEW70fu8Ta5K8e7cGnjM88lOHqh6n7hFujgMNjLa3msW7jc2ZF4pGoJjMjyowSwE7igLPICIHlVRbsbs7Qw2IhO1tSR3gwZSo5MDlcA5HI1brMV4eJgzFQCQIGXOOUzTk2+xUuzuwgfKvLG+GPOIx+IczHaMqidFU8I8tJ9TXp7GP3fwry3vC1v9svm20qbjEHkSTJjqOKY8KDJ0ioDFvM/r0rtsvEG3iLTqP/AAnW5l/Cwb8K5OZ0Io09ke6lvH4srechbSi6QkS0OsLJGQMZxnSWxhd2ytyrD4DsMSgdr/728/2u0YTxBtQVGQ8BXnneHAHC4q9hnMtacqCftDUHzINeuBVA/wDtEbCKYi1i1928vZt4OkkH1U/2UPRafuVfcf5VZfsc3lClsG595u1syftR30HmBI8QaqYXjW2HxTI6uphkYMpGoIMgjxkUxSoFlqe3G0rdi41BPwYAeuaiqkom3n2+cWikvpmUiIPP0oZqpVfBS6JLZ2kgwVOfSNfTnU/OYPWhTC3IMH3TkfKiHAtNsDmpihQ2PRN4fEcCcfQkfFGX8aH93bxFyTMkk8+cz+vOpXFicJdHr8qgdlZODl+v8/St2m+ZMz5uYsOO1KnjTVSGEZ5ghuWpkfHqYq9O1F60GH2lVvQgGfnXn4XZAnyz05CJP8LR5GNIq5dz8Z2mAsPnKqbZ8eFiv4Vo1keFIyaZ03Eq/f7DcOPujqlo/FAPwoYuJFGntFE44NHvWUPwa4v/AE0I4kdKwm0Zx+v0aVZ4KVQov7fu3xYK+P8Ay3HhmpzPgNak8LjbVyTZdHX+EjIcgRqMqb7UZHR7bnuupQ+TAqfrQfsV7lslTbVWQxxlokdRJyB1psY2hcnTLDIBEEAjMeh5RWiBUWFWBoByGuXlUHY2yQO/wv8AyTP0itrmO7QGAy6ax+BqthdjzHbRC5AcR6DQeJNcAzEaZn9elc8PYUQVzM6n50tqbRWwkxxO3urzY9T0WiS9EQgt/wDbpwuFuMM34YUDlxd0E9Ymf0a8416A25sRr2AxRuniu3Qbh8OASqr4AfU1QNqZypGbsZDozJHL5V6U9jO6WGw2HGLs3HutiUGbqF4QNU4QTnxTnXnmwxRlaA0EHhbNWgzwkcwYg+des9ycXavYHD3LFtbVtrYItqIVeRA9azhtE3Vce1++l/DthOHiYgueq8ALzPKAJPoOdHm0sTwIzAgQCc+Xj6VXO8WGFnA4rE3DNy8vZLJ0VyAQPEiST+VEivU8+Y3ZzW8+WtMqJtsDitnhoZNUWxTWKVZqFDjBAEkEgSOdSmAuFTwmM86Y7MsBjn5frpXa/a7JgQsQef6iqDXASok4e8vUfUUOYEkQaJdnNNtvGPxFC1lYYjoSPgYrbp3TQrIgjw97KR8R6jl5/XxqyfZvtxFsXLTGO/xr6qAfWVqsMEvEv6+s9I/WhHubZV7xttlxIxU85WDl1y4j5Ka6OZbsZihxkJj2guGvWWUzNt1J/ldSP+c0J3lmibefDwLc6qzL8QD8O7Q5iViuWbGNBbalXO5egnz/AFypVYJeeN2gELObVwhRJZo4emQGc+lB1nEM917ztbBuNIESY6COgq1MRsq3cHAyAqORzn8vWoS9uQisDZIXqpUkfGZo45YorayGwt4tzgenEfTPhqXwdgE5THnJNMsXsnFWzCWrfD94Euf6IBFcn2djs442DCMoXh0z4ZM86vcn6l0PMZjkT3CIXmfdHUz9ryHSm+wcN2957rmeGOEGeIyPfM/Z5COhqC2kl2yQqYS/eaRoj8JOUDjg5cyeQHWpm3iMQjJcuBAyLHCiMIXUrJJ4o9JHLIUjLqIQrkbjwSnyid28nDYc/dRj/aTXnvc7cDG7Qt9pYtqLcxx3G4VJGvDlLR10q895tsI+AxLoYKWXkE5qShjzBBkHQihr2D7yo2E/ZbndewxK9GRzxfEMSP6aGbvoqKaIA+xDGhZ7bDkxPDLz5cURVq+zPZ97D7Pt2MQvDctF0iQcgxjPnkdaKppntLHLZtvcc5IpP68yYpIVgTb3FtWsaLv7TibgB4zauXOK2pMkeJ1MA6ZdBQt7Y9uC5dTDIe5ZXiaObtMD/hX/AJqNMPtZOwu4guCFVrjmegJ/CK8/bW2txFrjmblwlyPE55+A09KJdFepyxOJUKZOunWh1znUwmysTdtG+ti66GZuLbcoANe8BAAqHihuy2jEVLbAwYuMSRIXrp+ophgsI911t2lLu54VVQSSTyA51Yqbq38DaHbWXScy5A4ZPiCQPAHpRJERGGwqjJV9AAag9rL3W8KI7tCu28RnAqNBWS+79+bD/wAMfWoRl/eP5t+NPN37sWrw592mRbvt5n6/nWjA+hUyS2XiI8P8/DkTRDsq4UvWnBj94ufKGPAfLJ49R1FB2HaDUzgsZEH7SkMPMGR88/j1MdSEk4NGTJFqSZaG+mGJw5uEd626Ex0J4D8mJ9KBsS1WRtTFpi8FdKd0vaJKNlBgNl6iqwLyuXMfhXLfZq7I8tOdKtwv6msVCj1ELkZD1NdVun08cv8AWq8u+0pbV98PiLIwzIY4i3aLmARLAAIYIkQYnWivZOLF3vLdtvOhDg5a6TS+GrDcWvQnUeTXaKZjEomUgnwpHaA5ULi30VY7uEAEkwAJJ8KGtrbSaOLhJSMx4azFa76Y8/sbgZdo1u1lrD3FQx0ME1AYu64djabiz90kj0mD9Kw6ubjSOhosSn5mK3ZtwxXhuWmBDW25yxaOImCJaQpiD50EYJbGB2vbW1xraxAZCjpw9mzEQA0w68WnSeeVEW2NoLwkvbKtHvDLPxIkH1oI2ntTFXke3aXjhl4HYCQAQwZYMI4Ya9OmdJwZJbvsas+CGy/Utu5vZm9iwRNo8DNmTxRJCjSBpPWelR+1TexVi5ZuXIW4rKSRJQ6q40zDQYkAiRlQjubi/wB1eItlcQrdo6HNnEywTqYkjxyoq/aB2iLKm3iV7hnKQCSPHiUhvQ1WSc97aZMeHHsporjbG7eLwSXUD9thuz7S4w7kqrKCjLJgyQYBzAOeVCWw9lHaGNCKAiM3E5GQRAcz5xp1Jq48Jb47d7DYleM2rhS2zZi4qhGBI58PGoPWoTYOxTs/tDdtqqYuHtgMS4RTOkSIYg+op61D2tPszy0kd6a6Cfb+2UwCWbFlO8VC2kUZwIUR16f613xm6eFxnexNhOLU8Pdfrmy6UwwG27IuA3+FuyUizcGebSDP3TAqB3i3ixFy4BZUCypzUNLN4k5fAVmjfzXybni3LbXHuEG7G6GF2ffuPaLEvkrMRKr90GPnzo6weMW8r2rgDAqQQeYORBqqP/elgoNxezC83yH+fKoge0S2jMwYkcDRA7zE5RGi+p/zpwOTnb6MWphCMK9SO3vw37Lib1gNIttkf4SAyz/wsB5g0BYy7xMadbS2tcv3Lly4ZZzJ6DkAPCAB6VHVtk/Y53oPtn4zgVhAMkGeeunlXLDtLGedNwcq7YRoajxPzJFS6HAyPT1p5baRnqNMvTx/XpOr4bmo+f4RW9rC6z+X58/1yrpwjJMzylFlwbu2xf2fYuLBYIUYdeElCD4wJ9arwjhZl04GKwdcjFGHsvwDHC3GR81ucJXlmqnMaNM+By1NQW9+FKYx2IjtVDkcuIfu2A8IVWn+OsOTiTHRfBCG2OppVoX8KxQkLL2hug91muZM7ks54lMsczzyEk5chFQl72eYgMLlm2yupkMhAIPUEGQagv8AbNznw/AVr/tZ/up/Sv5Vzajd2zpqc6qkG/Z7bVf/AA2b+I21Lf2kD5Vwu47bwECw38wsDi+tCS7YcfZX+kflXa3t+4NAPTKmeI/9mL2ftX5CXF7V2zctm2+BZmyZXCMhDKwZWiSDBA86k0v4u4s39mXix1A7MqPESwP6FB6704hfcuOn8txx8pg06TfvHj/6l/UIf+mgybZ/NyHjlPH8qSO+27GMu3FS1g7oUjNGYEnyTjMDrHhXB9i40QpwtwCc+FY+lYxG+2MuLwvebzWFb+pQCPjWcPvvjEHCt+5A6sSfiZNDshVJjPHyXbSN8HsXGWrouWrVwtbOUqSCNeEgHKpbCPjER0v4S5cLtx23tqVFti0yRqFBz0OTEUyw/tDxaCFZBzJ4FkkmSSdSac2vaZip7xQjwQTVRwwXr+C3qcj7iiRexevYjtrCXbN/CWmHDezs3WLAMqJPRZlczCzpQ/tbBXb0G+LxuiSCt1lRSTnw2yjBRpoRpU2vtIYjvcfpwR8OGt19oa8+P4J/2UUsKaVSoXHUSTdx7APHbOu/evT425+YEn1rnbw98ZBnB6lD+X41ZA9oi82ufBP+2t13/tffb+hfyqvh/wB34GrWtKtn5Ku2tulirkM11WHIMSseh51HHcXG/ZtFvBcyfKKuO3vvhwfeAn/yl/KsHenCMZPZE9TYSnRhNfUv4Ms5wk72P+SisXu9irUm5h7yAalrbgfEiuu62yBicXZsXGFtbjwzllHCoBZjJymAYB1MCrvv7xYUKOFEcl1XuqU4QSAWlTyB0omGy7ZyKmOnHc/7qPkS1Gujzdvlsi1hMXcsWL3bqkS8AZkSQIYho61Dpkav7e/Ztkh0a3xLKwC7ZESZUmeH01qv7+7uGJ0dZPUEfSaVPUxxS2sfh0cssXKLBHD7QjXT/Ecx+vgQ8XHgiCP1qfP9eMyt/dS19m4fUR+dczuZcAlHU/8AEAfhW3F/k49Nisn+Nyd0Fvsu3gs4db9u6wQuysnER3jBUgaQRl8ac792r99FudmpVJIZJPdOon5+lB2z9g3EPFesi6q5cBZgOR4uJQYiNKkWxmFQZYN08bGL+qMNaKefFJtpiPh8sOGgb/aPEfr1pVJtcwZM9ni/jb/7qVBuXuitsvY0vWirFWEFSVI6EGDWkVa3tc3Sj/fLI/8A2qB/d6c/8VVVc6Sp0dGElJWKsisVsKGwjIrIrFZqEFSmsUqsEyDSmsClNWQ2mszXPirM0RDoKyTXPirM1CmbUprWkKhB5hj3WA1iR5xV9YBw9q24zDorT5gGqBwTQ3nRpsnffEWrdm0q2ylsKmYPEQDGs5ZUzH2JzLhBRisWoxVuy6cYxTta8uG2bnF/b855UH7y7GbD3XABKwHUnmvPzIqX3ox4sY7COwPcGIcDqxt9kB4CTr4UP7V2i9652jE8XLoB0HSsWunG69TfoISVNdMjjc7wOoGZqdRbZXiWTOeVQtpOJokCeulTGD3efVnAGsLP1rLiuXSN+Wl2yF2iRIjkfhTO7iXOrE/zHi/5pqX29hOBwMyIyJ1qBxdxUEswUcp56fnRRxzeTZFcgvJCMN0nwam5/Cv9K0qZHaNn/wC4Pg35Uq1/B6j2/KM3xuD3/B6txNgOpVhIIg152323aOBxBSP3bSbZ5R930+nlXo+h7fXdxcbh2tnJhmh6NyNbMkbRyMU9rPOMVkU4xeFa27I4hlMEeP5VwisptMVik1azVkM1mtJrM1ZRtSrXirPFUKsVZrWa2BqyGayKVak1CrNjWBWJrIqyG9p4Iqe2HZ7TEWk+9etj0Z0mh0mi7cZOLG2Og4n/AKbb/iRRR7AycxO+/wDcL460CI4bUkfzMx/CmQsznXbfJ+LaVz+FLa/2T+Na4bz+NcrWu8rOvpVWKJoLMVJYDaLWxB7y9DqPWmxcEwK0A18BP0UfNhSdOpPIlH1GahxjByl6Hbb+1EdRlpzPvT0UDWq63rBcqy+6qcJGUjvMZI6GdeoI5VYbYJQDdOcKSD0Ay+LEE1Ut7FMbhaSDP6FemWBY+V2+2eZlqJZe+kNJpVI9oeif0ilReGxe9H//2Q=="/>
          <p:cNvSpPr>
            <a:spLocks noChangeAspect="1" noChangeArrowheads="1"/>
          </p:cNvSpPr>
          <p:nvPr/>
        </p:nvSpPr>
        <p:spPr bwMode="auto">
          <a:xfrm>
            <a:off x="155575" y="-1371600"/>
            <a:ext cx="2314575" cy="28575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0632" name="AutoShape 8" descr="data:image/jpeg;base64,/9j/4AAQSkZJRgABAQAAAQABAAD/2wCEAAkGBxQSEhUUEhQWFhUVGBwXGBcXGBcfFxwdHRgXFx4aHBgeHCggGBolHBcfITIkJSkrLy4uFx8zODMsNygtLiwBCgoKDg0OGxAQGywkHyQsLCwsLCwsLCwsLCwsLCwsLCwsLCwsLCwsLCwsLCwsLCwsLCwsLCwsLCwsLCwsLCwsLP/AABEIAPAAwgMBIgACEQEDEQH/xAAcAAABBAMBAAAAAAAAAAAAAAAGAAQFBwECAwj/xABJEAACAQIDBQUFBQcBBgMJAAABAhEAAwQhMQUGEkFREyJhcYEHMpGhsUJSwdHwFCNicpKi4fEVJIKywtIzY6MIFhdDRFNUc4P/xAAaAQACAwEBAAAAAAAAAAAAAAACAwABBAUG/8QALBEAAgIBBAAEBQQDAAAAAAAAAAECEQMEEiExEyJBURQyQmGhI2KR8AVScf/aAAwDAQACEQMRAD8AvGlSpVCCpUqVQgqVKlUIKlSpVCCpUqVQgqVKlUIKlSpVCCpUqwWjWoQzSrVXB0IPlW1QgqVKlUIKlSpVCCrS4K3rV6hGNCtKtzWKsGh3SpUqoIVKlSqEFSpVEb17QuYfC3b1oKzoJAaY1z0qEJaazVBYnf3GOSS8eAyHwFddm734pmILzP61JotpC+KVCvs9xpuWXkyQ/WTmAaKaEhmlWKVQhmsE1gtTTGXwAc/OrohnF4zhHdzP0oZ2jjw8yxrtjMV0OVCu2VbiDJqPeXkw/A1aRRnG457bSrGeRFTWw9+Z7t9SQMu0Uacu8KELeK4gR0kyeXgQMz0qGx+10QOCJ4VlgjHWe6okZEtGZ0AqpSS4CjGy39qb44eyvEbikCNPezmIXU6TQY3tkTtgvYqtoHO4zuZ5AQtshOskn8ap59pG43EFMZiSc/j0jL1Fcf8AaLK8hQeDPiyjPlBEaUNhUj1lsvaKYi0t20wZHEhlMg+tPK8u7vb6YmwCtq86EuXOhSSc+7ESRrFXV7Od87m0O0W7bVTbA7yEw0kjQ6aT61LBaDitLhrauN56so5E1iuBuUqgJKUqwagt5t6bOCUcZBuN7qTmfE5GB4xVN0EuSdmlNVFjvalfLAJbS2mcsZbTpnFNx7TsQr8TcLL92ABHnrVbkGoMuao/b9sPhry6zbYR6GoDdvfrDYpTJNp1zKPHxVhkR8612rvNh0LOL6FCokBgTIJ0HiD8qp5Ego4pSdFHnZ16Y7J58jThcLdw7obicJY5Axn6UXbR3vNwkWF4Rpxt73oOVCO2gWcMWBMZlm50Mczb5NE9MkuOy0fZtiQly92kAlAxM5ALM093i3xWOC3cFvMd77RHOBynrVXYTENaQsXDG5Gmgg8+o5x1itMVfAkavzOUz0nrGp0A60LnudIFYdnZNbT2k5eePPxJ/On+yN9cTZgEh1HImR8dRQXc/eIWX37evRl6z1B+Rrjbv8Kg/Sq2svjpoP8AbW/V6JHuMcmGoOvCfH61F2t7GuMG4j451B4TGI4KsJRxDjnH3h0YfhNDe0Dcwlwo8x9lho68mHnr8adjyXwxOXFXKLhwGML6a6EcjTx8MekZZTp8elVNs7fEoB3lmp7au9Fz9ntPMtdm5/8AzHdHlxEE+QXrTJOkKirZ329tW0jOisJg8RXMnKIHQA59SaFcQBwgFhmJPUiBAPISYmmeO2txkFiJzjLlry1zmmmGs3LxK9RGugB188qz3XLNKg3xE747FISEtrJGUgwPHlAFcWsFRnp+viKkMHu5dEgCSc/9fCm+N2fdtOUugrIkDOCI5GrjNPgk8Uly0RyIAQMoJy/I/nRhuJt58HjEIJ4GIS4s5Mpyg+IkMD4RzNCt2OHTIaHTP9fGnWHfQiZkQfEf6UYn7HqdMRWl25VcYf2mYVFAfj4wBxAKdYz+dYv+1fDDS3db0ofFig1p8j5SDwtSqvv/AIkA5jBYiD4Cs1XixJ8Nk9vyix959tLg8LdxDCeBe6sxxMclWfFiBXnK/te7euNcuHju3DJJyHjl90dPTxq0Pb3i2XDYe2PduXGZvHhUQPi0+gqkmvnJRq+sdOg86uTt0VBcWS/7SxeXbiC5kZRloIGVdLmOVjJ4s+QGnzrlsi4VbJQwjhI5GeXnT3EbvXFMpbDq2YmZA/Ogc0nTHRxylG0dMBiwCCGnwORj9fo0tsLIV1ghRwe6FK58/wA60GAeJewyjqpk/wCaYtiiuRhlMgHkR90+NLmoy6G43LG/MuDe3jQuRPoPzrbF4yeHuCCYqOuZHuCAef60rqtpoknM6T6UtTaZry4042iXxGJ4eEiO4gI6SRIy8z8q57Hw5uZ5xoAPec9J5Z6nwpptZ4Dfyr8Ioq9m+HDOzEe7AH41bnthZljDdOmTGx9zrmbuwEqVCgZQRBnr8qF9vbsXrIgAsoMyBVz4Y8q4Yq9bVwjGWP2QJaPIZgUEZy7DlGPRQrOLdsXJEoZIzzHMeBow2Lbw+Kt8N4cQCyhH3ZMr6H5NXff7dcWCbttZsXPeX7hPPyNBm7GJNtjbJyViNeRhT8oPmtPk+Ny7EqPO30DNtzdnjM2mfwJqN322KQ1g4a3FsqlgLOh4jBA55NH/AA11Gxbt14Enpy+dEmz9y2tFbzGShDRr4UPxE5LoY9Ljx87iEw+5NtRJALHU+edSuA3Wtr19MqnbbU5sCsrk5GteVcHLAbMS3koj6/Goze/d39otdwd5Rl50SWEI151udaJXHkXJ32ec8TgijMjqUYe8rD1kVMbmbt/tjv3mW1bEuVA4ieSLMgE+9JBiNDNWD7TNkG5YDqO8rASBnmfpWd2sC2Cwq96XuDtApUyZAlVzzatDzeWzPHAnMDr26B/aEtJckXMlZwARGRDRkSMtImRpVmbB3Ew2FAJXtbnN2A/tHIVFY/ZwuvmBIAYicwzAHrkYUV0WziLYAt4u6oHJuFx8WE/OkY80Yye8bqYSktuN8Bd2Q/QpUH9vjP8A8v8A9JKVaPi8f9Rh+En/AFjT2/NP7IoJmbhj+iD8YqmUcAu3kg8ufyq2Pb0/+84Wcgtu4f7kM/KqfttKCfvfU031ZUekHm52DDlXbQEwOVWngcOhXMVXm5LhbQYgkEnICTM8hRmm0bg9zDNlzZ0X5ZmsLtyOqklBJD3EYJSpUCqo9oOyhZPGpA4x3k5kffj6mrRt4lrlt2AhlGmv+tCmL2ffu8du3ZVFeDcvseJ7ngdCBGQE0UJU7AyRuNMrbY+OnumJ1Hn/AKVN4GyGOeZJ/U0Pbf2S2BxRtE8gykdDp8xRZutjhdvIFtsVgSwMAH8RV6iP1LorTT4cZdoY74oEdwNAqj4CPrU7uLtAWw3FiLVqc+G4DJ8jxCKgd5nDvcI0DifIEGpH2eW0uMvGoLCIJ8DVRf6fJSj+pwWpgsZ2iuJhkgGPHmKjbJv23KWcPaUNmbpJnzOUvPia77GyxF4EahR8qlmYiYWVHQ/hS4uhslTocvh+1w9y254i6FT5kRXnuzK3GnJgSCOpTI+RjL0q/sLihnFULt/Fg4m6yaG9cI8e9/g/GtOPlGbIqZam5+37SoiOhZ+bSPGjLHbw4VFKs/2cwM4BkZnQa15wOLZQSpORifA5j5/Wmt7abnVjLZt+X1+NXDdVIVkUW7ZeGH3gsFuz7wgxxFTwnybSnb33APBHmfy51We7D3b+FJtsC1tihDgkcJHEpieUkeMDpRluFbuKLyuZEgqOQ6wOQ8KzyW2VG2DuNiG2yHIvXgY5Eqij1Jz8qINk4w3M1WF69fKeVMsdsK21wXSi8eWfCOVTOz7MDOpywpVVjm4gYQwBB1B08q4vaDOrcJJQNw8gJEHwmMvKnPaZRXSxc1FEq6MzbQAbj3XvriL90965fI4eShAEAB8gPhUxtIcKmNaGt6MNeweKe3hWKB0GIt257h4iRcQDQEOOOf44qGwG+txmK347vvEiIp0tI3KzMtVxRP8AGep+NKmY2xb6UqZ4P2Eb/uCvtI3guYspcuhZClBwg6Eg0EYcggAmBOtF3tD2d2KWSNG4h6iDQSDkRQaV78SkzXq0seZqK4La9m3etshOasfPM0RX90TduBmv3YDBuGe7lygDMedVPuHts4fECT3XyPh0NXnY2kOGQJy5UrJHZM04p+LBUdcLaSyQq8gBE8vGu2IYWmgjunMHp5iohMahJBUi5/H3AZ6E6jymtHunjVJmJZ1EkAAd3vEAsSc+WnPM0rmjRs5sqz2m4sXtomBlbRLfrBb/AKqINgWmsbNtOgDXbiEqCQFUFmAZjqctBFBWJZsXizEceIvBV/4mCD5RRbvtZbBXUw2fDbsoAM8/eEnzg5+FacmNTUYv/v8ABzseVwlKSfLBzEkm26/aObHrzP0rlsPaTYZ0urmFPfH8Mj6U3w2KPaZ5zJ+Gv40/weGHfXUEH4VVVwwlJvlFkWtsBmt3FcNbcR2igmPBkBBOfj6VNXMbxKLNm6zu2RYJwKo5kAyWNVn7N7JGKNme6wIIOY8Gjn0MZx5VZ2D2jatyoSHXusvDmCPHSKXKGzro1Y80ZLntDHfTav7FhHKTxsOBDzlhHEfLM1TLRKAHQa1ZPtIBuYVm6GfDTSqvQkcJ9fw/CixKoiMq83JM7Ge2MQgukC23cckTAzEx1pb27Ft2W7TDP2lhueZ4G+4z6EnXqNCOvHY1+2uIQ3hNuQGPMA/a9NY51c2OXDWsNdPZo9rsz3dVIIyXyJ6dRToIRN0iqfZvtJ0vuOEtacQ5Gike6fwjxq1t3r47RgSO8cvLrVZYXEC2iqgCjoP1malsBj+LuaXAJtsdDzKkdaHNi+pDdNm+iRZd4q54Qx6GPw8aa2tqG3cFpjxTzGoBkDijIaHzioHZe0bvurZAZjm73OJR4i2EXjy5FsvGiFcGoSJ4iSGZjqSNPQaDpWd1Vo2Ti49jxr2dOcEpdlUanXyqNJgznyAHMk6AetFWwtnG0sv77Znw/hHXzosMHJ2Ys2RQRXftjPDiMIRqLdwT4FreXyquMeqtLQJiMtSKOfa3iePHKnK3aAPmxJ/KgTEPE11q4RzUyE7S8Mg2Q0yOlZri+OgkQ2WVKlkLh9rW7yJs4l247qFWDDhAEe93Z0I8zkKoi8n+lepd7dli5ZuJwhhcUry4pP1+vnXmvbWC7G4bbTIiZBBz6g6HrQvGoRW3obGbm/MR2GsktlqMx6VcW7WMfsl55Zg/gfwqs90B/vlhW0Zwh8myq2bWzjh7jW9V95D/AAnKPTSsuri9ikbdHKKbiS1nGW37rwPBoiliMTbFi8bAQi2CGKkZEj6waY3LUqWj3QT8qh9mThdmYprg72I/eoOZLEqFA5nIH1HSl6TEssuekO1eWWOHHqCnsy2elzauHttJCM1zxJQSvlnn6CjL267NIbD4nlBssf71+Zb40K+zwnBbaS3eILmbZPIMyhh+VXlvXhcLewly3jHVLJ1csAUI0YHkwOldOK8px5ye6zy4CQ4PQ/LIUQ4dteq/hUXtLCpbe4lu6LwVuFbqggXBkQyqdNc/EVKYZgvAWZZucRiRIz5+dY8y5N2F2iY3QUviUKZOrAg+Oo8x/mrF3v2dxWv2q0pDgfvUGURkXHkB8PKq73IcW8fbSfebhBOmeQ/5hV/fsQYKNCq5ZZ8/1BpkIqUKFzm4TsobfDHTZdJIIMMpPlnlyoKsQAAdA0+hiasD2r7q3MLde8AWsX+Y+w0e74KQoI8o6UB7OwrXXtp95lU9feg/Kk+Ht4H+L4nmCXEbjYhGRl71t041dRIEECHHjIIjrTG1t0IHwiM7KxjMQFKmcgc9eX4VbGI3us7J2fZF9S+INvhSyIBMZcTfdSQM/OJrz/isebmIN4gBnfjYDQEmTHhT1BJmaWZvgJFfuA09QSARquf6NMUzt5cqdYB8460wAN9g7VW6AhyukQqxJZvDrMTU/tDE3MNa7W5ZuRIUADvEnTLWCcp5VWQvtaupctmHQyp6HhYA+YmofaYu3L6M9647mGDl2LA5DIz3T5UOPQqb7GZNbJKmejd1dmuFF6+oW43uoMxbU+PNyNTymB4khNU57O95ca+IFpr/ABWLYljcHE56KrTPETzJIAHOrObbIAzUn+UifgYp0tO8boyeLvdlLb9XuLH3ide78xP40K4tsiflU7vpiJx98iYlcjr7in8aHsWwYZUUi0QbXUnNZPM0qbvfSTmfl+dKgLPWWJBYMhzBkcpB1BB58iKpH20bIK3lxABjhVGygTGTeRzEeFXoYLEfeH0/1qv/AGt7OZsK+ZKmDGUAg6mmNeVpgRfJQ+ExBtulxNUYMPAgzXofY1+3j8LbvKRmNfunQg15xViCT8RRFuntrE4dmOFZgGALoBIIHPh1kdRnWeLVOMumaXfDTpouJsI6ubTCC5Cr0M5SPCifGbGsjsi4HDZACzpAEDzNQW5u8i4xVNx7ZdDlHDIMQYzBFEoHaEFiDGgGg8fE+NHp9OsLbT7K1OpllpNcopj2i7um3dW7h1PEpN1mM8RcspGXIBUHxon9quKnZIYiDde1l8CR6EUdPgw5LMJBn5iPpVWe2Ta1s2LOGUniW6WI/hXiWfDvZDrBrQ6SbM120iqbLgMCBmJI8/KtGPe+FbunMU93f2ct/FYe0xZRdv2rbFYmHuKhInQweYrI482aIzaVCwWLYPDEnPXzFGO7ftNx+GuDjf8AaEEdy6c4/hcCVMeBqA3p2D+x4q5hi6syZqy/aU5gkcm6ioy0M8/1zoYxphSakkegtj7/AOC2sjYS9ba09xCCjwVMDPhcakcpCnLShPc/cq4uOY5Gzh24uMjJzBKLI5zBMdDVYYXGNZupdT3rbBx6GY8iJHqa9H7ubRW5at3bMdncUOq8o+0vgQfpTHjT59gFkcVSPO+/z3f26/2zFn4tT92BAA5KBlFDBNWB7abIG0ONdLlsT/MrOpHwCn1qvqjAC3Y13itRrFOMO0QRrURu9egx1y/KpRRDHzqkMRK4ZS5zzgMT5BGk+mvpXHEx26rzCT5e98esZZc86ebKJmRqAxA6wjGPUTUThcStzFuRmvujyAj6+H5Vu0vzIy5+mWj7Hcda7G6jgBxcktzIYCCT0kEVYmKlBxQHWNOceB51S24d3scfbByW6TbM6HiHEsjnLgCfHTnVu4i6bQKkSnLqP8VephWSwMMriUhvrcDY/EkAgFlyOo/dpQvilkef0oo38b/f75Gh4D/6a0OOvhWVmgif9lr1b5UqkopVW1Es9K429wNbY6F1Sf5jwD5kVz3o2cMRhrqRMqYrnvZils4W7cIyReMxrCsrGDyaAQPGKkrd8MP5h6QR/mmPqwDzNjdhhRbuCeEu1i6fuOD3SfBgQajMM9zCYiPtI2YmNNCG5edXZvFsm3hr1w3kLYLGKFvkf/KuA8K3T0UzBblA6VC7V3Be9CPw9vaEW70fu8Ta5K8e7cGnjM88lOHqh6n7hFujgMNjLa3msW7jc2ZF4pGoJjMjyowSwE7igLPICIHlVRbsbs7Qw2IhO1tSR3gwZSo5MDlcA5HI1brMV4eJgzFQCQIGXOOUzTk2+xUuzuwgfKvLG+GPOIx+IczHaMqidFU8I8tJ9TXp7GP3fwry3vC1v9svm20qbjEHkSTJjqOKY8KDJ0ioDFvM/r0rtsvEG3iLTqP/AAnW5l/Cwb8K5OZ0Io09ke6lvH4srechbSi6QkS0OsLJGQMZxnSWxhd2ytyrD4DsMSgdr/728/2u0YTxBtQVGQ8BXnneHAHC4q9hnMtacqCftDUHzINeuBVA/wDtEbCKYi1i1928vZt4OkkH1U/2UPRafuVfcf5VZfsc3lClsG595u1syftR30HmBI8QaqYXjW2HxTI6uphkYMpGoIMgjxkUxSoFlqe3G0rdi41BPwYAeuaiqkom3n2+cWikvpmUiIPP0oZqpVfBS6JLZ2kgwVOfSNfTnU/OYPWhTC3IMH3TkfKiHAtNsDmpihQ2PRN4fEcCcfQkfFGX8aH93bxFyTMkk8+cz+vOpXFicJdHr8qgdlZODl+v8/St2m+ZMz5uYsOO1KnjTVSGEZ5ghuWpkfHqYq9O1F60GH2lVvQgGfnXn4XZAnyz05CJP8LR5GNIq5dz8Z2mAsPnKqbZ8eFiv4Vo1keFIyaZ03Eq/f7DcOPujqlo/FAPwoYuJFGntFE44NHvWUPwa4v/AE0I4kdKwm0Zx+v0aVZ4KVQov7fu3xYK+P8Ay3HhmpzPgNak8LjbVyTZdHX+EjIcgRqMqb7UZHR7bnuupQ+TAqfrQfsV7lslTbVWQxxlokdRJyB1psY2hcnTLDIBEEAjMeh5RWiBUWFWBoByGuXlUHY2yQO/wv8AyTP0itrmO7QGAy6ax+BqthdjzHbRC5AcR6DQeJNcAzEaZn9elc8PYUQVzM6n50tqbRWwkxxO3urzY9T0WiS9EQgt/wDbpwuFuMM34YUDlxd0E9Ymf0a8416A25sRr2AxRuniu3Qbh8OASqr4AfU1QNqZypGbsZDozJHL5V6U9jO6WGw2HGLs3HutiUGbqF4QNU4QTnxTnXnmwxRlaA0EHhbNWgzwkcwYg+des9ycXavYHD3LFtbVtrYItqIVeRA9azhtE3Vce1++l/DthOHiYgueq8ALzPKAJPoOdHm0sTwIzAgQCc+Xj6VXO8WGFnA4rE3DNy8vZLJ0VyAQPEiST+VEivU8+Y3ZzW8+WtMqJtsDitnhoZNUWxTWKVZqFDjBAEkEgSOdSmAuFTwmM86Y7MsBjn5frpXa/a7JgQsQef6iqDXASok4e8vUfUUOYEkQaJdnNNtvGPxFC1lYYjoSPgYrbp3TQrIgjw97KR8R6jl5/XxqyfZvtxFsXLTGO/xr6qAfWVqsMEvEv6+s9I/WhHubZV7xttlxIxU85WDl1y4j5Ka6OZbsZihxkJj2guGvWWUzNt1J/ldSP+c0J3lmibefDwLc6qzL8QD8O7Q5iViuWbGNBbalXO5egnz/AFypVYJeeN2gELObVwhRJZo4emQGc+lB1nEM917ztbBuNIESY6COgq1MRsq3cHAyAqORzn8vWoS9uQisDZIXqpUkfGZo45YorayGwt4tzgenEfTPhqXwdgE5THnJNMsXsnFWzCWrfD94Euf6IBFcn2djs442DCMoXh0z4ZM86vcn6l0PMZjkT3CIXmfdHUz9ryHSm+wcN2957rmeGOEGeIyPfM/Z5COhqC2kl2yQqYS/eaRoj8JOUDjg5cyeQHWpm3iMQjJcuBAyLHCiMIXUrJJ4o9JHLIUjLqIQrkbjwSnyid28nDYc/dRj/aTXnvc7cDG7Qt9pYtqLcxx3G4VJGvDlLR10q895tsI+AxLoYKWXkE5qShjzBBkHQihr2D7yo2E/ZbndewxK9GRzxfEMSP6aGbvoqKaIA+xDGhZ7bDkxPDLz5cURVq+zPZ97D7Pt2MQvDctF0iQcgxjPnkdaKppntLHLZtvcc5IpP68yYpIVgTb3FtWsaLv7TibgB4zauXOK2pMkeJ1MA6ZdBQt7Y9uC5dTDIe5ZXiaObtMD/hX/AJqNMPtZOwu4guCFVrjmegJ/CK8/bW2txFrjmblwlyPE55+A09KJdFepyxOJUKZOunWh1znUwmysTdtG+ti66GZuLbcoANe8BAAqHihuy2jEVLbAwYuMSRIXrp+ophgsI911t2lLu54VVQSSTyA51Yqbq38DaHbWXScy5A4ZPiCQPAHpRJERGGwqjJV9AAag9rL3W8KI7tCu28RnAqNBWS+79+bD/wAMfWoRl/eP5t+NPN37sWrw592mRbvt5n6/nWjA+hUyS2XiI8P8/DkTRDsq4UvWnBj94ufKGPAfLJ49R1FB2HaDUzgsZEH7SkMPMGR88/j1MdSEk4NGTJFqSZaG+mGJw5uEd626Ex0J4D8mJ9KBsS1WRtTFpi8FdKd0vaJKNlBgNl6iqwLyuXMfhXLfZq7I8tOdKtwv6msVCj1ELkZD1NdVun08cv8AWq8u+0pbV98PiLIwzIY4i3aLmARLAAIYIkQYnWivZOLF3vLdtvOhDg5a6TS+GrDcWvQnUeTXaKZjEomUgnwpHaA5ULi30VY7uEAEkwAJJ8KGtrbSaOLhJSMx4azFa76Y8/sbgZdo1u1lrD3FQx0ME1AYu64djabiz90kj0mD9Kw6ubjSOhosSn5mK3ZtwxXhuWmBDW25yxaOImCJaQpiD50EYJbGB2vbW1xraxAZCjpw9mzEQA0w68WnSeeVEW2NoLwkvbKtHvDLPxIkH1oI2ntTFXke3aXjhl4HYCQAQwZYMI4Ya9OmdJwZJbvsas+CGy/Utu5vZm9iwRNo8DNmTxRJCjSBpPWelR+1TexVi5ZuXIW4rKSRJQ6q40zDQYkAiRlQjubi/wB1eItlcQrdo6HNnEywTqYkjxyoq/aB2iLKm3iV7hnKQCSPHiUhvQ1WSc97aZMeHHsporjbG7eLwSXUD9thuz7S4w7kqrKCjLJgyQYBzAOeVCWw9lHaGNCKAiM3E5GQRAcz5xp1Jq48Jb47d7DYleM2rhS2zZi4qhGBI58PGoPWoTYOxTs/tDdtqqYuHtgMS4RTOkSIYg+op61D2tPszy0kd6a6Cfb+2UwCWbFlO8VC2kUZwIUR16f613xm6eFxnexNhOLU8Pdfrmy6UwwG27IuA3+FuyUizcGebSDP3TAqB3i3ixFy4BZUCypzUNLN4k5fAVmjfzXybni3LbXHuEG7G6GF2ffuPaLEvkrMRKr90GPnzo6weMW8r2rgDAqQQeYORBqqP/elgoNxezC83yH+fKoge0S2jMwYkcDRA7zE5RGi+p/zpwOTnb6MWphCMK9SO3vw37Lib1gNIttkf4SAyz/wsB5g0BYy7xMadbS2tcv3Lly4ZZzJ6DkAPCAB6VHVtk/Y53oPtn4zgVhAMkGeeunlXLDtLGedNwcq7YRoajxPzJFS6HAyPT1p5baRnqNMvTx/XpOr4bmo+f4RW9rC6z+X58/1yrpwjJMzylFlwbu2xf2fYuLBYIUYdeElCD4wJ9arwjhZl04GKwdcjFGHsvwDHC3GR81ucJXlmqnMaNM+By1NQW9+FKYx2IjtVDkcuIfu2A8IVWn+OsOTiTHRfBCG2OppVoX8KxQkLL2hug91muZM7ks54lMsczzyEk5chFQl72eYgMLlm2yupkMhAIPUEGQagv8AbNznw/AVr/tZ/up/Sv5Vzajd2zpqc6qkG/Z7bVf/AA2b+I21Lf2kD5Vwu47bwECw38wsDi+tCS7YcfZX+kflXa3t+4NAPTKmeI/9mL2ftX5CXF7V2zctm2+BZmyZXCMhDKwZWiSDBA86k0v4u4s39mXix1A7MqPESwP6FB6704hfcuOn8txx8pg06TfvHj/6l/UIf+mgybZ/NyHjlPH8qSO+27GMu3FS1g7oUjNGYEnyTjMDrHhXB9i40QpwtwCc+FY+lYxG+2MuLwvebzWFb+pQCPjWcPvvjEHCt+5A6sSfiZNDshVJjPHyXbSN8HsXGWrouWrVwtbOUqSCNeEgHKpbCPjER0v4S5cLtx23tqVFti0yRqFBz0OTEUyw/tDxaCFZBzJ4FkkmSSdSac2vaZip7xQjwQTVRwwXr+C3qcj7iiRexevYjtrCXbN/CWmHDezs3WLAMqJPRZlczCzpQ/tbBXb0G+LxuiSCt1lRSTnw2yjBRpoRpU2vtIYjvcfpwR8OGt19oa8+P4J/2UUsKaVSoXHUSTdx7APHbOu/evT425+YEn1rnbw98ZBnB6lD+X41ZA9oi82ufBP+2t13/tffb+hfyqvh/wB34GrWtKtn5Ku2tulirkM11WHIMSseh51HHcXG/ZtFvBcyfKKuO3vvhwfeAn/yl/KsHenCMZPZE9TYSnRhNfUv4Ms5wk72P+SisXu9irUm5h7yAalrbgfEiuu62yBicXZsXGFtbjwzllHCoBZjJymAYB1MCrvv7xYUKOFEcl1XuqU4QSAWlTyB0omGy7ZyKmOnHc/7qPkS1Gujzdvlsi1hMXcsWL3bqkS8AZkSQIYho61Dpkav7e/Ztkh0a3xLKwC7ZESZUmeH01qv7+7uGJ0dZPUEfSaVPUxxS2sfh0cssXKLBHD7QjXT/Ecx+vgQ8XHgiCP1qfP9eMyt/dS19m4fUR+dczuZcAlHU/8AEAfhW3F/k49Nisn+Nyd0Fvsu3gs4db9u6wQuysnER3jBUgaQRl8ac792r99FudmpVJIZJPdOon5+lB2z9g3EPFesi6q5cBZgOR4uJQYiNKkWxmFQZYN08bGL+qMNaKefFJtpiPh8sOGgb/aPEfr1pVJtcwZM9ni/jb/7qVBuXuitsvY0vWirFWEFSVI6EGDWkVa3tc3Sj/fLI/8A2qB/d6c/8VVVc6Sp0dGElJWKsisVsKGwjIrIrFZqEFSmsUqsEyDSmsClNWQ2mszXPirM0RDoKyTXPirM1CmbUprWkKhB5hj3WA1iR5xV9YBw9q24zDorT5gGqBwTQ3nRpsnffEWrdm0q2ylsKmYPEQDGs5ZUzH2JzLhBRisWoxVuy6cYxTta8uG2bnF/b855UH7y7GbD3XABKwHUnmvPzIqX3ox4sY7COwPcGIcDqxt9kB4CTr4UP7V2i9652jE8XLoB0HSsWunG69TfoISVNdMjjc7wOoGZqdRbZXiWTOeVQtpOJokCeulTGD3efVnAGsLP1rLiuXSN+Wl2yF2iRIjkfhTO7iXOrE/zHi/5pqX29hOBwMyIyJ1qBxdxUEswUcp56fnRRxzeTZFcgvJCMN0nwam5/Cv9K0qZHaNn/wC4Pg35Uq1/B6j2/KM3xuD3/B6txNgOpVhIIg152323aOBxBSP3bSbZ5R930+nlXo+h7fXdxcbh2tnJhmh6NyNbMkbRyMU9rPOMVkU4xeFa27I4hlMEeP5VwisptMVik1azVkM1mtJrM1ZRtSrXirPFUKsVZrWa2BqyGayKVak1CrNjWBWJrIqyG9p4Iqe2HZ7TEWk+9etj0Z0mh0mi7cZOLG2Og4n/AKbb/iRRR7AycxO+/wDcL460CI4bUkfzMx/CmQsznXbfJ+LaVz+FLa/2T+Na4bz+NcrWu8rOvpVWKJoLMVJYDaLWxB7y9DqPWmxcEwK0A18BP0UfNhSdOpPIlH1GahxjByl6Hbb+1EdRlpzPvT0UDWq63rBcqy+6qcJGUjvMZI6GdeoI5VYbYJQDdOcKSD0Ay+LEE1Ut7FMbhaSDP6FemWBY+V2+2eZlqJZe+kNJpVI9oeif0ilReGxe9H//2Q=="/>
          <p:cNvSpPr>
            <a:spLocks noChangeAspect="1" noChangeArrowheads="1"/>
          </p:cNvSpPr>
          <p:nvPr/>
        </p:nvSpPr>
        <p:spPr bwMode="auto">
          <a:xfrm>
            <a:off x="155575" y="-1371600"/>
            <a:ext cx="2314575" cy="28575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13527" y="3240046"/>
            <a:ext cx="2751878" cy="3627475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568624" y="0"/>
            <a:ext cx="1169726" cy="3240046"/>
          </a:xfrm>
          <a:prstGeom prst="rect">
            <a:avLst/>
          </a:prstGeom>
          <a:pattFill prst="narVert">
            <a:fgClr>
              <a:schemeClr val="bg1">
                <a:lumMod val="6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55336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AutoShape 3"/>
          <p:cNvSpPr>
            <a:spLocks noChangeArrowheads="1"/>
          </p:cNvSpPr>
          <p:nvPr/>
        </p:nvSpPr>
        <p:spPr bwMode="auto">
          <a:xfrm>
            <a:off x="454438" y="2193945"/>
            <a:ext cx="2231152" cy="690801"/>
          </a:xfrm>
          <a:prstGeom prst="star16">
            <a:avLst>
              <a:gd name="adj" fmla="val 37519"/>
            </a:avLst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/>
            <a:r>
              <a:rPr lang="en-US">
                <a:latin typeface="Times New Roman" pitchFamily="18" charset="0"/>
              </a:rPr>
              <a:t>Interview</a:t>
            </a:r>
            <a:endParaRPr lang="en-GB">
              <a:latin typeface="Times New Roman" pitchFamily="18" charset="0"/>
            </a:endParaRPr>
          </a:p>
        </p:txBody>
      </p:sp>
      <p:sp>
        <p:nvSpPr>
          <p:cNvPr id="82947" name="AutoShape 4"/>
          <p:cNvSpPr>
            <a:spLocks noChangeAspect="1" noChangeArrowheads="1"/>
          </p:cNvSpPr>
          <p:nvPr/>
        </p:nvSpPr>
        <p:spPr bwMode="auto">
          <a:xfrm>
            <a:off x="3260449" y="1112858"/>
            <a:ext cx="2753608" cy="787063"/>
          </a:xfrm>
          <a:prstGeom prst="star16">
            <a:avLst>
              <a:gd name="adj" fmla="val 35657"/>
            </a:avLst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/>
            <a:r>
              <a:rPr lang="en-US" sz="2000" dirty="0" err="1">
                <a:latin typeface="Times New Roman" pitchFamily="18" charset="0"/>
              </a:rPr>
              <a:t>Observasi</a:t>
            </a:r>
            <a:endParaRPr lang="en-GB" sz="2000" dirty="0">
              <a:latin typeface="Times New Roman" pitchFamily="18" charset="0"/>
            </a:endParaRPr>
          </a:p>
        </p:txBody>
      </p:sp>
      <p:sp>
        <p:nvSpPr>
          <p:cNvPr id="82948" name="AutoShape 5"/>
          <p:cNvSpPr>
            <a:spLocks noChangeAspect="1" noChangeArrowheads="1"/>
          </p:cNvSpPr>
          <p:nvPr/>
        </p:nvSpPr>
        <p:spPr bwMode="auto">
          <a:xfrm>
            <a:off x="6503163" y="1612924"/>
            <a:ext cx="2415362" cy="1379538"/>
          </a:xfrm>
          <a:prstGeom prst="star16">
            <a:avLst>
              <a:gd name="adj" fmla="val 36097"/>
            </a:avLst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/>
            <a:r>
              <a:rPr lang="en-US" sz="2000">
                <a:latin typeface="Times New Roman" pitchFamily="18" charset="0"/>
              </a:rPr>
              <a:t>Cek dokumen</a:t>
            </a:r>
          </a:p>
        </p:txBody>
      </p:sp>
      <p:sp>
        <p:nvSpPr>
          <p:cNvPr id="82949" name="AutoShape 6"/>
          <p:cNvSpPr>
            <a:spLocks noChangeAspect="1" noChangeArrowheads="1"/>
          </p:cNvSpPr>
          <p:nvPr/>
        </p:nvSpPr>
        <p:spPr bwMode="auto">
          <a:xfrm>
            <a:off x="3069888" y="2046307"/>
            <a:ext cx="1484789" cy="939800"/>
          </a:xfrm>
          <a:prstGeom prst="curvedRightArrow">
            <a:avLst>
              <a:gd name="adj1" fmla="val 20000"/>
              <a:gd name="adj2" fmla="val 40000"/>
              <a:gd name="adj3" fmla="val 52646"/>
            </a:avLst>
          </a:prstGeom>
          <a:solidFill>
            <a:srgbClr val="FF00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/>
          </a:p>
        </p:txBody>
      </p:sp>
      <p:sp>
        <p:nvSpPr>
          <p:cNvPr id="82950" name="AutoShape 7"/>
          <p:cNvSpPr>
            <a:spLocks noChangeAspect="1" noChangeArrowheads="1"/>
          </p:cNvSpPr>
          <p:nvPr/>
        </p:nvSpPr>
        <p:spPr bwMode="auto">
          <a:xfrm flipV="1">
            <a:off x="4697598" y="1978044"/>
            <a:ext cx="1635649" cy="935038"/>
          </a:xfrm>
          <a:prstGeom prst="curvedLeftArrow">
            <a:avLst>
              <a:gd name="adj1" fmla="val 20000"/>
              <a:gd name="adj2" fmla="val 40000"/>
              <a:gd name="adj3" fmla="val 58291"/>
            </a:avLst>
          </a:prstGeom>
          <a:solidFill>
            <a:srgbClr val="FF00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/>
          </a:p>
        </p:txBody>
      </p:sp>
      <p:sp>
        <p:nvSpPr>
          <p:cNvPr id="141321" name="AutoShape 9"/>
          <p:cNvSpPr>
            <a:spLocks noChangeAspect="1" noChangeArrowheads="1"/>
          </p:cNvSpPr>
          <p:nvPr/>
        </p:nvSpPr>
        <p:spPr bwMode="auto">
          <a:xfrm>
            <a:off x="686286" y="3057544"/>
            <a:ext cx="2153340" cy="3086100"/>
          </a:xfrm>
          <a:prstGeom prst="homePlate">
            <a:avLst>
              <a:gd name="adj" fmla="val 25000"/>
            </a:avLst>
          </a:prstGeom>
          <a:solidFill>
            <a:schemeClr val="accent1">
              <a:lumMod val="40000"/>
              <a:lumOff val="60000"/>
            </a:schemeClr>
          </a:solidFill>
          <a:ln w="9525">
            <a:solidFill>
              <a:schemeClr val="tx2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anchor="ctr"/>
          <a:lstStyle/>
          <a:p>
            <a:pPr marL="177800" indent="-177800" algn="ctr" eaLnBrk="0" hangingPunct="0">
              <a:defRPr/>
            </a:pPr>
            <a:r>
              <a:rPr lang="en-US" sz="1600" dirty="0">
                <a:latin typeface="Arial" pitchFamily="34" charset="0"/>
                <a:cs typeface="Arial" pitchFamily="34" charset="0"/>
              </a:rPr>
              <a:t>Interview</a:t>
            </a:r>
            <a:r>
              <a:rPr lang="en-US" sz="1600" b="0" dirty="0">
                <a:latin typeface="Arial" pitchFamily="34" charset="0"/>
                <a:cs typeface="Arial" pitchFamily="34" charset="0"/>
              </a:rPr>
              <a:t>:</a:t>
            </a:r>
          </a:p>
          <a:p>
            <a:pPr marL="177800" indent="-177800" eaLnBrk="0" hangingPunct="0">
              <a:buFontTx/>
              <a:buChar char="•"/>
              <a:defRPr/>
            </a:pPr>
            <a:r>
              <a:rPr lang="en-US" sz="1600" b="0" dirty="0" err="1">
                <a:latin typeface="Arial" pitchFamily="34" charset="0"/>
                <a:cs typeface="Arial" pitchFamily="34" charset="0"/>
              </a:rPr>
              <a:t>Minta</a:t>
            </a:r>
            <a:r>
              <a:rPr lang="en-US" sz="1600" b="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1600" b="0" dirty="0" err="1">
                <a:latin typeface="Arial" pitchFamily="34" charset="0"/>
                <a:cs typeface="Arial" pitchFamily="34" charset="0"/>
              </a:rPr>
              <a:t>Auditee</a:t>
            </a:r>
            <a:r>
              <a:rPr lang="en-US" sz="1600" b="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1600" b="0" dirty="0" err="1">
                <a:latin typeface="Arial" pitchFamily="34" charset="0"/>
                <a:cs typeface="Arial" pitchFamily="34" charset="0"/>
              </a:rPr>
              <a:t>menjelaskan</a:t>
            </a:r>
            <a:r>
              <a:rPr lang="en-US" sz="1600" b="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1600" b="0" dirty="0" err="1">
                <a:latin typeface="Arial" pitchFamily="34" charset="0"/>
                <a:cs typeface="Arial" pitchFamily="34" charset="0"/>
              </a:rPr>
              <a:t>aktifitas</a:t>
            </a:r>
            <a:r>
              <a:rPr lang="en-US" sz="1600" b="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1600" b="0" dirty="0" err="1">
                <a:latin typeface="Arial" pitchFamily="34" charset="0"/>
                <a:cs typeface="Arial" pitchFamily="34" charset="0"/>
              </a:rPr>
              <a:t>ybs</a:t>
            </a:r>
            <a:endParaRPr lang="en-US" sz="1600" b="0" dirty="0">
              <a:latin typeface="Arial" pitchFamily="34" charset="0"/>
              <a:cs typeface="Arial" pitchFamily="34" charset="0"/>
            </a:endParaRPr>
          </a:p>
          <a:p>
            <a:pPr marL="177800" indent="-177800" eaLnBrk="0" hangingPunct="0">
              <a:buFontTx/>
              <a:buChar char="•"/>
              <a:defRPr/>
            </a:pPr>
            <a:r>
              <a:rPr lang="en-US" sz="1600" b="0" dirty="0" err="1">
                <a:latin typeface="Arial" pitchFamily="34" charset="0"/>
                <a:cs typeface="Arial" pitchFamily="34" charset="0"/>
              </a:rPr>
              <a:t>Hindari</a:t>
            </a:r>
            <a:r>
              <a:rPr lang="en-US" sz="1600" b="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1600" b="0" dirty="0" err="1">
                <a:latin typeface="Arial" pitchFamily="34" charset="0"/>
                <a:cs typeface="Arial" pitchFamily="34" charset="0"/>
              </a:rPr>
              <a:t>tekanan</a:t>
            </a:r>
            <a:r>
              <a:rPr lang="en-US" sz="1600" b="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1600" b="0" dirty="0" err="1">
                <a:latin typeface="Arial" pitchFamily="34" charset="0"/>
                <a:cs typeface="Arial" pitchFamily="34" charset="0"/>
              </a:rPr>
              <a:t>suara</a:t>
            </a:r>
            <a:r>
              <a:rPr lang="en-US" sz="1600" b="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1600" b="0" dirty="0" err="1">
                <a:latin typeface="Arial" pitchFamily="34" charset="0"/>
                <a:cs typeface="Arial" pitchFamily="34" charset="0"/>
              </a:rPr>
              <a:t>seperti</a:t>
            </a:r>
            <a:r>
              <a:rPr lang="en-US" sz="1600" b="0" dirty="0">
                <a:latin typeface="Arial" pitchFamily="34" charset="0"/>
                <a:cs typeface="Arial" pitchFamily="34" charset="0"/>
              </a:rPr>
              <a:t> “</a:t>
            </a:r>
            <a:r>
              <a:rPr lang="en-US" sz="1600" b="0" dirty="0" err="1">
                <a:latin typeface="Arial" pitchFamily="34" charset="0"/>
                <a:cs typeface="Arial" pitchFamily="34" charset="0"/>
              </a:rPr>
              <a:t>Polisi</a:t>
            </a:r>
            <a:r>
              <a:rPr lang="en-US" sz="1600" b="0" dirty="0">
                <a:latin typeface="Arial" pitchFamily="34" charset="0"/>
                <a:cs typeface="Arial" pitchFamily="34" charset="0"/>
              </a:rPr>
              <a:t>”</a:t>
            </a:r>
          </a:p>
          <a:p>
            <a:pPr marL="177800" indent="-177800" eaLnBrk="0" hangingPunct="0">
              <a:buFontTx/>
              <a:buChar char="•"/>
              <a:defRPr/>
            </a:pPr>
            <a:r>
              <a:rPr lang="en-US" sz="1600" b="0" dirty="0" err="1">
                <a:latin typeface="Arial" pitchFamily="34" charset="0"/>
                <a:cs typeface="Arial" pitchFamily="34" charset="0"/>
              </a:rPr>
              <a:t>Jadi</a:t>
            </a:r>
            <a:r>
              <a:rPr lang="en-US" sz="1600" b="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1600" b="0" dirty="0" err="1">
                <a:latin typeface="Arial" pitchFamily="34" charset="0"/>
                <a:cs typeface="Arial" pitchFamily="34" charset="0"/>
              </a:rPr>
              <a:t>pendengar</a:t>
            </a:r>
            <a:r>
              <a:rPr lang="en-US" sz="1600" b="0" dirty="0">
                <a:latin typeface="Arial" pitchFamily="34" charset="0"/>
                <a:cs typeface="Arial" pitchFamily="34" charset="0"/>
              </a:rPr>
              <a:t> yang </a:t>
            </a:r>
            <a:r>
              <a:rPr lang="en-US" sz="1600" b="0" dirty="0" err="1">
                <a:latin typeface="Arial" pitchFamily="34" charset="0"/>
                <a:cs typeface="Arial" pitchFamily="34" charset="0"/>
              </a:rPr>
              <a:t>baik</a:t>
            </a:r>
            <a:endParaRPr lang="en-US" sz="1600" b="0" dirty="0">
              <a:latin typeface="Arial" pitchFamily="34" charset="0"/>
              <a:cs typeface="Arial" pitchFamily="34" charset="0"/>
            </a:endParaRPr>
          </a:p>
          <a:p>
            <a:pPr marL="177800" indent="-177800" algn="ctr" eaLnBrk="0" hangingPunct="0">
              <a:defRPr/>
            </a:pPr>
            <a:endParaRPr lang="en-US" sz="1600" b="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41323" name="AutoShape 11"/>
          <p:cNvSpPr>
            <a:spLocks noChangeAspect="1" noChangeArrowheads="1"/>
          </p:cNvSpPr>
          <p:nvPr/>
        </p:nvSpPr>
        <p:spPr bwMode="auto">
          <a:xfrm>
            <a:off x="6596856" y="3057544"/>
            <a:ext cx="2570986" cy="3086100"/>
          </a:xfrm>
          <a:prstGeom prst="homePlate">
            <a:avLst>
              <a:gd name="adj" fmla="val 25000"/>
            </a:avLst>
          </a:prstGeom>
          <a:solidFill>
            <a:schemeClr val="accent3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anchor="ctr"/>
          <a:lstStyle/>
          <a:p>
            <a:pPr marL="177800" indent="-177800" algn="ctr" eaLnBrk="0" hangingPunct="0">
              <a:defRPr/>
            </a:pPr>
            <a:r>
              <a:rPr lang="en-US" sz="1600" dirty="0" err="1">
                <a:latin typeface="Verdana" pitchFamily="34" charset="0"/>
              </a:rPr>
              <a:t>Cek</a:t>
            </a:r>
            <a:r>
              <a:rPr lang="en-US" sz="1600" dirty="0">
                <a:latin typeface="Verdana" pitchFamily="34" charset="0"/>
              </a:rPr>
              <a:t> </a:t>
            </a:r>
            <a:r>
              <a:rPr lang="en-US" sz="1600" dirty="0" err="1">
                <a:latin typeface="Verdana" pitchFamily="34" charset="0"/>
              </a:rPr>
              <a:t>dokumen</a:t>
            </a:r>
            <a:r>
              <a:rPr lang="en-US" sz="1600" dirty="0">
                <a:latin typeface="Verdana" pitchFamily="34" charset="0"/>
              </a:rPr>
              <a:t>:</a:t>
            </a:r>
          </a:p>
          <a:p>
            <a:pPr marL="177800" indent="-177800" eaLnBrk="0" hangingPunct="0">
              <a:buFontTx/>
              <a:buChar char="•"/>
              <a:defRPr/>
            </a:pPr>
            <a:r>
              <a:rPr lang="en-US" sz="1600" b="0" dirty="0" err="1">
                <a:latin typeface="Verdana" pitchFamily="34" charset="0"/>
              </a:rPr>
              <a:t>Cocokan</a:t>
            </a:r>
            <a:r>
              <a:rPr lang="en-US" sz="1600" b="0" dirty="0">
                <a:latin typeface="Verdana" pitchFamily="34" charset="0"/>
              </a:rPr>
              <a:t> </a:t>
            </a:r>
            <a:r>
              <a:rPr lang="en-US" sz="1600" b="0" dirty="0" err="1">
                <a:latin typeface="Verdana" pitchFamily="34" charset="0"/>
              </a:rPr>
              <a:t>aktifitas</a:t>
            </a:r>
            <a:r>
              <a:rPr lang="en-US" sz="1600" b="0" dirty="0">
                <a:latin typeface="Verdana" pitchFamily="34" charset="0"/>
              </a:rPr>
              <a:t> </a:t>
            </a:r>
            <a:r>
              <a:rPr lang="en-US" sz="1600" b="0" dirty="0" err="1">
                <a:latin typeface="Verdana" pitchFamily="34" charset="0"/>
              </a:rPr>
              <a:t>dengan</a:t>
            </a:r>
            <a:r>
              <a:rPr lang="en-US" sz="1600" b="0" dirty="0">
                <a:latin typeface="Verdana" pitchFamily="34" charset="0"/>
              </a:rPr>
              <a:t> </a:t>
            </a:r>
            <a:r>
              <a:rPr lang="en-US" sz="1600" b="0" dirty="0" err="1">
                <a:latin typeface="Verdana" pitchFamily="34" charset="0"/>
              </a:rPr>
              <a:t>dokumen</a:t>
            </a:r>
            <a:r>
              <a:rPr lang="en-US" sz="1600" b="0" dirty="0">
                <a:latin typeface="Verdana" pitchFamily="34" charset="0"/>
              </a:rPr>
              <a:t> </a:t>
            </a:r>
            <a:r>
              <a:rPr lang="en-US" sz="1600" b="0" dirty="0" err="1">
                <a:latin typeface="Verdana" pitchFamily="34" charset="0"/>
              </a:rPr>
              <a:t>kerja</a:t>
            </a:r>
            <a:r>
              <a:rPr lang="en-US" sz="1600" b="0" dirty="0">
                <a:latin typeface="Verdana" pitchFamily="34" charset="0"/>
              </a:rPr>
              <a:t>, </a:t>
            </a:r>
            <a:r>
              <a:rPr lang="en-US" sz="1600" b="0" dirty="0" err="1">
                <a:latin typeface="Verdana" pitchFamily="34" charset="0"/>
              </a:rPr>
              <a:t>spesifikasi</a:t>
            </a:r>
            <a:r>
              <a:rPr lang="en-US" sz="1600" b="0" dirty="0">
                <a:latin typeface="Verdana" pitchFamily="34" charset="0"/>
              </a:rPr>
              <a:t> </a:t>
            </a:r>
            <a:r>
              <a:rPr lang="en-US" sz="1600" b="0" dirty="0" err="1">
                <a:latin typeface="Verdana" pitchFamily="34" charset="0"/>
              </a:rPr>
              <a:t>dll</a:t>
            </a:r>
            <a:endParaRPr lang="en-US" sz="1600" b="0" dirty="0">
              <a:latin typeface="Verdana" pitchFamily="34" charset="0"/>
            </a:endParaRPr>
          </a:p>
          <a:p>
            <a:pPr marL="177800" indent="-177800" eaLnBrk="0" hangingPunct="0">
              <a:buFontTx/>
              <a:buChar char="•"/>
              <a:defRPr/>
            </a:pPr>
            <a:r>
              <a:rPr lang="en-US" sz="1600" b="0" dirty="0" err="1">
                <a:latin typeface="Verdana" pitchFamily="34" charset="0"/>
              </a:rPr>
              <a:t>Hindari</a:t>
            </a:r>
            <a:r>
              <a:rPr lang="en-US" sz="1600" b="0" dirty="0">
                <a:latin typeface="Verdana" pitchFamily="34" charset="0"/>
              </a:rPr>
              <a:t> “Nit Picking” (</a:t>
            </a:r>
            <a:r>
              <a:rPr lang="en-US" sz="1600" b="0" dirty="0" err="1">
                <a:latin typeface="Verdana" pitchFamily="34" charset="0"/>
              </a:rPr>
              <a:t>mencari</a:t>
            </a:r>
            <a:r>
              <a:rPr lang="en-US" sz="1600" b="0" dirty="0">
                <a:latin typeface="Verdana" pitchFamily="34" charset="0"/>
              </a:rPr>
              <a:t> yang </a:t>
            </a:r>
            <a:r>
              <a:rPr lang="en-US" sz="1600" b="0" dirty="0" err="1">
                <a:latin typeface="Verdana" pitchFamily="34" charset="0"/>
              </a:rPr>
              <a:t>kecil-kecil</a:t>
            </a:r>
            <a:r>
              <a:rPr lang="en-US" sz="1600" b="0" dirty="0">
                <a:latin typeface="Verdana" pitchFamily="34" charset="0"/>
              </a:rPr>
              <a:t>)</a:t>
            </a:r>
          </a:p>
          <a:p>
            <a:pPr marL="177800" indent="-177800" eaLnBrk="0" hangingPunct="0">
              <a:buFontTx/>
              <a:buChar char="•"/>
              <a:defRPr/>
            </a:pPr>
            <a:r>
              <a:rPr lang="en-US" sz="1600" b="0" dirty="0" err="1">
                <a:latin typeface="Verdana" pitchFamily="34" charset="0"/>
              </a:rPr>
              <a:t>Jadi</a:t>
            </a:r>
            <a:r>
              <a:rPr lang="en-US" sz="1600" b="0" dirty="0">
                <a:latin typeface="Verdana" pitchFamily="34" charset="0"/>
              </a:rPr>
              <a:t> </a:t>
            </a:r>
            <a:r>
              <a:rPr lang="en-US" sz="1600" b="0" dirty="0" err="1">
                <a:latin typeface="Verdana" pitchFamily="34" charset="0"/>
              </a:rPr>
              <a:t>Peneliti</a:t>
            </a:r>
            <a:r>
              <a:rPr lang="en-US" sz="1600" b="0" dirty="0">
                <a:latin typeface="Verdana" pitchFamily="34" charset="0"/>
              </a:rPr>
              <a:t> yang </a:t>
            </a:r>
            <a:r>
              <a:rPr lang="en-US" sz="1600" b="0" dirty="0" err="1">
                <a:latin typeface="Verdana" pitchFamily="34" charset="0"/>
              </a:rPr>
              <a:t>baik</a:t>
            </a:r>
            <a:endParaRPr lang="en-GB" sz="1600" b="0" dirty="0">
              <a:latin typeface="Verdana" pitchFamily="34" charset="0"/>
            </a:endParaRPr>
          </a:p>
          <a:p>
            <a:pPr marL="177800" indent="-177800" eaLnBrk="0" hangingPunct="0">
              <a:defRPr/>
            </a:pPr>
            <a:endParaRPr lang="en-US" sz="1600" b="0" dirty="0">
              <a:latin typeface="Verdana" pitchFamily="34" charset="0"/>
            </a:endParaRPr>
          </a:p>
        </p:txBody>
      </p:sp>
      <p:sp>
        <p:nvSpPr>
          <p:cNvPr id="141325" name="AutoShape 13"/>
          <p:cNvSpPr>
            <a:spLocks noChangeAspect="1" noChangeArrowheads="1"/>
          </p:cNvSpPr>
          <p:nvPr/>
        </p:nvSpPr>
        <p:spPr bwMode="auto">
          <a:xfrm>
            <a:off x="3566935" y="3057544"/>
            <a:ext cx="2359781" cy="3086100"/>
          </a:xfrm>
          <a:prstGeom prst="homePlate">
            <a:avLst>
              <a:gd name="adj" fmla="val 25000"/>
            </a:avLst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accent2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anchor="ctr"/>
          <a:lstStyle/>
          <a:p>
            <a:pPr marL="177800" indent="-177800" algn="ctr" eaLnBrk="0" hangingPunct="0">
              <a:defRPr/>
            </a:pPr>
            <a:r>
              <a:rPr lang="en-US" sz="1600" dirty="0" err="1">
                <a:latin typeface="Verdana" pitchFamily="34" charset="0"/>
              </a:rPr>
              <a:t>Observasi</a:t>
            </a:r>
            <a:r>
              <a:rPr lang="en-US" sz="1600" dirty="0">
                <a:latin typeface="Verdana" pitchFamily="34" charset="0"/>
              </a:rPr>
              <a:t>:</a:t>
            </a:r>
          </a:p>
          <a:p>
            <a:pPr marL="177800" indent="-177800" eaLnBrk="0" hangingPunct="0">
              <a:buFontTx/>
              <a:buChar char="•"/>
              <a:defRPr/>
            </a:pPr>
            <a:r>
              <a:rPr lang="en-US" sz="1600" b="0" dirty="0" err="1">
                <a:latin typeface="Verdana" pitchFamily="34" charset="0"/>
              </a:rPr>
              <a:t>Pengamatan</a:t>
            </a:r>
            <a:r>
              <a:rPr lang="en-US" sz="1600" b="0" dirty="0">
                <a:latin typeface="Verdana" pitchFamily="34" charset="0"/>
              </a:rPr>
              <a:t> </a:t>
            </a:r>
            <a:r>
              <a:rPr lang="en-US" sz="1600" b="0" dirty="0" err="1">
                <a:latin typeface="Verdana" pitchFamily="34" charset="0"/>
              </a:rPr>
              <a:t>aktual</a:t>
            </a:r>
            <a:r>
              <a:rPr lang="en-US" sz="1600" b="0" dirty="0">
                <a:latin typeface="Verdana" pitchFamily="34" charset="0"/>
              </a:rPr>
              <a:t> </a:t>
            </a:r>
            <a:r>
              <a:rPr lang="en-US" sz="1600" b="0" dirty="0" err="1">
                <a:latin typeface="Verdana" pitchFamily="34" charset="0"/>
              </a:rPr>
              <a:t>dilapangan</a:t>
            </a:r>
            <a:r>
              <a:rPr lang="en-US" sz="1600" b="0" dirty="0">
                <a:latin typeface="Verdana" pitchFamily="34" charset="0"/>
              </a:rPr>
              <a:t>.</a:t>
            </a:r>
          </a:p>
          <a:p>
            <a:pPr marL="177800" indent="-177800" eaLnBrk="0" hangingPunct="0">
              <a:buFontTx/>
              <a:buChar char="•"/>
              <a:defRPr/>
            </a:pPr>
            <a:r>
              <a:rPr lang="en-US" sz="1600" b="0" dirty="0" err="1">
                <a:latin typeface="Verdana" pitchFamily="34" charset="0"/>
              </a:rPr>
              <a:t>Usahakan</a:t>
            </a:r>
            <a:r>
              <a:rPr lang="en-US" sz="1600" b="0" dirty="0">
                <a:latin typeface="Verdana" pitchFamily="34" charset="0"/>
              </a:rPr>
              <a:t> </a:t>
            </a:r>
            <a:r>
              <a:rPr lang="en-US" sz="1600" b="0" dirty="0" err="1">
                <a:latin typeface="Verdana" pitchFamily="34" charset="0"/>
              </a:rPr>
              <a:t>tidak</a:t>
            </a:r>
            <a:r>
              <a:rPr lang="en-US" sz="1600" b="0" dirty="0">
                <a:latin typeface="Verdana" pitchFamily="34" charset="0"/>
              </a:rPr>
              <a:t> </a:t>
            </a:r>
            <a:r>
              <a:rPr lang="en-US" sz="1600" b="0" dirty="0" err="1">
                <a:latin typeface="Verdana" pitchFamily="34" charset="0"/>
              </a:rPr>
              <a:t>meng-interupsi</a:t>
            </a:r>
            <a:r>
              <a:rPr lang="en-US" sz="1600" b="0" dirty="0">
                <a:latin typeface="Verdana" pitchFamily="34" charset="0"/>
              </a:rPr>
              <a:t> </a:t>
            </a:r>
            <a:r>
              <a:rPr lang="en-US" sz="1600" b="0" dirty="0" err="1">
                <a:latin typeface="Verdana" pitchFamily="34" charset="0"/>
              </a:rPr>
              <a:t>aktifitas</a:t>
            </a:r>
            <a:r>
              <a:rPr lang="en-US" sz="1600" b="0" dirty="0">
                <a:latin typeface="Verdana" pitchFamily="34" charset="0"/>
              </a:rPr>
              <a:t> </a:t>
            </a:r>
            <a:r>
              <a:rPr lang="en-US" sz="1600" b="0" dirty="0" err="1">
                <a:latin typeface="Verdana" pitchFamily="34" charset="0"/>
              </a:rPr>
              <a:t>yg</a:t>
            </a:r>
            <a:r>
              <a:rPr lang="en-US" sz="1600" b="0" dirty="0">
                <a:latin typeface="Verdana" pitchFamily="34" charset="0"/>
              </a:rPr>
              <a:t> </a:t>
            </a:r>
            <a:r>
              <a:rPr lang="en-US" sz="1600" b="0" dirty="0" err="1">
                <a:latin typeface="Verdana" pitchFamily="34" charset="0"/>
              </a:rPr>
              <a:t>sdg</a:t>
            </a:r>
            <a:r>
              <a:rPr lang="en-US" sz="1600" b="0" dirty="0">
                <a:latin typeface="Verdana" pitchFamily="34" charset="0"/>
              </a:rPr>
              <a:t> </a:t>
            </a:r>
            <a:r>
              <a:rPr lang="en-US" sz="1600" b="0" dirty="0" err="1">
                <a:latin typeface="Verdana" pitchFamily="34" charset="0"/>
              </a:rPr>
              <a:t>berjalan</a:t>
            </a:r>
            <a:endParaRPr lang="en-US" sz="1600" b="0" dirty="0">
              <a:latin typeface="Verdana" pitchFamily="34" charset="0"/>
            </a:endParaRPr>
          </a:p>
          <a:p>
            <a:pPr marL="177800" indent="-177800" eaLnBrk="0" hangingPunct="0">
              <a:buFontTx/>
              <a:buChar char="•"/>
              <a:defRPr/>
            </a:pPr>
            <a:r>
              <a:rPr lang="en-US" sz="1600" b="0" dirty="0" err="1">
                <a:latin typeface="Verdana" pitchFamily="34" charset="0"/>
              </a:rPr>
              <a:t>Jadi</a:t>
            </a:r>
            <a:r>
              <a:rPr lang="en-US" sz="1600" b="0" dirty="0">
                <a:latin typeface="Verdana" pitchFamily="34" charset="0"/>
              </a:rPr>
              <a:t> </a:t>
            </a:r>
            <a:r>
              <a:rPr lang="en-US" sz="1600" b="0" dirty="0" err="1">
                <a:latin typeface="Verdana" pitchFamily="34" charset="0"/>
              </a:rPr>
              <a:t>Pengamat</a:t>
            </a:r>
            <a:r>
              <a:rPr lang="en-US" sz="1600" b="0" dirty="0">
                <a:latin typeface="Verdana" pitchFamily="34" charset="0"/>
              </a:rPr>
              <a:t> yang </a:t>
            </a:r>
            <a:r>
              <a:rPr lang="en-US" sz="1600" b="0" dirty="0" err="1">
                <a:latin typeface="Verdana" pitchFamily="34" charset="0"/>
              </a:rPr>
              <a:t>baik</a:t>
            </a:r>
            <a:endParaRPr lang="en-GB" sz="1600" b="0" dirty="0">
              <a:latin typeface="Verdana" pitchFamily="34" charset="0"/>
            </a:endParaRPr>
          </a:p>
          <a:p>
            <a:pPr marL="177800" indent="-177800" eaLnBrk="0" hangingPunct="0">
              <a:buFontTx/>
              <a:buChar char="•"/>
              <a:defRPr/>
            </a:pPr>
            <a:endParaRPr lang="en-US" sz="1600" b="0" dirty="0">
              <a:latin typeface="Verdana" pitchFamily="34" charset="0"/>
            </a:endParaRPr>
          </a:p>
        </p:txBody>
      </p:sp>
      <p:sp>
        <p:nvSpPr>
          <p:cNvPr id="82954" name="Rectangle 14"/>
          <p:cNvSpPr>
            <a:spLocks noGrp="1" noChangeArrowheads="1"/>
          </p:cNvSpPr>
          <p:nvPr>
            <p:ph type="title"/>
          </p:nvPr>
        </p:nvSpPr>
        <p:spPr>
          <a:xfrm>
            <a:off x="238092" y="-24"/>
            <a:ext cx="4714908" cy="684213"/>
          </a:xfrm>
          <a:noFill/>
        </p:spPr>
        <p:txBody>
          <a:bodyPr anchor="b"/>
          <a:lstStyle/>
          <a:p>
            <a:pPr algn="ctr" eaLnBrk="1" hangingPunct="1"/>
            <a:r>
              <a:rPr lang="en-US" sz="3200" b="0" i="1" u="sng" dirty="0" err="1"/>
              <a:t>Siklus</a:t>
            </a:r>
            <a:r>
              <a:rPr lang="en-US" sz="3200" b="0" i="1" u="sng" dirty="0"/>
              <a:t> </a:t>
            </a:r>
            <a:r>
              <a:rPr lang="en-US" sz="3200" b="0" i="1" u="sng" dirty="0" err="1"/>
              <a:t>Pelaksanaan</a:t>
            </a:r>
            <a:r>
              <a:rPr lang="en-US" sz="3200" b="0" i="1" u="sng" dirty="0"/>
              <a:t> Audit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79658B-7F9C-4333-9499-869B8642C574}" type="slidenum">
              <a:rPr lang="en-US" smtClean="0"/>
              <a:pPr>
                <a:defRPr/>
              </a:pPr>
              <a:t>68</a:t>
            </a:fld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9239280" y="0"/>
            <a:ext cx="666720" cy="1571612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B19FCF6-7206-4ACF-A073-3AC80C8803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Audit integrasi ISO 9001 &amp; ISO 45001 1/rev 00© Copyright Sentral Sistem, Juni 2019</a:t>
            </a:r>
          </a:p>
        </p:txBody>
      </p:sp>
    </p:spTree>
    <p:extLst>
      <p:ext uri="{BB962C8B-B14F-4D97-AF65-F5344CB8AC3E}">
        <p14:creationId xmlns:p14="http://schemas.microsoft.com/office/powerpoint/2010/main" val="229981225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/>
              <a:t>PELAKSANAAN AUDIT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3844" y="1500175"/>
            <a:ext cx="8915400" cy="3429024"/>
          </a:xfrm>
        </p:spPr>
        <p:txBody>
          <a:bodyPr/>
          <a:lstStyle/>
          <a:p>
            <a:r>
              <a:rPr lang="en-US" sz="2800" dirty="0"/>
              <a:t>Auditor </a:t>
            </a:r>
            <a:r>
              <a:rPr lang="en-US" sz="2800" dirty="0" err="1"/>
              <a:t>harus</a:t>
            </a:r>
            <a:r>
              <a:rPr lang="en-US" sz="2800" dirty="0"/>
              <a:t> </a:t>
            </a:r>
            <a:r>
              <a:rPr lang="en-US" sz="2800" dirty="0" err="1"/>
              <a:t>mampu</a:t>
            </a:r>
            <a:r>
              <a:rPr lang="en-US" sz="2800" dirty="0"/>
              <a:t> </a:t>
            </a:r>
            <a:r>
              <a:rPr lang="en-US" sz="2800" dirty="0" err="1"/>
              <a:t>membuat</a:t>
            </a:r>
            <a:r>
              <a:rPr lang="en-US" sz="2800" dirty="0"/>
              <a:t> </a:t>
            </a:r>
            <a:r>
              <a:rPr lang="en-US" sz="2800" dirty="0" err="1"/>
              <a:t>suasana</a:t>
            </a:r>
            <a:r>
              <a:rPr lang="en-US" sz="2800" dirty="0"/>
              <a:t> audit </a:t>
            </a:r>
            <a:r>
              <a:rPr lang="en-US" sz="2800" dirty="0" err="1"/>
              <a:t>nyaman</a:t>
            </a:r>
            <a:endParaRPr lang="en-US" sz="2800" dirty="0"/>
          </a:p>
          <a:p>
            <a:r>
              <a:rPr lang="en-US" sz="2800" dirty="0" err="1"/>
              <a:t>Kondisi</a:t>
            </a:r>
            <a:r>
              <a:rPr lang="en-US" sz="2800" dirty="0"/>
              <a:t> </a:t>
            </a:r>
            <a:r>
              <a:rPr lang="en-US" sz="2800" dirty="0" err="1"/>
              <a:t>nyaman</a:t>
            </a:r>
            <a:r>
              <a:rPr lang="en-US" sz="2800" dirty="0"/>
              <a:t> </a:t>
            </a:r>
            <a:r>
              <a:rPr lang="en-US" sz="2800" dirty="0" err="1"/>
              <a:t>akan</a:t>
            </a:r>
            <a:r>
              <a:rPr lang="en-US" sz="2800" dirty="0"/>
              <a:t> </a:t>
            </a:r>
            <a:r>
              <a:rPr lang="en-US" sz="2800" dirty="0" err="1"/>
              <a:t>membuat</a:t>
            </a:r>
            <a:r>
              <a:rPr lang="en-US" sz="2800" dirty="0"/>
              <a:t> </a:t>
            </a:r>
            <a:r>
              <a:rPr lang="en-US" sz="2800" dirty="0" err="1"/>
              <a:t>auditee</a:t>
            </a:r>
            <a:r>
              <a:rPr lang="en-US" sz="2800" dirty="0"/>
              <a:t> </a:t>
            </a:r>
            <a:r>
              <a:rPr lang="en-US" sz="2800" dirty="0" err="1"/>
              <a:t>terbuka</a:t>
            </a:r>
            <a:r>
              <a:rPr lang="en-US" sz="2800" dirty="0"/>
              <a:t>, </a:t>
            </a:r>
            <a:r>
              <a:rPr lang="en-US" sz="2800" dirty="0" err="1"/>
              <a:t>memberi</a:t>
            </a:r>
            <a:r>
              <a:rPr lang="en-US" sz="2800" dirty="0"/>
              <a:t> </a:t>
            </a:r>
            <a:r>
              <a:rPr lang="en-US" sz="2800" dirty="0" err="1"/>
              <a:t>akses</a:t>
            </a:r>
            <a:r>
              <a:rPr lang="en-US" sz="2800" dirty="0"/>
              <a:t> </a:t>
            </a:r>
            <a:r>
              <a:rPr lang="en-US" sz="2800" dirty="0" err="1"/>
              <a:t>dan</a:t>
            </a:r>
            <a:r>
              <a:rPr lang="en-US" sz="2800" dirty="0"/>
              <a:t> </a:t>
            </a:r>
            <a:r>
              <a:rPr lang="en-US" sz="2800" dirty="0" err="1"/>
              <a:t>informasi</a:t>
            </a:r>
            <a:r>
              <a:rPr lang="en-US" sz="2800" dirty="0"/>
              <a:t> </a:t>
            </a:r>
            <a:r>
              <a:rPr lang="en-US" sz="2800" dirty="0" err="1"/>
              <a:t>apa</a:t>
            </a:r>
            <a:r>
              <a:rPr lang="en-US" sz="2800" dirty="0"/>
              <a:t> </a:t>
            </a:r>
            <a:r>
              <a:rPr lang="en-US" sz="2800" dirty="0" err="1"/>
              <a:t>adanya</a:t>
            </a:r>
            <a:endParaRPr lang="en-US" sz="2800" dirty="0"/>
          </a:p>
          <a:p>
            <a:r>
              <a:rPr lang="en-US" sz="2800" dirty="0" err="1"/>
              <a:t>Keberhasilan</a:t>
            </a:r>
            <a:r>
              <a:rPr lang="en-US" sz="2800" dirty="0"/>
              <a:t> Auditor </a:t>
            </a:r>
            <a:r>
              <a:rPr lang="en-US" sz="2800" dirty="0" err="1"/>
              <a:t>adalah</a:t>
            </a:r>
            <a:r>
              <a:rPr lang="en-US" sz="2800" dirty="0"/>
              <a:t> </a:t>
            </a:r>
            <a:r>
              <a:rPr lang="en-US" sz="2800" b="1" dirty="0" err="1">
                <a:solidFill>
                  <a:schemeClr val="accent1"/>
                </a:solidFill>
              </a:rPr>
              <a:t>Mampu</a:t>
            </a:r>
            <a:r>
              <a:rPr lang="en-US" sz="2800" dirty="0"/>
              <a:t> </a:t>
            </a:r>
            <a:r>
              <a:rPr lang="en-US" sz="2800" dirty="0" err="1"/>
              <a:t>mengindentifikasi</a:t>
            </a:r>
            <a:r>
              <a:rPr lang="en-US" sz="2800" dirty="0"/>
              <a:t> </a:t>
            </a:r>
            <a:r>
              <a:rPr lang="en-US" sz="2800" dirty="0" err="1"/>
              <a:t>kelemahan</a:t>
            </a:r>
            <a:r>
              <a:rPr lang="en-US" sz="2800" dirty="0"/>
              <a:t> </a:t>
            </a:r>
            <a:r>
              <a:rPr lang="en-US" sz="2800" dirty="0" err="1"/>
              <a:t>sistem</a:t>
            </a:r>
            <a:r>
              <a:rPr lang="en-US" sz="2800" dirty="0"/>
              <a:t>, </a:t>
            </a:r>
            <a:r>
              <a:rPr lang="en-US" sz="2800" b="1" dirty="0" err="1">
                <a:solidFill>
                  <a:schemeClr val="accent1"/>
                </a:solidFill>
              </a:rPr>
              <a:t>Memberi</a:t>
            </a:r>
            <a:r>
              <a:rPr lang="en-US" sz="2800" b="1" dirty="0">
                <a:solidFill>
                  <a:schemeClr val="accent1"/>
                </a:solidFill>
              </a:rPr>
              <a:t> </a:t>
            </a:r>
            <a:r>
              <a:rPr lang="en-US" sz="2800" b="1" dirty="0" err="1">
                <a:solidFill>
                  <a:schemeClr val="accent1"/>
                </a:solidFill>
              </a:rPr>
              <a:t>masukan</a:t>
            </a:r>
            <a:r>
              <a:rPr lang="en-US" sz="2800" dirty="0"/>
              <a:t> </a:t>
            </a:r>
            <a:r>
              <a:rPr lang="en-US" sz="2800" dirty="0" err="1"/>
              <a:t>untuk</a:t>
            </a:r>
            <a:r>
              <a:rPr lang="en-US" sz="2800" dirty="0"/>
              <a:t> </a:t>
            </a:r>
            <a:r>
              <a:rPr lang="en-US" sz="2800" dirty="0" err="1"/>
              <a:t>peningkatan</a:t>
            </a:r>
            <a:r>
              <a:rPr lang="en-US" sz="2800" dirty="0"/>
              <a:t> </a:t>
            </a:r>
            <a:r>
              <a:rPr lang="en-US" sz="2800" dirty="0" err="1"/>
              <a:t>kinerja</a:t>
            </a:r>
            <a:r>
              <a:rPr lang="en-US" sz="2800" dirty="0"/>
              <a:t> </a:t>
            </a:r>
            <a:r>
              <a:rPr lang="en-US" sz="2800" dirty="0" err="1"/>
              <a:t>dan</a:t>
            </a:r>
            <a:r>
              <a:rPr lang="en-US" sz="2800" dirty="0"/>
              <a:t> </a:t>
            </a:r>
            <a:r>
              <a:rPr lang="en-US" sz="2800" b="1" dirty="0" err="1">
                <a:solidFill>
                  <a:schemeClr val="accent1"/>
                </a:solidFill>
              </a:rPr>
              <a:t>Auditee</a:t>
            </a:r>
            <a:r>
              <a:rPr lang="en-US" sz="2800" b="1" dirty="0">
                <a:solidFill>
                  <a:schemeClr val="accent1"/>
                </a:solidFill>
              </a:rPr>
              <a:t> </a:t>
            </a:r>
            <a:r>
              <a:rPr lang="en-US" sz="2800" b="1" dirty="0" err="1">
                <a:solidFill>
                  <a:schemeClr val="accent1"/>
                </a:solidFill>
              </a:rPr>
              <a:t>menerima</a:t>
            </a:r>
            <a:r>
              <a:rPr lang="en-US" sz="2800" dirty="0"/>
              <a:t> </a:t>
            </a:r>
            <a:r>
              <a:rPr lang="en-US" sz="2800" dirty="0" err="1"/>
              <a:t>temuan</a:t>
            </a:r>
            <a:r>
              <a:rPr lang="en-US" sz="2800" dirty="0"/>
              <a:t> </a:t>
            </a:r>
            <a:r>
              <a:rPr lang="en-US" sz="2800" dirty="0" err="1"/>
              <a:t>dengan</a:t>
            </a:r>
            <a:r>
              <a:rPr lang="en-US" sz="2800" dirty="0"/>
              <a:t> </a:t>
            </a:r>
            <a:r>
              <a:rPr lang="en-US" sz="2800" dirty="0" err="1"/>
              <a:t>terbuka</a:t>
            </a:r>
            <a:r>
              <a:rPr lang="en-US" sz="2800" dirty="0"/>
              <a:t> </a:t>
            </a:r>
            <a:r>
              <a:rPr lang="en-US" sz="2800" dirty="0" err="1"/>
              <a:t>dan</a:t>
            </a:r>
            <a:r>
              <a:rPr lang="en-US" sz="2800" dirty="0"/>
              <a:t> </a:t>
            </a:r>
            <a:r>
              <a:rPr lang="en-US" sz="2800" b="1" dirty="0" err="1">
                <a:solidFill>
                  <a:schemeClr val="accent1"/>
                </a:solidFill>
              </a:rPr>
              <a:t>berterimakasih</a:t>
            </a:r>
            <a:r>
              <a:rPr lang="en-US" sz="2800" b="1" dirty="0">
                <a:solidFill>
                  <a:schemeClr val="accent1"/>
                </a:solidFill>
              </a:rPr>
              <a:t> </a:t>
            </a:r>
            <a:r>
              <a:rPr lang="en-US" sz="2800" dirty="0" err="1"/>
              <a:t>kepada</a:t>
            </a:r>
            <a:r>
              <a:rPr lang="en-US" sz="2800" dirty="0"/>
              <a:t> auditor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79658B-7F9C-4333-9499-869B8642C574}" type="slidenum">
              <a:rPr lang="en-US" smtClean="0"/>
              <a:pPr>
                <a:defRPr/>
              </a:pPr>
              <a:t>69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80968" y="5214950"/>
            <a:ext cx="9286940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 err="1"/>
              <a:t>Selain</a:t>
            </a:r>
            <a:r>
              <a:rPr lang="en-US" sz="2800" dirty="0"/>
              <a:t> </a:t>
            </a:r>
            <a:r>
              <a:rPr lang="en-US" sz="2800" dirty="0" err="1"/>
              <a:t>memperhatikan</a:t>
            </a:r>
            <a:r>
              <a:rPr lang="en-US" sz="2800" dirty="0"/>
              <a:t> </a:t>
            </a:r>
            <a:r>
              <a:rPr lang="en-US" sz="2800" dirty="0" err="1"/>
              <a:t>faktor</a:t>
            </a:r>
            <a:r>
              <a:rPr lang="en-US" sz="2800" dirty="0"/>
              <a:t> </a:t>
            </a:r>
            <a:r>
              <a:rPr lang="en-US" sz="2800" dirty="0" err="1"/>
              <a:t>teknis</a:t>
            </a:r>
            <a:r>
              <a:rPr lang="en-US" sz="2800" dirty="0"/>
              <a:t>, Auditor </a:t>
            </a:r>
            <a:r>
              <a:rPr lang="en-US" sz="2800" dirty="0" err="1"/>
              <a:t>juga</a:t>
            </a:r>
            <a:r>
              <a:rPr lang="en-US" sz="2800" dirty="0"/>
              <a:t> </a:t>
            </a:r>
            <a:r>
              <a:rPr lang="en-US" sz="2800" dirty="0" err="1"/>
              <a:t>harus</a:t>
            </a:r>
            <a:r>
              <a:rPr lang="en-US" sz="2800" dirty="0"/>
              <a:t> </a:t>
            </a:r>
            <a:r>
              <a:rPr lang="en-US" sz="2800" dirty="0" err="1"/>
              <a:t>memperhatikan</a:t>
            </a:r>
            <a:r>
              <a:rPr lang="en-US" sz="2800" dirty="0"/>
              <a:t> </a:t>
            </a:r>
            <a:r>
              <a:rPr lang="en-US" sz="2800" dirty="0" err="1"/>
              <a:t>faktor</a:t>
            </a:r>
            <a:r>
              <a:rPr lang="en-US" sz="2800" dirty="0"/>
              <a:t> non </a:t>
            </a:r>
            <a:r>
              <a:rPr lang="en-US" sz="2800" dirty="0" err="1"/>
              <a:t>teknis</a:t>
            </a:r>
            <a:r>
              <a:rPr lang="en-US" sz="2800" dirty="0"/>
              <a:t>, </a:t>
            </a:r>
            <a:r>
              <a:rPr lang="en-US" sz="2800" dirty="0" err="1"/>
              <a:t>seperti</a:t>
            </a:r>
            <a:r>
              <a:rPr lang="en-US" sz="2800" dirty="0"/>
              <a:t> Human Factor 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59E834-A737-496F-BCEC-A5371862A0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Audit integrasi ISO 9001 &amp; ISO 45001 1/rev 00© Copyright Sentral Sistem, Juni 2019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"/>
          <p:cNvSpPr>
            <a:spLocks noChangeArrowheads="1"/>
          </p:cNvSpPr>
          <p:nvPr/>
        </p:nvSpPr>
        <p:spPr bwMode="auto">
          <a:xfrm>
            <a:off x="7321548" y="2228343"/>
            <a:ext cx="2495550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9pPr>
          </a:lstStyle>
          <a:p>
            <a:pPr algn="ctr" eaLnBrk="1" hangingPunct="1"/>
            <a:r>
              <a:rPr lang="en-US" altLang="en-US" sz="1200" b="0">
                <a:latin typeface="Arial" panose="020B0604020202020204" pitchFamily="34" charset="0"/>
              </a:rPr>
              <a:t>SISTEM MANAJEMEN MUTU</a:t>
            </a:r>
          </a:p>
        </p:txBody>
      </p:sp>
      <p:sp>
        <p:nvSpPr>
          <p:cNvPr id="26" name="Rectangle 3"/>
          <p:cNvSpPr>
            <a:spLocks noChangeAspect="1" noChangeArrowheads="1"/>
          </p:cNvSpPr>
          <p:nvPr/>
        </p:nvSpPr>
        <p:spPr bwMode="auto">
          <a:xfrm>
            <a:off x="7321548" y="2588706"/>
            <a:ext cx="2416175" cy="7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9pPr>
          </a:lstStyle>
          <a:p>
            <a:pPr algn="ctr" eaLnBrk="1" hangingPunct="1"/>
            <a:r>
              <a:rPr lang="en-US" altLang="en-US" sz="1200" dirty="0" err="1">
                <a:solidFill>
                  <a:srgbClr val="254061"/>
                </a:solidFill>
                <a:latin typeface="Arial" panose="020B0604020202020204" pitchFamily="34" charset="0"/>
              </a:rPr>
              <a:t>Persyaratan</a:t>
            </a:r>
            <a:r>
              <a:rPr lang="en-US" altLang="en-US" sz="1200" dirty="0">
                <a:solidFill>
                  <a:srgbClr val="254061"/>
                </a:solidFill>
                <a:latin typeface="Arial" panose="020B0604020202020204" pitchFamily="34" charset="0"/>
              </a:rPr>
              <a:t> ISO 9001</a:t>
            </a:r>
          </a:p>
          <a:p>
            <a:pPr algn="ctr" eaLnBrk="1" hangingPunct="1"/>
            <a:r>
              <a:rPr lang="en-US" altLang="en-US" sz="1200" dirty="0">
                <a:solidFill>
                  <a:srgbClr val="254061"/>
                </a:solidFill>
                <a:latin typeface="Arial" panose="020B0604020202020204" pitchFamily="34" charset="0"/>
              </a:rPr>
              <a:t>8.4.1 </a:t>
            </a:r>
            <a:r>
              <a:rPr lang="en-US" altLang="en-US" sz="1200" dirty="0" err="1">
                <a:solidFill>
                  <a:srgbClr val="254061"/>
                </a:solidFill>
                <a:latin typeface="Arial" panose="020B0604020202020204" pitchFamily="34" charset="0"/>
              </a:rPr>
              <a:t>Memilih</a:t>
            </a:r>
            <a:r>
              <a:rPr lang="en-US" altLang="en-US" sz="1200" dirty="0">
                <a:solidFill>
                  <a:srgbClr val="254061"/>
                </a:solidFill>
                <a:latin typeface="Arial" panose="020B0604020202020204" pitchFamily="34" charset="0"/>
              </a:rPr>
              <a:t> supplier </a:t>
            </a:r>
            <a:r>
              <a:rPr lang="en-US" altLang="en-US" sz="1200" dirty="0" err="1">
                <a:solidFill>
                  <a:srgbClr val="254061"/>
                </a:solidFill>
                <a:latin typeface="Arial" panose="020B0604020202020204" pitchFamily="34" charset="0"/>
              </a:rPr>
              <a:t>berdasarkan</a:t>
            </a:r>
            <a:r>
              <a:rPr lang="en-US" altLang="en-US" sz="1200" dirty="0">
                <a:solidFill>
                  <a:srgbClr val="254061"/>
                </a:solidFill>
                <a:latin typeface="Arial" panose="020B0604020202020204" pitchFamily="34" charset="0"/>
              </a:rPr>
              <a:t> </a:t>
            </a:r>
            <a:r>
              <a:rPr lang="en-US" altLang="en-US" sz="1200" dirty="0" err="1">
                <a:solidFill>
                  <a:srgbClr val="254061"/>
                </a:solidFill>
                <a:latin typeface="Arial" panose="020B0604020202020204" pitchFamily="34" charset="0"/>
              </a:rPr>
              <a:t>kemampuan</a:t>
            </a:r>
            <a:endParaRPr lang="en-US" altLang="en-US" sz="1200" dirty="0">
              <a:solidFill>
                <a:srgbClr val="254061"/>
              </a:solidFill>
              <a:latin typeface="Arial" panose="020B0604020202020204" pitchFamily="34" charset="0"/>
            </a:endParaRPr>
          </a:p>
        </p:txBody>
      </p:sp>
      <p:sp>
        <p:nvSpPr>
          <p:cNvPr id="27" name="Rectangle 4"/>
          <p:cNvSpPr>
            <a:spLocks noChangeAspect="1" noChangeArrowheads="1"/>
          </p:cNvSpPr>
          <p:nvPr/>
        </p:nvSpPr>
        <p:spPr bwMode="auto">
          <a:xfrm>
            <a:off x="1471610" y="307468"/>
            <a:ext cx="3275013" cy="719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9pPr>
          </a:lstStyle>
          <a:p>
            <a:pPr algn="ctr" eaLnBrk="1" hangingPunct="1"/>
            <a:r>
              <a:rPr lang="en-US" altLang="en-US" sz="1200" dirty="0" err="1">
                <a:solidFill>
                  <a:srgbClr val="254061"/>
                </a:solidFill>
                <a:latin typeface="Arial" panose="020B0604020202020204" pitchFamily="34" charset="0"/>
              </a:rPr>
              <a:t>Kriteria</a:t>
            </a:r>
            <a:r>
              <a:rPr lang="en-US" altLang="en-US" sz="1200" dirty="0">
                <a:solidFill>
                  <a:srgbClr val="254061"/>
                </a:solidFill>
                <a:latin typeface="Arial" panose="020B0604020202020204" pitchFamily="34" charset="0"/>
              </a:rPr>
              <a:t> Audit 2 “</a:t>
            </a:r>
            <a:r>
              <a:rPr lang="en-US" altLang="en-US" sz="1200" dirty="0" err="1">
                <a:solidFill>
                  <a:srgbClr val="254061"/>
                </a:solidFill>
                <a:latin typeface="Arial" panose="020B0604020202020204" pitchFamily="34" charset="0"/>
              </a:rPr>
              <a:t>Dokumen</a:t>
            </a:r>
            <a:r>
              <a:rPr lang="en-US" altLang="en-US" sz="1200" dirty="0">
                <a:solidFill>
                  <a:srgbClr val="254061"/>
                </a:solidFill>
                <a:latin typeface="Arial" panose="020B0604020202020204" pitchFamily="34" charset="0"/>
              </a:rPr>
              <a:t> VS </a:t>
            </a:r>
            <a:r>
              <a:rPr lang="en-US" altLang="en-US" sz="1200" dirty="0" err="1">
                <a:solidFill>
                  <a:srgbClr val="254061"/>
                </a:solidFill>
                <a:latin typeface="Arial" panose="020B0604020202020204" pitchFamily="34" charset="0"/>
              </a:rPr>
              <a:t>Dokumen</a:t>
            </a:r>
            <a:r>
              <a:rPr lang="en-US" altLang="en-US" sz="1200" dirty="0">
                <a:solidFill>
                  <a:srgbClr val="254061"/>
                </a:solidFill>
                <a:latin typeface="Arial" panose="020B0604020202020204" pitchFamily="34" charset="0"/>
              </a:rPr>
              <a:t>”</a:t>
            </a:r>
          </a:p>
          <a:p>
            <a:pPr algn="ctr" eaLnBrk="1" hangingPunct="1"/>
            <a:r>
              <a:rPr lang="en-US" altLang="en-US" sz="1200" dirty="0">
                <a:solidFill>
                  <a:srgbClr val="254061"/>
                </a:solidFill>
                <a:latin typeface="Arial" panose="020B0604020202020204" pitchFamily="34" charset="0"/>
              </a:rPr>
              <a:t>(</a:t>
            </a:r>
            <a:r>
              <a:rPr lang="en-US" altLang="en-US" sz="1200" dirty="0" err="1">
                <a:solidFill>
                  <a:srgbClr val="254061"/>
                </a:solidFill>
                <a:latin typeface="Arial" panose="020B0604020202020204" pitchFamily="34" charset="0"/>
              </a:rPr>
              <a:t>keterkaitan</a:t>
            </a:r>
            <a:r>
              <a:rPr lang="en-US" altLang="en-US" sz="1200" dirty="0">
                <a:solidFill>
                  <a:srgbClr val="254061"/>
                </a:solidFill>
                <a:latin typeface="Arial" panose="020B0604020202020204" pitchFamily="34" charset="0"/>
              </a:rPr>
              <a:t> </a:t>
            </a:r>
            <a:r>
              <a:rPr lang="en-US" altLang="en-US" sz="1200" dirty="0" err="1">
                <a:solidFill>
                  <a:srgbClr val="254061"/>
                </a:solidFill>
                <a:latin typeface="Arial" panose="020B0604020202020204" pitchFamily="34" charset="0"/>
              </a:rPr>
              <a:t>antar</a:t>
            </a:r>
            <a:r>
              <a:rPr lang="en-US" altLang="en-US" sz="1200" dirty="0">
                <a:solidFill>
                  <a:srgbClr val="254061"/>
                </a:solidFill>
                <a:latin typeface="Arial" panose="020B0604020202020204" pitchFamily="34" charset="0"/>
              </a:rPr>
              <a:t> </a:t>
            </a:r>
            <a:r>
              <a:rPr lang="en-US" altLang="en-US" sz="1200" dirty="0" err="1">
                <a:solidFill>
                  <a:srgbClr val="254061"/>
                </a:solidFill>
                <a:latin typeface="Arial" panose="020B0604020202020204" pitchFamily="34" charset="0"/>
              </a:rPr>
              <a:t>dokumen</a:t>
            </a:r>
            <a:r>
              <a:rPr lang="en-US" altLang="en-US" sz="1200" dirty="0">
                <a:solidFill>
                  <a:srgbClr val="254061"/>
                </a:solidFill>
                <a:latin typeface="Arial" panose="020B0604020202020204" pitchFamily="34" charset="0"/>
              </a:rPr>
              <a:t> </a:t>
            </a:r>
          </a:p>
          <a:p>
            <a:pPr algn="ctr" eaLnBrk="1" hangingPunct="1"/>
            <a:r>
              <a:rPr lang="en-US" altLang="en-US" sz="1200" u="sng" dirty="0">
                <a:solidFill>
                  <a:srgbClr val="254061"/>
                </a:solidFill>
                <a:latin typeface="Arial" panose="020B0604020202020204" pitchFamily="34" charset="0"/>
              </a:rPr>
              <a:t>Compliance</a:t>
            </a:r>
            <a:r>
              <a:rPr lang="en-US" altLang="en-US" sz="1200" dirty="0">
                <a:solidFill>
                  <a:srgbClr val="254061"/>
                </a:solidFill>
                <a:latin typeface="Arial" panose="020B0604020202020204" pitchFamily="34" charset="0"/>
              </a:rPr>
              <a:t>)</a:t>
            </a:r>
            <a:endParaRPr lang="en-US" altLang="en-US" sz="1200" u="sng" dirty="0">
              <a:solidFill>
                <a:srgbClr val="254061"/>
              </a:solidFill>
              <a:latin typeface="Arial" panose="020B0604020202020204" pitchFamily="34" charset="0"/>
            </a:endParaRPr>
          </a:p>
        </p:txBody>
      </p:sp>
      <p:sp>
        <p:nvSpPr>
          <p:cNvPr id="28" name="AutoShape 5"/>
          <p:cNvSpPr>
            <a:spLocks/>
          </p:cNvSpPr>
          <p:nvPr/>
        </p:nvSpPr>
        <p:spPr bwMode="auto">
          <a:xfrm rot="5400000" flipV="1">
            <a:off x="7071516" y="-433100"/>
            <a:ext cx="420687" cy="4445000"/>
          </a:xfrm>
          <a:prstGeom prst="leftBrace">
            <a:avLst>
              <a:gd name="adj1" fmla="val 64717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9pPr>
          </a:lstStyle>
          <a:p>
            <a:pPr eaLnBrk="1" hangingPunct="1"/>
            <a:endParaRPr lang="id-ID" altLang="en-US"/>
          </a:p>
        </p:txBody>
      </p:sp>
      <p:sp>
        <p:nvSpPr>
          <p:cNvPr id="29" name="Rectangle 6"/>
          <p:cNvSpPr>
            <a:spLocks noChangeAspect="1" noChangeArrowheads="1"/>
          </p:cNvSpPr>
          <p:nvPr/>
        </p:nvSpPr>
        <p:spPr bwMode="auto">
          <a:xfrm>
            <a:off x="5527673" y="931356"/>
            <a:ext cx="3351212" cy="7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9pPr>
          </a:lstStyle>
          <a:p>
            <a:pPr algn="ctr" eaLnBrk="1" hangingPunct="1"/>
            <a:r>
              <a:rPr lang="en-US" altLang="en-US" sz="1200" dirty="0" err="1">
                <a:solidFill>
                  <a:srgbClr val="254061"/>
                </a:solidFill>
                <a:latin typeface="Arial" panose="020B0604020202020204" pitchFamily="34" charset="0"/>
              </a:rPr>
              <a:t>Kriteria</a:t>
            </a:r>
            <a:r>
              <a:rPr lang="en-US" altLang="en-US" sz="1200" dirty="0">
                <a:solidFill>
                  <a:srgbClr val="254061"/>
                </a:solidFill>
                <a:latin typeface="Arial" panose="020B0604020202020204" pitchFamily="34" charset="0"/>
              </a:rPr>
              <a:t> Audit 1 “SMM VS </a:t>
            </a:r>
            <a:r>
              <a:rPr lang="en-US" altLang="en-US" sz="1200" dirty="0" err="1">
                <a:solidFill>
                  <a:srgbClr val="254061"/>
                </a:solidFill>
                <a:latin typeface="Arial" panose="020B0604020202020204" pitchFamily="34" charset="0"/>
              </a:rPr>
              <a:t>Persyaratan</a:t>
            </a:r>
            <a:r>
              <a:rPr lang="en-US" altLang="en-US" sz="1200" dirty="0">
                <a:solidFill>
                  <a:srgbClr val="254061"/>
                </a:solidFill>
                <a:latin typeface="Arial" panose="020B0604020202020204" pitchFamily="34" charset="0"/>
              </a:rPr>
              <a:t>”</a:t>
            </a:r>
          </a:p>
          <a:p>
            <a:pPr algn="ctr" eaLnBrk="1" hangingPunct="1"/>
            <a:r>
              <a:rPr lang="en-US" altLang="en-US" sz="1200" dirty="0">
                <a:solidFill>
                  <a:srgbClr val="254061"/>
                </a:solidFill>
                <a:latin typeface="Arial" panose="020B0604020202020204" pitchFamily="34" charset="0"/>
              </a:rPr>
              <a:t>(</a:t>
            </a:r>
            <a:r>
              <a:rPr lang="en-US" altLang="en-US" sz="1200" dirty="0" err="1">
                <a:solidFill>
                  <a:srgbClr val="254061"/>
                </a:solidFill>
                <a:latin typeface="Arial" panose="020B0604020202020204" pitchFamily="34" charset="0"/>
              </a:rPr>
              <a:t>prosedur</a:t>
            </a:r>
            <a:r>
              <a:rPr lang="en-US" altLang="en-US" sz="1200" dirty="0">
                <a:solidFill>
                  <a:srgbClr val="254061"/>
                </a:solidFill>
                <a:latin typeface="Arial" panose="020B0604020202020204" pitchFamily="34" charset="0"/>
              </a:rPr>
              <a:t> </a:t>
            </a:r>
            <a:r>
              <a:rPr lang="en-US" altLang="en-US" sz="1200" dirty="0" err="1">
                <a:solidFill>
                  <a:srgbClr val="254061"/>
                </a:solidFill>
                <a:latin typeface="Arial" panose="020B0604020202020204" pitchFamily="34" charset="0"/>
              </a:rPr>
              <a:t>sesuai</a:t>
            </a:r>
            <a:r>
              <a:rPr lang="en-US" altLang="en-US" sz="1200" dirty="0">
                <a:solidFill>
                  <a:srgbClr val="254061"/>
                </a:solidFill>
                <a:latin typeface="Arial" panose="020B0604020202020204" pitchFamily="34" charset="0"/>
              </a:rPr>
              <a:t> </a:t>
            </a:r>
            <a:r>
              <a:rPr lang="en-US" altLang="en-US" sz="1200" dirty="0" err="1">
                <a:solidFill>
                  <a:srgbClr val="254061"/>
                </a:solidFill>
                <a:latin typeface="Arial" panose="020B0604020202020204" pitchFamily="34" charset="0"/>
              </a:rPr>
              <a:t>persyaratan</a:t>
            </a:r>
            <a:r>
              <a:rPr lang="en-US" altLang="en-US" sz="1200" dirty="0">
                <a:solidFill>
                  <a:srgbClr val="254061"/>
                </a:solidFill>
                <a:latin typeface="Arial" panose="020B0604020202020204" pitchFamily="34" charset="0"/>
              </a:rPr>
              <a:t>, </a:t>
            </a:r>
            <a:r>
              <a:rPr lang="en-US" altLang="en-US" sz="1200" u="sng" dirty="0">
                <a:solidFill>
                  <a:srgbClr val="254061"/>
                </a:solidFill>
                <a:latin typeface="Arial" panose="020B0604020202020204" pitchFamily="34" charset="0"/>
              </a:rPr>
              <a:t>Compliance</a:t>
            </a:r>
            <a:r>
              <a:rPr lang="en-US" altLang="en-US" sz="1200" dirty="0">
                <a:solidFill>
                  <a:srgbClr val="254061"/>
                </a:solidFill>
                <a:latin typeface="Arial" panose="020B0604020202020204" pitchFamily="34" charset="0"/>
              </a:rPr>
              <a:t>)</a:t>
            </a:r>
          </a:p>
        </p:txBody>
      </p:sp>
      <p:sp>
        <p:nvSpPr>
          <p:cNvPr id="30" name="AutoShape 7"/>
          <p:cNvSpPr>
            <a:spLocks/>
          </p:cNvSpPr>
          <p:nvPr/>
        </p:nvSpPr>
        <p:spPr bwMode="auto">
          <a:xfrm rot="5400000">
            <a:off x="2923379" y="-650588"/>
            <a:ext cx="215900" cy="3430588"/>
          </a:xfrm>
          <a:prstGeom prst="leftBrace">
            <a:avLst>
              <a:gd name="adj1" fmla="val 97324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9pPr>
          </a:lstStyle>
          <a:p>
            <a:pPr eaLnBrk="1" hangingPunct="1"/>
            <a:endParaRPr lang="id-ID" altLang="en-US"/>
          </a:p>
        </p:txBody>
      </p:sp>
      <p:sp>
        <p:nvSpPr>
          <p:cNvPr id="31" name="Rectangle 8"/>
          <p:cNvSpPr>
            <a:spLocks noChangeAspect="1" noChangeArrowheads="1"/>
          </p:cNvSpPr>
          <p:nvPr/>
        </p:nvSpPr>
        <p:spPr bwMode="auto">
          <a:xfrm>
            <a:off x="655635" y="915481"/>
            <a:ext cx="1674813" cy="7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9pPr>
          </a:lstStyle>
          <a:p>
            <a:pPr algn="ctr" eaLnBrk="1" hangingPunct="1"/>
            <a:r>
              <a:rPr lang="en-US" altLang="en-US" sz="1200" b="0">
                <a:latin typeface="Arial" panose="020B0604020202020204" pitchFamily="34" charset="0"/>
              </a:rPr>
              <a:t>Prosedur vs form</a:t>
            </a:r>
          </a:p>
        </p:txBody>
      </p:sp>
      <p:sp>
        <p:nvSpPr>
          <p:cNvPr id="32" name="Rectangle 9"/>
          <p:cNvSpPr>
            <a:spLocks noChangeAspect="1" noChangeArrowheads="1"/>
          </p:cNvSpPr>
          <p:nvPr/>
        </p:nvSpPr>
        <p:spPr bwMode="auto">
          <a:xfrm>
            <a:off x="3877758" y="5449523"/>
            <a:ext cx="1873250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9pPr>
          </a:lstStyle>
          <a:p>
            <a:pPr algn="ctr" eaLnBrk="1" hangingPunct="1"/>
            <a:r>
              <a:rPr lang="en-US" altLang="en-US" sz="1200" dirty="0" err="1">
                <a:solidFill>
                  <a:srgbClr val="254061"/>
                </a:solidFill>
                <a:latin typeface="Arial" panose="020B0604020202020204" pitchFamily="34" charset="0"/>
              </a:rPr>
              <a:t>Aktual</a:t>
            </a:r>
            <a:r>
              <a:rPr lang="en-US" altLang="en-US" sz="1200" dirty="0">
                <a:solidFill>
                  <a:srgbClr val="254061"/>
                </a:solidFill>
                <a:latin typeface="Arial" panose="020B0604020202020204" pitchFamily="34" charset="0"/>
              </a:rPr>
              <a:t> </a:t>
            </a:r>
            <a:r>
              <a:rPr lang="en-US" altLang="en-US" sz="1200" dirty="0" err="1">
                <a:solidFill>
                  <a:srgbClr val="254061"/>
                </a:solidFill>
                <a:latin typeface="Arial" panose="020B0604020202020204" pitchFamily="34" charset="0"/>
              </a:rPr>
              <a:t>pelaksanaan</a:t>
            </a:r>
            <a:r>
              <a:rPr lang="en-US" altLang="en-US" sz="1200" dirty="0">
                <a:solidFill>
                  <a:srgbClr val="254061"/>
                </a:solidFill>
                <a:latin typeface="Arial" panose="020B0604020202020204" pitchFamily="34" charset="0"/>
              </a:rPr>
              <a:t> </a:t>
            </a:r>
            <a:r>
              <a:rPr lang="en-US" altLang="en-US" sz="1200" dirty="0" err="1">
                <a:solidFill>
                  <a:srgbClr val="254061"/>
                </a:solidFill>
                <a:latin typeface="Arial" panose="020B0604020202020204" pitchFamily="34" charset="0"/>
              </a:rPr>
              <a:t>dijalankan</a:t>
            </a:r>
            <a:r>
              <a:rPr lang="en-US" altLang="en-US" sz="1200" dirty="0">
                <a:solidFill>
                  <a:srgbClr val="254061"/>
                </a:solidFill>
                <a:latin typeface="Arial" panose="020B0604020202020204" pitchFamily="34" charset="0"/>
              </a:rPr>
              <a:t> </a:t>
            </a:r>
            <a:r>
              <a:rPr lang="en-US" altLang="en-US" sz="1200" dirty="0" err="1">
                <a:solidFill>
                  <a:srgbClr val="254061"/>
                </a:solidFill>
                <a:latin typeface="Arial" panose="020B0604020202020204" pitchFamily="34" charset="0"/>
              </a:rPr>
              <a:t>sesuai</a:t>
            </a:r>
            <a:r>
              <a:rPr lang="en-US" altLang="en-US" sz="1200" dirty="0">
                <a:solidFill>
                  <a:srgbClr val="254061"/>
                </a:solidFill>
                <a:latin typeface="Arial" panose="020B0604020202020204" pitchFamily="34" charset="0"/>
              </a:rPr>
              <a:t> </a:t>
            </a:r>
            <a:r>
              <a:rPr lang="en-US" altLang="en-US" sz="1200" dirty="0" err="1">
                <a:solidFill>
                  <a:srgbClr val="254061"/>
                </a:solidFill>
                <a:latin typeface="Arial" panose="020B0604020202020204" pitchFamily="34" charset="0"/>
              </a:rPr>
              <a:t>prosedur</a:t>
            </a:r>
            <a:endParaRPr lang="en-US" altLang="en-US" sz="1200" dirty="0">
              <a:solidFill>
                <a:srgbClr val="254061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33" name="Group 58"/>
          <p:cNvGraphicFramePr>
            <a:graphicFrameLocks noGrp="1"/>
          </p:cNvGraphicFramePr>
          <p:nvPr/>
        </p:nvGraphicFramePr>
        <p:xfrm>
          <a:off x="693735" y="1423481"/>
          <a:ext cx="2208213" cy="1884362"/>
        </p:xfrm>
        <a:graphic>
          <a:graphicData uri="http://schemas.openxmlformats.org/drawingml/2006/table">
            <a:tbl>
              <a:tblPr/>
              <a:tblGrid>
                <a:gridCol w="1635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30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7435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Sistem Seleksi</a:t>
                      </a:r>
                    </a:p>
                  </a:txBody>
                  <a:tcPr marT="45735" marB="4573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916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Mempunyai NPWP</a:t>
                      </a:r>
                    </a:p>
                  </a:txBody>
                  <a:tcPr marT="45735" marB="4573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9</a:t>
                      </a:r>
                    </a:p>
                  </a:txBody>
                  <a:tcPr marT="45735" marB="4573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916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Kualitas sample</a:t>
                      </a:r>
                    </a:p>
                  </a:txBody>
                  <a:tcPr marT="45735" marB="4573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5</a:t>
                      </a:r>
                    </a:p>
                  </a:txBody>
                  <a:tcPr marT="45735" marB="4573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314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Sistem warehouse</a:t>
                      </a:r>
                    </a:p>
                  </a:txBody>
                  <a:tcPr marT="45735" marB="4573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7</a:t>
                      </a:r>
                    </a:p>
                  </a:txBody>
                  <a:tcPr marT="45735" marB="4573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314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Rata-rata</a:t>
                      </a:r>
                    </a:p>
                  </a:txBody>
                  <a:tcPr marT="45735" marB="4573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7</a:t>
                      </a:r>
                    </a:p>
                  </a:txBody>
                  <a:tcPr marT="45735" marB="4573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314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Lulus</a:t>
                      </a:r>
                    </a:p>
                  </a:txBody>
                  <a:tcPr marT="45735" marB="4573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Wingdings 2" pitchFamily="18" charset="2"/>
                        </a:rPr>
                        <a:t>R</a:t>
                      </a:r>
                    </a:p>
                  </a:txBody>
                  <a:tcPr marT="45735" marB="4573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916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Tidak lulus</a:t>
                      </a:r>
                    </a:p>
                  </a:txBody>
                  <a:tcPr marT="45735" marB="4573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Wingdings 2" pitchFamily="18" charset="2"/>
                          <a:sym typeface="Wingdings 2" pitchFamily="18" charset="2"/>
                        </a:rPr>
                        <a:t></a:t>
                      </a:r>
                    </a:p>
                  </a:txBody>
                  <a:tcPr marT="45735" marB="4573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34" name="Rectangle 35"/>
          <p:cNvSpPr>
            <a:spLocks noChangeAspect="1" noChangeArrowheads="1"/>
          </p:cNvSpPr>
          <p:nvPr/>
        </p:nvSpPr>
        <p:spPr bwMode="auto">
          <a:xfrm>
            <a:off x="5684835" y="4519106"/>
            <a:ext cx="3351213" cy="7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9pPr>
          </a:lstStyle>
          <a:p>
            <a:pPr algn="ctr" eaLnBrk="1" hangingPunct="1"/>
            <a:r>
              <a:rPr lang="en-US" altLang="en-US" sz="1200" dirty="0" err="1">
                <a:solidFill>
                  <a:srgbClr val="254061"/>
                </a:solidFill>
                <a:latin typeface="Arial" panose="020B0604020202020204" pitchFamily="34" charset="0"/>
              </a:rPr>
              <a:t>Kriteria</a:t>
            </a:r>
            <a:r>
              <a:rPr lang="en-US" altLang="en-US" sz="1200" dirty="0">
                <a:solidFill>
                  <a:srgbClr val="254061"/>
                </a:solidFill>
                <a:latin typeface="Arial" panose="020B0604020202020204" pitchFamily="34" charset="0"/>
              </a:rPr>
              <a:t> Audit 3 </a:t>
            </a:r>
          </a:p>
          <a:p>
            <a:pPr algn="ctr" eaLnBrk="1" hangingPunct="1"/>
            <a:r>
              <a:rPr lang="en-US" altLang="en-US" sz="1200" dirty="0" err="1">
                <a:solidFill>
                  <a:srgbClr val="254061"/>
                </a:solidFill>
                <a:latin typeface="Arial" panose="020B0604020202020204" pitchFamily="34" charset="0"/>
              </a:rPr>
              <a:t>Dokumen</a:t>
            </a:r>
            <a:r>
              <a:rPr lang="en-US" altLang="en-US" sz="1200" dirty="0">
                <a:solidFill>
                  <a:srgbClr val="254061"/>
                </a:solidFill>
                <a:latin typeface="Arial" panose="020B0604020202020204" pitchFamily="34" charset="0"/>
              </a:rPr>
              <a:t> VS </a:t>
            </a:r>
            <a:r>
              <a:rPr lang="en-US" altLang="en-US" sz="1200" dirty="0" err="1">
                <a:solidFill>
                  <a:srgbClr val="254061"/>
                </a:solidFill>
                <a:latin typeface="Arial" panose="020B0604020202020204" pitchFamily="34" charset="0"/>
              </a:rPr>
              <a:t>Pelaksanaan</a:t>
            </a:r>
            <a:endParaRPr lang="en-US" altLang="en-US" sz="1200" dirty="0">
              <a:solidFill>
                <a:srgbClr val="254061"/>
              </a:solidFill>
              <a:latin typeface="Arial" panose="020B0604020202020204" pitchFamily="34" charset="0"/>
            </a:endParaRPr>
          </a:p>
          <a:p>
            <a:pPr algn="ctr" eaLnBrk="1" hangingPunct="1"/>
            <a:r>
              <a:rPr lang="en-US" altLang="en-US" sz="1200" dirty="0">
                <a:solidFill>
                  <a:srgbClr val="254061"/>
                </a:solidFill>
                <a:latin typeface="Arial" panose="020B0604020202020204" pitchFamily="34" charset="0"/>
              </a:rPr>
              <a:t>(</a:t>
            </a:r>
            <a:r>
              <a:rPr lang="en-US" altLang="en-US" sz="1200" dirty="0" err="1">
                <a:solidFill>
                  <a:srgbClr val="254061"/>
                </a:solidFill>
                <a:latin typeface="Arial" panose="020B0604020202020204" pitchFamily="34" charset="0"/>
              </a:rPr>
              <a:t>penerapan</a:t>
            </a:r>
            <a:r>
              <a:rPr lang="en-US" altLang="en-US" sz="1200" dirty="0">
                <a:solidFill>
                  <a:srgbClr val="254061"/>
                </a:solidFill>
                <a:latin typeface="Arial" panose="020B0604020202020204" pitchFamily="34" charset="0"/>
              </a:rPr>
              <a:t> </a:t>
            </a:r>
            <a:r>
              <a:rPr lang="en-US" altLang="en-US" sz="1200" dirty="0" err="1">
                <a:solidFill>
                  <a:srgbClr val="254061"/>
                </a:solidFill>
                <a:latin typeface="Arial" panose="020B0604020202020204" pitchFamily="34" charset="0"/>
              </a:rPr>
              <a:t>dilakukan</a:t>
            </a:r>
            <a:r>
              <a:rPr lang="en-US" altLang="en-US" sz="1200" dirty="0">
                <a:solidFill>
                  <a:srgbClr val="254061"/>
                </a:solidFill>
                <a:latin typeface="Arial" panose="020B0604020202020204" pitchFamily="34" charset="0"/>
              </a:rPr>
              <a:t> </a:t>
            </a:r>
          </a:p>
          <a:p>
            <a:pPr algn="ctr" eaLnBrk="1" hangingPunct="1"/>
            <a:r>
              <a:rPr lang="en-US" altLang="en-US" sz="1200" dirty="0" err="1">
                <a:solidFill>
                  <a:srgbClr val="254061"/>
                </a:solidFill>
                <a:latin typeface="Arial" panose="020B0604020202020204" pitchFamily="34" charset="0"/>
              </a:rPr>
              <a:t>sesuai</a:t>
            </a:r>
            <a:r>
              <a:rPr lang="en-US" altLang="en-US" sz="1200" dirty="0">
                <a:solidFill>
                  <a:srgbClr val="254061"/>
                </a:solidFill>
                <a:latin typeface="Arial" panose="020B0604020202020204" pitchFamily="34" charset="0"/>
              </a:rPr>
              <a:t> </a:t>
            </a:r>
            <a:r>
              <a:rPr lang="en-US" altLang="en-US" sz="1200" dirty="0" err="1">
                <a:solidFill>
                  <a:srgbClr val="254061"/>
                </a:solidFill>
                <a:latin typeface="Arial" panose="020B0604020202020204" pitchFamily="34" charset="0"/>
              </a:rPr>
              <a:t>prosedur</a:t>
            </a:r>
            <a:r>
              <a:rPr lang="en-US" altLang="en-US" sz="1200" dirty="0">
                <a:solidFill>
                  <a:srgbClr val="254061"/>
                </a:solidFill>
                <a:latin typeface="Arial" panose="020B0604020202020204" pitchFamily="34" charset="0"/>
              </a:rPr>
              <a:t>, </a:t>
            </a:r>
            <a:r>
              <a:rPr lang="en-US" altLang="en-US" sz="1200" u="sng" dirty="0">
                <a:solidFill>
                  <a:srgbClr val="254061"/>
                </a:solidFill>
                <a:latin typeface="Arial" panose="020B0604020202020204" pitchFamily="34" charset="0"/>
              </a:rPr>
              <a:t>Compliance</a:t>
            </a:r>
            <a:r>
              <a:rPr lang="en-US" altLang="en-US" sz="1200" dirty="0">
                <a:solidFill>
                  <a:srgbClr val="254061"/>
                </a:solidFill>
                <a:latin typeface="Arial" panose="020B0604020202020204" pitchFamily="34" charset="0"/>
              </a:rPr>
              <a:t>) </a:t>
            </a:r>
          </a:p>
          <a:p>
            <a:pPr algn="ctr" eaLnBrk="1" hangingPunct="1"/>
            <a:endParaRPr lang="en-US" altLang="en-US" sz="1200" dirty="0">
              <a:solidFill>
                <a:srgbClr val="254061"/>
              </a:solidFill>
              <a:latin typeface="Arial" panose="020B0604020202020204" pitchFamily="34" charset="0"/>
            </a:endParaRPr>
          </a:p>
        </p:txBody>
      </p:sp>
      <p:sp>
        <p:nvSpPr>
          <p:cNvPr id="35" name="Rectangle 36"/>
          <p:cNvSpPr>
            <a:spLocks noChangeAspect="1" noChangeArrowheads="1"/>
          </p:cNvSpPr>
          <p:nvPr/>
        </p:nvSpPr>
        <p:spPr bwMode="auto">
          <a:xfrm>
            <a:off x="808828" y="5996793"/>
            <a:ext cx="3041650" cy="719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9pPr>
          </a:lstStyle>
          <a:p>
            <a:pPr algn="ctr" eaLnBrk="1" hangingPunct="1"/>
            <a:r>
              <a:rPr lang="en-US" altLang="en-US" sz="1200" dirty="0" err="1">
                <a:solidFill>
                  <a:srgbClr val="254061"/>
                </a:solidFill>
                <a:latin typeface="Arial" panose="020B0604020202020204" pitchFamily="34" charset="0"/>
              </a:rPr>
              <a:t>Kriteria</a:t>
            </a:r>
            <a:r>
              <a:rPr lang="en-US" altLang="en-US" sz="1200" dirty="0">
                <a:solidFill>
                  <a:srgbClr val="254061"/>
                </a:solidFill>
                <a:latin typeface="Arial" panose="020B0604020202020204" pitchFamily="34" charset="0"/>
              </a:rPr>
              <a:t> Audit 4 “</a:t>
            </a:r>
            <a:r>
              <a:rPr lang="en-US" altLang="en-US" sz="1200" dirty="0" err="1">
                <a:solidFill>
                  <a:srgbClr val="254061"/>
                </a:solidFill>
                <a:latin typeface="Arial" panose="020B0604020202020204" pitchFamily="34" charset="0"/>
              </a:rPr>
              <a:t>Produk</a:t>
            </a:r>
            <a:r>
              <a:rPr lang="en-US" altLang="en-US" sz="1200" dirty="0">
                <a:solidFill>
                  <a:srgbClr val="254061"/>
                </a:solidFill>
                <a:latin typeface="Arial" panose="020B0604020202020204" pitchFamily="34" charset="0"/>
              </a:rPr>
              <a:t> vs </a:t>
            </a:r>
            <a:r>
              <a:rPr lang="en-US" altLang="en-US" sz="1200" dirty="0" err="1">
                <a:solidFill>
                  <a:srgbClr val="254061"/>
                </a:solidFill>
                <a:latin typeface="Arial" panose="020B0604020202020204" pitchFamily="34" charset="0"/>
              </a:rPr>
              <a:t>Spesifikasi</a:t>
            </a:r>
            <a:endParaRPr lang="en-US" altLang="en-US" sz="1200" dirty="0">
              <a:solidFill>
                <a:srgbClr val="254061"/>
              </a:solidFill>
              <a:latin typeface="Arial" panose="020B0604020202020204" pitchFamily="34" charset="0"/>
            </a:endParaRPr>
          </a:p>
          <a:p>
            <a:pPr algn="ctr" eaLnBrk="1" hangingPunct="1"/>
            <a:r>
              <a:rPr lang="en-US" altLang="en-US" sz="1200" dirty="0">
                <a:solidFill>
                  <a:srgbClr val="254061"/>
                </a:solidFill>
                <a:latin typeface="Arial" panose="020B0604020202020204" pitchFamily="34" charset="0"/>
              </a:rPr>
              <a:t>(standard </a:t>
            </a:r>
            <a:r>
              <a:rPr lang="en-US" altLang="en-US" sz="1200" dirty="0" err="1">
                <a:solidFill>
                  <a:srgbClr val="254061"/>
                </a:solidFill>
                <a:latin typeface="Arial" panose="020B0604020202020204" pitchFamily="34" charset="0"/>
              </a:rPr>
              <a:t>diikuti</a:t>
            </a:r>
            <a:r>
              <a:rPr lang="en-US" altLang="en-US" sz="1200" dirty="0">
                <a:solidFill>
                  <a:srgbClr val="254061"/>
                </a:solidFill>
                <a:latin typeface="Arial" panose="020B0604020202020204" pitchFamily="34" charset="0"/>
              </a:rPr>
              <a:t>, </a:t>
            </a:r>
            <a:r>
              <a:rPr lang="en-US" altLang="en-US" sz="1200" u="sng" dirty="0">
                <a:solidFill>
                  <a:srgbClr val="254061"/>
                </a:solidFill>
                <a:latin typeface="Arial" panose="020B0604020202020204" pitchFamily="34" charset="0"/>
              </a:rPr>
              <a:t>Compliance</a:t>
            </a:r>
            <a:r>
              <a:rPr lang="en-US" altLang="en-US" sz="1200" dirty="0">
                <a:solidFill>
                  <a:srgbClr val="254061"/>
                </a:solidFill>
                <a:latin typeface="Arial" panose="020B0604020202020204" pitchFamily="34" charset="0"/>
              </a:rPr>
              <a:t>)</a:t>
            </a:r>
          </a:p>
        </p:txBody>
      </p:sp>
      <p:graphicFrame>
        <p:nvGraphicFramePr>
          <p:cNvPr id="36" name="Group 37"/>
          <p:cNvGraphicFramePr>
            <a:graphicFrameLocks noGrp="1"/>
          </p:cNvGraphicFramePr>
          <p:nvPr/>
        </p:nvGraphicFramePr>
        <p:xfrm>
          <a:off x="927098" y="3944431"/>
          <a:ext cx="2208212" cy="1655762"/>
        </p:xfrm>
        <a:graphic>
          <a:graphicData uri="http://schemas.openxmlformats.org/drawingml/2006/table">
            <a:tbl>
              <a:tblPr/>
              <a:tblGrid>
                <a:gridCol w="10906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17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5801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Standard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 Kelulusan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entury Gothic" pitchFamily="34" charset="0"/>
                      </a:endParaRPr>
                    </a:p>
                  </a:txBody>
                  <a:tcPr marT="45739" marB="4573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Aktual</a:t>
                      </a:r>
                    </a:p>
                  </a:txBody>
                  <a:tcPr marT="45739" marB="4573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9774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&gt;6</a:t>
                      </a:r>
                    </a:p>
                  </a:txBody>
                  <a:tcPr marT="45739" marB="4573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Tidak ada supplier yang nilai seleksinya dibawah dari 6</a:t>
                      </a:r>
                    </a:p>
                  </a:txBody>
                  <a:tcPr marT="45739" marB="4573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7" name="AutoShape 48"/>
          <p:cNvSpPr>
            <a:spLocks noChangeArrowheads="1"/>
          </p:cNvSpPr>
          <p:nvPr/>
        </p:nvSpPr>
        <p:spPr bwMode="auto">
          <a:xfrm flipH="1">
            <a:off x="6775448" y="2660143"/>
            <a:ext cx="701675" cy="576263"/>
          </a:xfrm>
          <a:custGeom>
            <a:avLst/>
            <a:gdLst>
              <a:gd name="T0" fmla="*/ 2147483647 w 21600"/>
              <a:gd name="T1" fmla="*/ 0 h 21600"/>
              <a:gd name="T2" fmla="*/ 0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5400 h 21600"/>
              <a:gd name="T14" fmla="*/ 18900 w 21600"/>
              <a:gd name="T15" fmla="*/ 162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solidFill>
            <a:srgbClr val="56F915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pic>
        <p:nvPicPr>
          <p:cNvPr id="38" name="Picture 4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2110" y="2299781"/>
            <a:ext cx="2495550" cy="2147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" name="AutoShape 50"/>
          <p:cNvSpPr>
            <a:spLocks noChangeArrowheads="1"/>
          </p:cNvSpPr>
          <p:nvPr/>
        </p:nvSpPr>
        <p:spPr bwMode="auto">
          <a:xfrm rot="16200000" flipH="1">
            <a:off x="4483894" y="4756891"/>
            <a:ext cx="647700" cy="623887"/>
          </a:xfrm>
          <a:custGeom>
            <a:avLst/>
            <a:gdLst>
              <a:gd name="T0" fmla="*/ 2147483647 w 21600"/>
              <a:gd name="T1" fmla="*/ 0 h 21600"/>
              <a:gd name="T2" fmla="*/ 0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5400 h 21600"/>
              <a:gd name="T14" fmla="*/ 18900 w 21600"/>
              <a:gd name="T15" fmla="*/ 162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solidFill>
            <a:srgbClr val="56F915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0" name="AutoShape 51"/>
          <p:cNvSpPr>
            <a:spLocks/>
          </p:cNvSpPr>
          <p:nvPr/>
        </p:nvSpPr>
        <p:spPr bwMode="auto">
          <a:xfrm>
            <a:off x="5684835" y="3942843"/>
            <a:ext cx="544513" cy="2089150"/>
          </a:xfrm>
          <a:prstGeom prst="rightBrace">
            <a:avLst>
              <a:gd name="adj1" fmla="val 31973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9pPr>
          </a:lstStyle>
          <a:p>
            <a:pPr eaLnBrk="1" hangingPunct="1"/>
            <a:endParaRPr lang="id-ID" altLang="en-US"/>
          </a:p>
        </p:txBody>
      </p:sp>
      <p:sp>
        <p:nvSpPr>
          <p:cNvPr id="41" name="AutoShape 52"/>
          <p:cNvSpPr>
            <a:spLocks noChangeArrowheads="1"/>
          </p:cNvSpPr>
          <p:nvPr/>
        </p:nvSpPr>
        <p:spPr bwMode="auto">
          <a:xfrm rot="1006199" flipH="1">
            <a:off x="3109910" y="2071181"/>
            <a:ext cx="1092200" cy="576262"/>
          </a:xfrm>
          <a:custGeom>
            <a:avLst/>
            <a:gdLst>
              <a:gd name="T0" fmla="*/ 2147483647 w 21600"/>
              <a:gd name="T1" fmla="*/ 0 h 21600"/>
              <a:gd name="T2" fmla="*/ 0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5400 h 21600"/>
              <a:gd name="T14" fmla="*/ 18900 w 21600"/>
              <a:gd name="T15" fmla="*/ 162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solidFill>
            <a:srgbClr val="56F915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2" name="AutoShape 53"/>
          <p:cNvSpPr>
            <a:spLocks/>
          </p:cNvSpPr>
          <p:nvPr/>
        </p:nvSpPr>
        <p:spPr bwMode="auto">
          <a:xfrm rot="16200000" flipV="1">
            <a:off x="2113754" y="4172237"/>
            <a:ext cx="431800" cy="3430588"/>
          </a:xfrm>
          <a:prstGeom prst="leftBrace">
            <a:avLst>
              <a:gd name="adj1" fmla="val 48662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9pPr>
          </a:lstStyle>
          <a:p>
            <a:pPr eaLnBrk="1" hangingPunct="1"/>
            <a:endParaRPr lang="id-ID" altLang="en-US"/>
          </a:p>
        </p:txBody>
      </p:sp>
      <p:sp>
        <p:nvSpPr>
          <p:cNvPr id="43" name="AutoShape 54"/>
          <p:cNvSpPr>
            <a:spLocks noChangeArrowheads="1"/>
          </p:cNvSpPr>
          <p:nvPr/>
        </p:nvSpPr>
        <p:spPr bwMode="auto">
          <a:xfrm rot="19195635" flipH="1">
            <a:off x="3213098" y="3436431"/>
            <a:ext cx="857250" cy="576262"/>
          </a:xfrm>
          <a:custGeom>
            <a:avLst/>
            <a:gdLst>
              <a:gd name="T0" fmla="*/ 2147483647 w 21600"/>
              <a:gd name="T1" fmla="*/ 0 h 21600"/>
              <a:gd name="T2" fmla="*/ 0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5400 h 21600"/>
              <a:gd name="T14" fmla="*/ 18900 w 21600"/>
              <a:gd name="T15" fmla="*/ 162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solidFill>
            <a:srgbClr val="56F915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4" name="Rectangle 2"/>
          <p:cNvSpPr>
            <a:spLocks noGrp="1" noChangeArrowheads="1"/>
          </p:cNvSpPr>
          <p:nvPr>
            <p:ph type="title"/>
          </p:nvPr>
        </p:nvSpPr>
        <p:spPr>
          <a:xfrm>
            <a:off x="4872568" y="228600"/>
            <a:ext cx="4957232" cy="929823"/>
          </a:xfrm>
          <a:noFill/>
          <a:ln>
            <a:noFill/>
          </a:ln>
        </p:spPr>
        <p:txBody>
          <a:bodyPr anchorCtr="1"/>
          <a:lstStyle/>
          <a:p>
            <a:pPr algn="ctr" eaLnBrk="1" hangingPunct="1">
              <a:defRPr/>
            </a:pPr>
            <a:r>
              <a:rPr lang="en-US" b="1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Kriteria</a:t>
            </a:r>
            <a:r>
              <a:rPr lang="en-US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Audit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B7C5A4-5451-4B2B-9D58-7BFDAEF8C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5E94571-1640-44AC-9656-2E126A36BEA6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53034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4"/>
          <p:cNvGrpSpPr/>
          <p:nvPr/>
        </p:nvGrpSpPr>
        <p:grpSpPr>
          <a:xfrm>
            <a:off x="0" y="0"/>
            <a:ext cx="2352675" cy="6858000"/>
            <a:chOff x="0" y="0"/>
            <a:chExt cx="2171700" cy="6858000"/>
          </a:xfrm>
        </p:grpSpPr>
        <p:pic>
          <p:nvPicPr>
            <p:cNvPr id="6" name="Picture 5" descr="audit lingkungan 2.jp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2171700" cy="1628775"/>
            </a:xfrm>
            <a:prstGeom prst="rect">
              <a:avLst/>
            </a:prstGeom>
          </p:spPr>
        </p:pic>
        <p:pic>
          <p:nvPicPr>
            <p:cNvPr id="7" name="Picture 6" descr="audit lingkungan 2.jp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1727801"/>
              <a:ext cx="2171700" cy="1621222"/>
            </a:xfrm>
            <a:prstGeom prst="rect">
              <a:avLst/>
            </a:prstGeom>
          </p:spPr>
        </p:pic>
        <p:pic>
          <p:nvPicPr>
            <p:cNvPr id="8" name="Picture 7" descr="audit lingkungan 2.jpg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3476625"/>
              <a:ext cx="2171700" cy="1628775"/>
            </a:xfrm>
            <a:prstGeom prst="rect">
              <a:avLst/>
            </a:prstGeom>
          </p:spPr>
        </p:pic>
        <p:pic>
          <p:nvPicPr>
            <p:cNvPr id="9" name="Picture 8" descr="audit lingkungan 2.jpg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0" y="5229225"/>
              <a:ext cx="2171700" cy="1628775"/>
            </a:xfrm>
            <a:prstGeom prst="rect">
              <a:avLst/>
            </a:prstGeom>
          </p:spPr>
        </p:pic>
      </p:grpSp>
      <p:sp>
        <p:nvSpPr>
          <p:cNvPr id="11" name="TextBox 10"/>
          <p:cNvSpPr txBox="1"/>
          <p:nvPr/>
        </p:nvSpPr>
        <p:spPr>
          <a:xfrm>
            <a:off x="2827198" y="1"/>
            <a:ext cx="42482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Brush Script MT" pitchFamily="66" charset="0"/>
              </a:rPr>
              <a:t>Hal-</a:t>
            </a:r>
            <a:r>
              <a:rPr lang="en-US" sz="3200" dirty="0" err="1">
                <a:latin typeface="Brush Script MT" pitchFamily="66" charset="0"/>
              </a:rPr>
              <a:t>hal</a:t>
            </a:r>
            <a:r>
              <a:rPr lang="en-US" sz="3200" dirty="0">
                <a:latin typeface="Brush Script MT" pitchFamily="66" charset="0"/>
              </a:rPr>
              <a:t> yang </a:t>
            </a:r>
            <a:r>
              <a:rPr lang="en-US" sz="3200" dirty="0" err="1">
                <a:latin typeface="Brush Script MT" pitchFamily="66" charset="0"/>
              </a:rPr>
              <a:t>harus</a:t>
            </a:r>
            <a:r>
              <a:rPr lang="en-US" sz="3200" dirty="0">
                <a:latin typeface="Brush Script MT" pitchFamily="66" charset="0"/>
              </a:rPr>
              <a:t> </a:t>
            </a:r>
            <a:r>
              <a:rPr lang="en-US" sz="3200" dirty="0" err="1">
                <a:latin typeface="Brush Script MT" pitchFamily="66" charset="0"/>
              </a:rPr>
              <a:t>dihindari</a:t>
            </a:r>
            <a:endParaRPr lang="en-US" sz="3200" dirty="0">
              <a:latin typeface="Brush Script MT" pitchFamily="66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044951" y="405826"/>
            <a:ext cx="30470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>
                <a:latin typeface="Brush Script MT" pitchFamily="66" charset="0"/>
              </a:rPr>
              <a:t>Selama</a:t>
            </a:r>
            <a:r>
              <a:rPr lang="en-US" sz="3200" dirty="0">
                <a:latin typeface="Brush Script MT" pitchFamily="66" charset="0"/>
              </a:rPr>
              <a:t> </a:t>
            </a:r>
            <a:r>
              <a:rPr lang="en-US" sz="3200" dirty="0" err="1">
                <a:latin typeface="Brush Script MT" pitchFamily="66" charset="0"/>
              </a:rPr>
              <a:t>Pelaksanaan</a:t>
            </a:r>
            <a:endParaRPr lang="en-US" sz="3200" dirty="0">
              <a:latin typeface="Brush Script MT" pitchFamily="66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7346951" y="-76200"/>
            <a:ext cx="2180404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600" b="1" cap="all" spc="0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FF0066"/>
                </a:solidFill>
                <a:effectLst>
                  <a:reflection blurRad="12700" stA="28000" endPos="45000" dist="1000" dir="5400000" sy="-100000" algn="bl" rotWithShape="0"/>
                </a:effectLst>
                <a:latin typeface="Impact" pitchFamily="34" charset="0"/>
              </a:rPr>
              <a:t>audit</a:t>
            </a:r>
          </a:p>
        </p:txBody>
      </p:sp>
      <p:sp>
        <p:nvSpPr>
          <p:cNvPr id="14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476500" y="1143000"/>
            <a:ext cx="7181850" cy="5486400"/>
          </a:xfrm>
        </p:spPr>
        <p:txBody>
          <a:bodyPr>
            <a:no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sz="2200" dirty="0" err="1">
                <a:latin typeface="Arial" pitchFamily="34" charset="0"/>
                <a:cs typeface="Arial" pitchFamily="34" charset="0"/>
              </a:rPr>
              <a:t>Memberi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pertanyaan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yang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mengandung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beban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dan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memojokan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(</a:t>
            </a:r>
            <a:r>
              <a:rPr lang="en-US" sz="2200" i="1" dirty="0">
                <a:latin typeface="Arial" pitchFamily="34" charset="0"/>
                <a:cs typeface="Arial" pitchFamily="34" charset="0"/>
              </a:rPr>
              <a:t>loaded and leading question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).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Contohnya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: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Jika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menurut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Anda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ini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tidak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efektif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,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kenapa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masih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dijalankan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?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Apakah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Anda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sengaja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tidak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mencatat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kecelakaan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sehingga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performa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Perusahaan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terlihat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bagus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?  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endParaRPr lang="en-US" sz="2200" dirty="0">
              <a:latin typeface="Arial" pitchFamily="34" charset="0"/>
              <a:cs typeface="Arial" pitchFamily="34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2200" dirty="0" err="1">
                <a:latin typeface="Arial" pitchFamily="34" charset="0"/>
                <a:cs typeface="Arial" pitchFamily="34" charset="0"/>
              </a:rPr>
              <a:t>Berdebat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dengan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auditee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tentang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suatu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id-ID" sz="2200" dirty="0">
                <a:latin typeface="Arial" pitchFamily="34" charset="0"/>
                <a:cs typeface="Arial" pitchFamily="34" charset="0"/>
              </a:rPr>
              <a:t>ketidaksesuaian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dengan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menggunakan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landasan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pendapat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,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untuk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menghindarinya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arahkan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argumen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pada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fakta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dan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standard. </a:t>
            </a:r>
          </a:p>
          <a:p>
            <a:pPr eaLnBrk="1" hangingPunct="1">
              <a:lnSpc>
                <a:spcPct val="90000"/>
              </a:lnSpc>
            </a:pPr>
            <a:endParaRPr lang="en-US" sz="2200" dirty="0">
              <a:latin typeface="Arial" pitchFamily="34" charset="0"/>
              <a:cs typeface="Arial" pitchFamily="34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2200" dirty="0" err="1">
                <a:latin typeface="Arial" pitchFamily="34" charset="0"/>
                <a:cs typeface="Arial" pitchFamily="34" charset="0"/>
              </a:rPr>
              <a:t>Merasa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lebih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tahu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dibandingkan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dengan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auditee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mengenai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hal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yang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diaudit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,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disarankan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lebih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banyak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menjadi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pendengar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daripada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pembicara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.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Misalnya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,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saya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sudah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10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tahun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jadi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auditor,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ditempat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lain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tidak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seperti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ini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99F3BB-6D00-4DCF-A8D6-6622F05F127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5AFAB11-F620-41BB-9FD1-51BD9D46CF74}" type="slidenum">
              <a:rPr lang="id-ID" smtClean="0"/>
              <a:pPr>
                <a:defRPr/>
              </a:pPr>
              <a:t>70</a:t>
            </a:fld>
            <a:endParaRPr lang="id-ID"/>
          </a:p>
        </p:txBody>
      </p:sp>
    </p:spTree>
  </p:cSld>
  <p:clrMapOvr>
    <a:masterClrMapping/>
  </p:clrMapOvr>
  <p:transition spd="slow" advClick="0">
    <p:fade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2"/>
          <p:cNvSpPr>
            <a:spLocks noGrp="1" noChangeArrowheads="1"/>
          </p:cNvSpPr>
          <p:nvPr>
            <p:ph type="body" sz="half" idx="2"/>
          </p:nvPr>
        </p:nvSpPr>
        <p:spPr>
          <a:xfrm>
            <a:off x="847997" y="333375"/>
            <a:ext cx="8354516" cy="647700"/>
          </a:xfrm>
        </p:spPr>
        <p:txBody>
          <a:bodyPr anchor="ctr" anchorCtr="1"/>
          <a:lstStyle/>
          <a:p>
            <a:pPr marL="0" indent="0" algn="ctr" eaLnBrk="1" hangingPunct="1">
              <a:lnSpc>
                <a:spcPct val="80000"/>
              </a:lnSpc>
              <a:spcBef>
                <a:spcPct val="0"/>
              </a:spcBef>
              <a:buClrTx/>
              <a:buFontTx/>
              <a:buNone/>
              <a:defRPr/>
            </a:pPr>
            <a:r>
              <a:rPr lang="en-US" sz="4400">
                <a:solidFill>
                  <a:schemeClr val="fol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Berlin Sans FB" pitchFamily="34" charset="0"/>
              </a:rPr>
              <a:t>Sikap permusuhan dari auditee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86B7779-744F-477C-853F-516D663BF188}" type="slidenum">
              <a:rPr lang="id-ID" smtClean="0"/>
              <a:pPr>
                <a:defRPr/>
              </a:pPr>
              <a:t>71</a:t>
            </a:fld>
            <a:endParaRPr lang="id-ID"/>
          </a:p>
        </p:txBody>
      </p:sp>
      <p:sp>
        <p:nvSpPr>
          <p:cNvPr id="49155" name="Rectangle 7"/>
          <p:cNvSpPr>
            <a:spLocks noChangeArrowheads="1"/>
          </p:cNvSpPr>
          <p:nvPr/>
        </p:nvSpPr>
        <p:spPr bwMode="auto">
          <a:xfrm>
            <a:off x="3728645" y="1484314"/>
            <a:ext cx="5762885" cy="2708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hangingPunct="0">
              <a:lnSpc>
                <a:spcPct val="90000"/>
              </a:lnSpc>
              <a:buFont typeface="Monotype Sorts" charset="2"/>
              <a:buBlip>
                <a:blip r:embed="rId3"/>
              </a:buBlip>
            </a:pPr>
            <a:r>
              <a:rPr lang="en-US" sz="2400" dirty="0">
                <a:latin typeface="Century Gothic" pitchFamily="34" charset="0"/>
              </a:rPr>
              <a:t>   Progressive Hostility</a:t>
            </a:r>
            <a:r>
              <a:rPr lang="en-US" sz="2400" b="0" dirty="0">
                <a:latin typeface="Century Gothic" pitchFamily="34" charset="0"/>
              </a:rPr>
              <a:t> </a:t>
            </a:r>
          </a:p>
          <a:p>
            <a:pPr lvl="1" eaLnBrk="0" hangingPunct="0">
              <a:lnSpc>
                <a:spcPct val="90000"/>
              </a:lnSpc>
            </a:pPr>
            <a:r>
              <a:rPr lang="en-US" b="0" dirty="0" err="1">
                <a:latin typeface="Century Gothic" pitchFamily="34" charset="0"/>
              </a:rPr>
              <a:t>yaitu</a:t>
            </a:r>
            <a:r>
              <a:rPr lang="en-US" b="0" dirty="0">
                <a:latin typeface="Century Gothic" pitchFamily="34" charset="0"/>
              </a:rPr>
              <a:t>: </a:t>
            </a:r>
            <a:r>
              <a:rPr lang="en-US" b="0" dirty="0" err="1">
                <a:latin typeface="Century Gothic" pitchFamily="34" charset="0"/>
              </a:rPr>
              <a:t>sikap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permusuhan</a:t>
            </a:r>
            <a:r>
              <a:rPr lang="en-US" b="0" dirty="0">
                <a:latin typeface="Century Gothic" pitchFamily="34" charset="0"/>
              </a:rPr>
              <a:t> yang </a:t>
            </a:r>
            <a:r>
              <a:rPr lang="en-US" b="0" dirty="0" err="1">
                <a:latin typeface="Century Gothic" pitchFamily="34" charset="0"/>
              </a:rPr>
              <a:t>timbul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secara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bertahap</a:t>
            </a:r>
            <a:r>
              <a:rPr lang="en-US" b="0" dirty="0">
                <a:latin typeface="Century Gothic" pitchFamily="34" charset="0"/>
              </a:rPr>
              <a:t>. </a:t>
            </a:r>
          </a:p>
          <a:p>
            <a:pPr lvl="1" eaLnBrk="0" hangingPunct="0">
              <a:lnSpc>
                <a:spcPct val="90000"/>
              </a:lnSpc>
            </a:pPr>
            <a:r>
              <a:rPr lang="en-US" b="0" dirty="0" err="1">
                <a:latin typeface="Century Gothic" pitchFamily="34" charset="0"/>
              </a:rPr>
              <a:t>Misalnya</a:t>
            </a:r>
            <a:r>
              <a:rPr lang="en-US" b="0" dirty="0">
                <a:latin typeface="Century Gothic" pitchFamily="34" charset="0"/>
              </a:rPr>
              <a:t>  </a:t>
            </a:r>
            <a:r>
              <a:rPr lang="en-US" b="0" dirty="0" err="1">
                <a:latin typeface="Century Gothic" pitchFamily="34" charset="0"/>
              </a:rPr>
              <a:t>kebanyakan</a:t>
            </a:r>
            <a:r>
              <a:rPr lang="en-US" b="0" dirty="0">
                <a:latin typeface="Century Gothic" pitchFamily="34" charset="0"/>
              </a:rPr>
              <a:t> interview </a:t>
            </a:r>
            <a:r>
              <a:rPr lang="en-US" b="0" dirty="0" err="1">
                <a:latin typeface="Century Gothic" pitchFamily="34" charset="0"/>
              </a:rPr>
              <a:t>diawali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dengan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damai</a:t>
            </a:r>
            <a:r>
              <a:rPr lang="en-US" b="0" dirty="0">
                <a:latin typeface="Century Gothic" pitchFamily="34" charset="0"/>
              </a:rPr>
              <a:t> (</a:t>
            </a:r>
            <a:r>
              <a:rPr lang="en-US" b="0" i="1" dirty="0">
                <a:latin typeface="Century Gothic" pitchFamily="34" charset="0"/>
              </a:rPr>
              <a:t>peaceably</a:t>
            </a:r>
            <a:r>
              <a:rPr lang="en-US" b="0" dirty="0">
                <a:latin typeface="Century Gothic" pitchFamily="34" charset="0"/>
              </a:rPr>
              <a:t>), </a:t>
            </a:r>
            <a:r>
              <a:rPr lang="en-US" b="0" dirty="0" err="1">
                <a:latin typeface="Century Gothic" pitchFamily="34" charset="0"/>
              </a:rPr>
              <a:t>tetapi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sifat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tidak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berteman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timbul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sesuai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dengan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pergerakan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waktu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seiring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ditemukannya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banyak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ketidak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sesuain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atau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sifat</a:t>
            </a:r>
            <a:r>
              <a:rPr lang="en-US" b="0" dirty="0">
                <a:latin typeface="Century Gothic" pitchFamily="34" charset="0"/>
              </a:rPr>
              <a:t> audit yang </a:t>
            </a:r>
            <a:r>
              <a:rPr lang="en-US" b="0" dirty="0" err="1">
                <a:latin typeface="Century Gothic" pitchFamily="34" charset="0"/>
              </a:rPr>
              <a:t>cenderung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intimidasi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atau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mulai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lelah</a:t>
            </a:r>
            <a:r>
              <a:rPr lang="en-US" b="0" dirty="0">
                <a:latin typeface="Century Gothic" pitchFamily="34" charset="0"/>
              </a:rPr>
              <a:t>.</a:t>
            </a:r>
          </a:p>
        </p:txBody>
      </p:sp>
      <p:sp>
        <p:nvSpPr>
          <p:cNvPr id="49156" name="Rectangle 20"/>
          <p:cNvSpPr>
            <a:spLocks noChangeArrowheads="1"/>
          </p:cNvSpPr>
          <p:nvPr/>
        </p:nvSpPr>
        <p:spPr bwMode="auto">
          <a:xfrm>
            <a:off x="3749290" y="4033838"/>
            <a:ext cx="5813700" cy="2132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hangingPunct="0">
              <a:lnSpc>
                <a:spcPct val="90000"/>
              </a:lnSpc>
              <a:buFont typeface="Monotype Sorts" charset="2"/>
              <a:buChar char="J"/>
            </a:pPr>
            <a:r>
              <a:rPr lang="en-US" dirty="0">
                <a:latin typeface="Century Gothic" pitchFamily="34" charset="0"/>
              </a:rPr>
              <a:t>   Yang </a:t>
            </a:r>
            <a:r>
              <a:rPr lang="en-US" dirty="0" err="1">
                <a:latin typeface="Century Gothic" pitchFamily="34" charset="0"/>
              </a:rPr>
              <a:t>dapat</a:t>
            </a:r>
            <a:r>
              <a:rPr lang="en-US" dirty="0">
                <a:latin typeface="Century Gothic" pitchFamily="34" charset="0"/>
              </a:rPr>
              <a:t> </a:t>
            </a:r>
            <a:r>
              <a:rPr lang="en-US" dirty="0" err="1">
                <a:latin typeface="Century Gothic" pitchFamily="34" charset="0"/>
              </a:rPr>
              <a:t>dilakukan</a:t>
            </a:r>
            <a:r>
              <a:rPr lang="en-US" dirty="0">
                <a:latin typeface="Century Gothic" pitchFamily="34" charset="0"/>
              </a:rPr>
              <a:t> Auditor </a:t>
            </a:r>
            <a:r>
              <a:rPr lang="en-US" dirty="0" err="1">
                <a:latin typeface="Century Gothic" pitchFamily="34" charset="0"/>
              </a:rPr>
              <a:t>antara</a:t>
            </a:r>
            <a:r>
              <a:rPr lang="en-US" dirty="0">
                <a:latin typeface="Century Gothic" pitchFamily="34" charset="0"/>
              </a:rPr>
              <a:t> lain:	</a:t>
            </a:r>
          </a:p>
          <a:p>
            <a:pPr marL="855663" lvl="1" indent="-398463" eaLnBrk="0" hangingPunct="0">
              <a:lnSpc>
                <a:spcPct val="90000"/>
              </a:lnSpc>
              <a:buFont typeface="Wingdings" pitchFamily="2" charset="2"/>
              <a:buChar char="Ø"/>
            </a:pPr>
            <a:r>
              <a:rPr lang="en-US" b="0" dirty="0" err="1">
                <a:latin typeface="Century Gothic" pitchFamily="34" charset="0"/>
              </a:rPr>
              <a:t>Melunakkan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dan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menurunkan</a:t>
            </a:r>
            <a:r>
              <a:rPr lang="en-US" b="0" dirty="0">
                <a:latin typeface="Century Gothic" pitchFamily="34" charset="0"/>
              </a:rPr>
              <a:t> nada </a:t>
            </a:r>
            <a:r>
              <a:rPr lang="en-US" b="0" dirty="0" err="1">
                <a:latin typeface="Century Gothic" pitchFamily="34" charset="0"/>
              </a:rPr>
              <a:t>bicara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sehingga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tidak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berkesan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mencecar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dan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memojokan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auditee</a:t>
            </a:r>
            <a:r>
              <a:rPr lang="en-US" b="0" dirty="0">
                <a:latin typeface="Century Gothic" pitchFamily="34" charset="0"/>
              </a:rPr>
              <a:t>.</a:t>
            </a:r>
          </a:p>
          <a:p>
            <a:pPr marL="855663" lvl="1" indent="-398463" eaLnBrk="0" hangingPunct="0">
              <a:lnSpc>
                <a:spcPct val="90000"/>
              </a:lnSpc>
              <a:buFont typeface="Wingdings" pitchFamily="2" charset="2"/>
              <a:buChar char="Ø"/>
            </a:pPr>
            <a:r>
              <a:rPr lang="en-US" b="0" dirty="0" err="1">
                <a:latin typeface="Century Gothic" pitchFamily="34" charset="0"/>
              </a:rPr>
              <a:t>Lebih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terbuka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untuk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mendengarkan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penjelasan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auditee</a:t>
            </a:r>
            <a:r>
              <a:rPr lang="en-US" b="0" dirty="0">
                <a:latin typeface="Century Gothic" pitchFamily="34" charset="0"/>
              </a:rPr>
              <a:t>.</a:t>
            </a:r>
          </a:p>
          <a:p>
            <a:pPr marL="855663" lvl="1" indent="-398463" eaLnBrk="0" hangingPunct="0">
              <a:lnSpc>
                <a:spcPct val="90000"/>
              </a:lnSpc>
              <a:buFont typeface="Wingdings" pitchFamily="2" charset="2"/>
              <a:buChar char="Ø"/>
            </a:pPr>
            <a:r>
              <a:rPr lang="en-US" b="0" dirty="0" err="1">
                <a:latin typeface="Century Gothic" pitchFamily="34" charset="0"/>
              </a:rPr>
              <a:t>Menyelipkan</a:t>
            </a:r>
            <a:r>
              <a:rPr lang="en-US" b="0" dirty="0">
                <a:latin typeface="Century Gothic" pitchFamily="34" charset="0"/>
              </a:rPr>
              <a:t> humor </a:t>
            </a:r>
            <a:r>
              <a:rPr lang="en-US" b="0" dirty="0" err="1">
                <a:latin typeface="Century Gothic" pitchFamily="34" charset="0"/>
              </a:rPr>
              <a:t>segar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untuk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mencairkan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suasana</a:t>
            </a:r>
            <a:r>
              <a:rPr lang="en-US" b="0" dirty="0">
                <a:latin typeface="Century Gothic" pitchFamily="34" charset="0"/>
              </a:rPr>
              <a:t>.`</a:t>
            </a:r>
          </a:p>
        </p:txBody>
      </p:sp>
      <p:pic>
        <p:nvPicPr>
          <p:cNvPr id="49157" name="Picture 25" descr="913000012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47997" y="1557338"/>
            <a:ext cx="2833008" cy="4248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64793551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ChangeArrowheads="1"/>
          </p:cNvSpPr>
          <p:nvPr/>
        </p:nvSpPr>
        <p:spPr bwMode="auto">
          <a:xfrm>
            <a:off x="4016075" y="1268414"/>
            <a:ext cx="5475455" cy="2320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533400" indent="-533400" defTabSz="628650" eaLnBrk="0" hangingPunct="0">
              <a:lnSpc>
                <a:spcPct val="90000"/>
              </a:lnSpc>
              <a:buFont typeface="Wingdings" pitchFamily="2" charset="2"/>
              <a:buChar char="v"/>
            </a:pPr>
            <a:r>
              <a:rPr lang="en-US" dirty="0">
                <a:latin typeface="Century Gothic" pitchFamily="34" charset="0"/>
              </a:rPr>
              <a:t>Sudden Hostility</a:t>
            </a:r>
            <a:r>
              <a:rPr lang="en-US" b="0" dirty="0">
                <a:latin typeface="Century Gothic" pitchFamily="34" charset="0"/>
              </a:rPr>
              <a:t> </a:t>
            </a:r>
          </a:p>
          <a:p>
            <a:pPr marL="533400" indent="-533400" defTabSz="628650" eaLnBrk="0" hangingPunct="0">
              <a:lnSpc>
                <a:spcPct val="90000"/>
              </a:lnSpc>
            </a:pPr>
            <a:r>
              <a:rPr lang="en-US" b="0" dirty="0">
                <a:latin typeface="Century Gothic" pitchFamily="34" charset="0"/>
              </a:rPr>
              <a:t>	</a:t>
            </a:r>
            <a:r>
              <a:rPr lang="en-US" b="0" dirty="0" err="1">
                <a:latin typeface="Century Gothic" pitchFamily="34" charset="0"/>
              </a:rPr>
              <a:t>Yaitu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sikap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permusuhan</a:t>
            </a:r>
            <a:r>
              <a:rPr lang="en-US" b="0" dirty="0">
                <a:latin typeface="Century Gothic" pitchFamily="34" charset="0"/>
              </a:rPr>
              <a:t> yang </a:t>
            </a:r>
            <a:r>
              <a:rPr lang="en-US" b="0" dirty="0" err="1">
                <a:latin typeface="Century Gothic" pitchFamily="34" charset="0"/>
              </a:rPr>
              <a:t>timbul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secara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mendadak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ketika</a:t>
            </a:r>
            <a:r>
              <a:rPr lang="en-US" b="0" dirty="0">
                <a:latin typeface="Century Gothic" pitchFamily="34" charset="0"/>
              </a:rPr>
              <a:t> audit </a:t>
            </a:r>
            <a:r>
              <a:rPr lang="en-US" b="0" dirty="0" err="1">
                <a:latin typeface="Century Gothic" pitchFamily="34" charset="0"/>
              </a:rPr>
              <a:t>berlangsung</a:t>
            </a:r>
            <a:r>
              <a:rPr lang="en-US" b="0" dirty="0">
                <a:latin typeface="Century Gothic" pitchFamily="34" charset="0"/>
              </a:rPr>
              <a:t>. </a:t>
            </a:r>
            <a:r>
              <a:rPr lang="en-US" b="0" dirty="0" err="1">
                <a:latin typeface="Century Gothic" pitchFamily="34" charset="0"/>
              </a:rPr>
              <a:t>Misalnya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begitu</a:t>
            </a:r>
            <a:r>
              <a:rPr lang="en-US" b="0" dirty="0">
                <a:latin typeface="Century Gothic" pitchFamily="34" charset="0"/>
              </a:rPr>
              <a:t> auditor </a:t>
            </a:r>
            <a:r>
              <a:rPr lang="en-US" b="0" dirty="0" err="1">
                <a:latin typeface="Century Gothic" pitchFamily="34" charset="0"/>
              </a:rPr>
              <a:t>menemukan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temuan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penyimpangan</a:t>
            </a:r>
            <a:r>
              <a:rPr lang="en-US" b="0" dirty="0">
                <a:latin typeface="Century Gothic" pitchFamily="34" charset="0"/>
              </a:rPr>
              <a:t> yang </a:t>
            </a:r>
            <a:r>
              <a:rPr lang="en-US" b="0" dirty="0" err="1">
                <a:latin typeface="Century Gothic" pitchFamily="34" charset="0"/>
              </a:rPr>
              <a:t>dilakukan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oleh</a:t>
            </a:r>
            <a:r>
              <a:rPr lang="en-US" b="0" dirty="0">
                <a:latin typeface="Century Gothic" pitchFamily="34" charset="0"/>
              </a:rPr>
              <a:t> personal, </a:t>
            </a:r>
            <a:r>
              <a:rPr lang="en-US" b="0" dirty="0" err="1">
                <a:latin typeface="Century Gothic" pitchFamily="34" charset="0"/>
              </a:rPr>
              <a:t>dan</a:t>
            </a:r>
            <a:r>
              <a:rPr lang="en-US" b="0" dirty="0">
                <a:latin typeface="Century Gothic" pitchFamily="34" charset="0"/>
              </a:rPr>
              <a:t> personal </a:t>
            </a:r>
            <a:r>
              <a:rPr lang="en-US" b="0" dirty="0" err="1">
                <a:latin typeface="Century Gothic" pitchFamily="34" charset="0"/>
              </a:rPr>
              <a:t>tersebut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khawatir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akan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ditegur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atas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penyimpangan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tersebut</a:t>
            </a:r>
            <a:endParaRPr lang="en-US" b="0" dirty="0">
              <a:latin typeface="Century Gothic" pitchFamily="34" charset="0"/>
            </a:endParaRPr>
          </a:p>
          <a:p>
            <a:pPr marL="533400" indent="-533400" defTabSz="628650" eaLnBrk="0" hangingPunct="0">
              <a:lnSpc>
                <a:spcPct val="90000"/>
              </a:lnSpc>
            </a:pPr>
            <a:endParaRPr lang="en-US" b="0" dirty="0">
              <a:latin typeface="Century Gothic" pitchFamily="34" charset="0"/>
            </a:endParaRPr>
          </a:p>
        </p:txBody>
      </p:sp>
      <p:pic>
        <p:nvPicPr>
          <p:cNvPr id="50179" name="Picture 16" descr="1121300283"/>
          <p:cNvPicPr>
            <a:picLocks noChangeAspect="1" noChangeArrowheads="1"/>
          </p:cNvPicPr>
          <p:nvPr/>
        </p:nvPicPr>
        <p:blipFill>
          <a:blip r:embed="rId3" cstate="print"/>
          <a:srcRect l="21706" r="6564"/>
          <a:stretch>
            <a:fillRect/>
          </a:stretch>
        </p:blipFill>
        <p:spPr bwMode="auto">
          <a:xfrm>
            <a:off x="826878" y="1412776"/>
            <a:ext cx="2613954" cy="44329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1089" name="Rectangle 17"/>
          <p:cNvSpPr>
            <a:spLocks noChangeArrowheads="1"/>
          </p:cNvSpPr>
          <p:nvPr/>
        </p:nvSpPr>
        <p:spPr bwMode="auto">
          <a:xfrm>
            <a:off x="847997" y="333375"/>
            <a:ext cx="8354516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 anchorCtr="1"/>
          <a:lstStyle/>
          <a:p>
            <a:pPr algn="ctr">
              <a:lnSpc>
                <a:spcPct val="80000"/>
              </a:lnSpc>
              <a:defRPr/>
            </a:pPr>
            <a:r>
              <a:rPr lang="en-US" sz="4400" b="0">
                <a:solidFill>
                  <a:schemeClr val="folHlink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Sikap permusuhan dari auditee</a:t>
            </a:r>
          </a:p>
        </p:txBody>
      </p:sp>
      <p:sp>
        <p:nvSpPr>
          <p:cNvPr id="50181" name="Rectangle 19"/>
          <p:cNvSpPr>
            <a:spLocks noChangeArrowheads="1"/>
          </p:cNvSpPr>
          <p:nvPr/>
        </p:nvSpPr>
        <p:spPr bwMode="auto">
          <a:xfrm>
            <a:off x="3892211" y="3602038"/>
            <a:ext cx="5815289" cy="2132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hangingPunct="0">
              <a:lnSpc>
                <a:spcPct val="90000"/>
              </a:lnSpc>
              <a:buFont typeface="Monotype Sorts" charset="2"/>
              <a:buChar char="J"/>
            </a:pPr>
            <a:r>
              <a:rPr lang="en-US" dirty="0">
                <a:latin typeface="Century Gothic" pitchFamily="34" charset="0"/>
              </a:rPr>
              <a:t>   Yang </a:t>
            </a:r>
            <a:r>
              <a:rPr lang="en-US" dirty="0" err="1">
                <a:latin typeface="Century Gothic" pitchFamily="34" charset="0"/>
              </a:rPr>
              <a:t>dapat</a:t>
            </a:r>
            <a:r>
              <a:rPr lang="en-US" dirty="0">
                <a:latin typeface="Century Gothic" pitchFamily="34" charset="0"/>
              </a:rPr>
              <a:t> </a:t>
            </a:r>
            <a:r>
              <a:rPr lang="en-US" dirty="0" err="1">
                <a:latin typeface="Century Gothic" pitchFamily="34" charset="0"/>
              </a:rPr>
              <a:t>dilakukan</a:t>
            </a:r>
            <a:r>
              <a:rPr lang="en-US" dirty="0">
                <a:latin typeface="Century Gothic" pitchFamily="34" charset="0"/>
              </a:rPr>
              <a:t> Auditor </a:t>
            </a:r>
            <a:r>
              <a:rPr lang="en-US" dirty="0" err="1">
                <a:latin typeface="Century Gothic" pitchFamily="34" charset="0"/>
              </a:rPr>
              <a:t>antara</a:t>
            </a:r>
            <a:r>
              <a:rPr lang="en-US" dirty="0">
                <a:latin typeface="Century Gothic" pitchFamily="34" charset="0"/>
              </a:rPr>
              <a:t> lain:	</a:t>
            </a:r>
          </a:p>
          <a:p>
            <a:pPr marL="855663" lvl="1" indent="-398463" eaLnBrk="0" hangingPunct="0">
              <a:lnSpc>
                <a:spcPct val="90000"/>
              </a:lnSpc>
              <a:buFont typeface="Wingdings" pitchFamily="2" charset="2"/>
              <a:buChar char="Ø"/>
            </a:pPr>
            <a:r>
              <a:rPr lang="en-US" b="0" dirty="0" err="1">
                <a:latin typeface="Century Gothic" pitchFamily="34" charset="0"/>
              </a:rPr>
              <a:t>Menjelaskan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kepada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auditee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bahwa</a:t>
            </a:r>
            <a:r>
              <a:rPr lang="en-US" b="0" dirty="0">
                <a:latin typeface="Century Gothic" pitchFamily="34" charset="0"/>
              </a:rPr>
              <a:t> audit </a:t>
            </a:r>
            <a:r>
              <a:rPr lang="en-US" b="0" dirty="0" err="1">
                <a:latin typeface="Century Gothic" pitchFamily="34" charset="0"/>
              </a:rPr>
              <a:t>adalah</a:t>
            </a:r>
            <a:r>
              <a:rPr lang="en-US" b="0" dirty="0">
                <a:latin typeface="Century Gothic" pitchFamily="34" charset="0"/>
              </a:rPr>
              <a:t> audit sistem </a:t>
            </a:r>
            <a:r>
              <a:rPr lang="en-US" b="0" dirty="0" err="1">
                <a:latin typeface="Century Gothic" pitchFamily="34" charset="0"/>
              </a:rPr>
              <a:t>bukan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orang</a:t>
            </a:r>
            <a:r>
              <a:rPr lang="en-US" b="0" dirty="0">
                <a:latin typeface="Century Gothic" pitchFamily="34" charset="0"/>
              </a:rPr>
              <a:t>. </a:t>
            </a:r>
            <a:r>
              <a:rPr lang="en-US" b="0" u="sng" dirty="0" err="1">
                <a:latin typeface="Century Gothic" pitchFamily="34" charset="0"/>
              </a:rPr>
              <a:t>Penyimpangan</a:t>
            </a:r>
            <a:r>
              <a:rPr lang="en-US" b="0" u="sng" dirty="0">
                <a:latin typeface="Century Gothic" pitchFamily="34" charset="0"/>
              </a:rPr>
              <a:t> </a:t>
            </a:r>
            <a:r>
              <a:rPr lang="en-US" b="0" u="sng" dirty="0" err="1">
                <a:latin typeface="Century Gothic" pitchFamily="34" charset="0"/>
              </a:rPr>
              <a:t>terjadi</a:t>
            </a:r>
            <a:r>
              <a:rPr lang="en-US" b="0" u="sng" dirty="0">
                <a:latin typeface="Century Gothic" pitchFamily="34" charset="0"/>
              </a:rPr>
              <a:t> </a:t>
            </a:r>
            <a:r>
              <a:rPr lang="en-US" b="0" u="sng" dirty="0" err="1">
                <a:latin typeface="Century Gothic" pitchFamily="34" charset="0"/>
              </a:rPr>
              <a:t>mungkin</a:t>
            </a:r>
            <a:r>
              <a:rPr lang="en-US" b="0" u="sng" dirty="0">
                <a:latin typeface="Century Gothic" pitchFamily="34" charset="0"/>
              </a:rPr>
              <a:t> </a:t>
            </a:r>
            <a:r>
              <a:rPr lang="en-US" b="0" u="sng" dirty="0" err="1">
                <a:latin typeface="Century Gothic" pitchFamily="34" charset="0"/>
              </a:rPr>
              <a:t>karena</a:t>
            </a:r>
            <a:r>
              <a:rPr lang="en-US" b="0" u="sng" dirty="0">
                <a:latin typeface="Century Gothic" pitchFamily="34" charset="0"/>
              </a:rPr>
              <a:t> </a:t>
            </a:r>
            <a:r>
              <a:rPr lang="en-US" b="0" u="sng" dirty="0" err="1">
                <a:latin typeface="Century Gothic" pitchFamily="34" charset="0"/>
              </a:rPr>
              <a:t>ketidakjelasan</a:t>
            </a:r>
            <a:r>
              <a:rPr lang="en-US" b="0" u="sng" dirty="0">
                <a:latin typeface="Century Gothic" pitchFamily="34" charset="0"/>
              </a:rPr>
              <a:t> sistem (</a:t>
            </a:r>
            <a:r>
              <a:rPr lang="en-US" b="0" u="sng" dirty="0" err="1">
                <a:latin typeface="Century Gothic" pitchFamily="34" charset="0"/>
              </a:rPr>
              <a:t>instruksi</a:t>
            </a:r>
            <a:r>
              <a:rPr lang="en-US" b="0" u="sng" dirty="0">
                <a:latin typeface="Century Gothic" pitchFamily="34" charset="0"/>
              </a:rPr>
              <a:t> </a:t>
            </a:r>
            <a:r>
              <a:rPr lang="en-US" b="0" u="sng" dirty="0" err="1">
                <a:latin typeface="Century Gothic" pitchFamily="34" charset="0"/>
              </a:rPr>
              <a:t>kerja</a:t>
            </a:r>
            <a:r>
              <a:rPr lang="en-US" b="0" u="sng" dirty="0">
                <a:latin typeface="Century Gothic" pitchFamily="34" charset="0"/>
              </a:rPr>
              <a:t> </a:t>
            </a:r>
            <a:r>
              <a:rPr lang="en-US" b="0" u="sng" dirty="0" err="1">
                <a:latin typeface="Century Gothic" pitchFamily="34" charset="0"/>
              </a:rPr>
              <a:t>tidak</a:t>
            </a:r>
            <a:r>
              <a:rPr lang="en-US" b="0" u="sng" dirty="0">
                <a:latin typeface="Century Gothic" pitchFamily="34" charset="0"/>
              </a:rPr>
              <a:t> </a:t>
            </a:r>
            <a:r>
              <a:rPr lang="en-US" b="0" u="sng" dirty="0" err="1">
                <a:latin typeface="Century Gothic" pitchFamily="34" charset="0"/>
              </a:rPr>
              <a:t>jelas</a:t>
            </a:r>
            <a:r>
              <a:rPr lang="en-US" b="0" u="sng" dirty="0">
                <a:latin typeface="Century Gothic" pitchFamily="34" charset="0"/>
              </a:rPr>
              <a:t>) </a:t>
            </a:r>
            <a:r>
              <a:rPr lang="en-US" b="0" u="sng" dirty="0" err="1">
                <a:latin typeface="Century Gothic" pitchFamily="34" charset="0"/>
              </a:rPr>
              <a:t>atau</a:t>
            </a:r>
            <a:r>
              <a:rPr lang="en-US" b="0" u="sng" dirty="0">
                <a:latin typeface="Century Gothic" pitchFamily="34" charset="0"/>
              </a:rPr>
              <a:t> </a:t>
            </a:r>
            <a:r>
              <a:rPr lang="en-US" b="0" u="sng" dirty="0" err="1">
                <a:latin typeface="Century Gothic" pitchFamily="34" charset="0"/>
              </a:rPr>
              <a:t>mengindikasikan</a:t>
            </a:r>
            <a:r>
              <a:rPr lang="en-US" b="0" u="sng" dirty="0">
                <a:latin typeface="Century Gothic" pitchFamily="34" charset="0"/>
              </a:rPr>
              <a:t> </a:t>
            </a:r>
            <a:r>
              <a:rPr lang="en-US" b="0" u="sng" dirty="0" err="1">
                <a:latin typeface="Century Gothic" pitchFamily="34" charset="0"/>
              </a:rPr>
              <a:t>adanya</a:t>
            </a:r>
            <a:r>
              <a:rPr lang="en-US" b="0" u="sng" dirty="0">
                <a:latin typeface="Century Gothic" pitchFamily="34" charset="0"/>
              </a:rPr>
              <a:t> </a:t>
            </a:r>
            <a:r>
              <a:rPr lang="en-US" b="0" u="sng" dirty="0" err="1">
                <a:latin typeface="Century Gothic" pitchFamily="34" charset="0"/>
              </a:rPr>
              <a:t>kelemahan</a:t>
            </a:r>
            <a:r>
              <a:rPr lang="en-US" b="0" u="sng" dirty="0">
                <a:latin typeface="Century Gothic" pitchFamily="34" charset="0"/>
              </a:rPr>
              <a:t> </a:t>
            </a:r>
            <a:r>
              <a:rPr lang="en-US" b="0" u="sng" dirty="0" err="1">
                <a:latin typeface="Century Gothic" pitchFamily="34" charset="0"/>
              </a:rPr>
              <a:t>pada</a:t>
            </a:r>
            <a:r>
              <a:rPr lang="en-US" b="0" u="sng" dirty="0">
                <a:latin typeface="Century Gothic" pitchFamily="34" charset="0"/>
              </a:rPr>
              <a:t> sistem (</a:t>
            </a:r>
            <a:r>
              <a:rPr lang="en-US" b="0" u="sng" dirty="0" err="1">
                <a:latin typeface="Century Gothic" pitchFamily="34" charset="0"/>
              </a:rPr>
              <a:t>tidak</a:t>
            </a:r>
            <a:r>
              <a:rPr lang="en-US" b="0" u="sng" dirty="0">
                <a:latin typeface="Century Gothic" pitchFamily="34" charset="0"/>
              </a:rPr>
              <a:t> </a:t>
            </a:r>
            <a:r>
              <a:rPr lang="en-US" b="0" u="sng" dirty="0" err="1">
                <a:latin typeface="Century Gothic" pitchFamily="34" charset="0"/>
              </a:rPr>
              <a:t>dilakukannya</a:t>
            </a:r>
            <a:r>
              <a:rPr lang="en-US" b="0" u="sng" dirty="0">
                <a:latin typeface="Century Gothic" pitchFamily="34" charset="0"/>
              </a:rPr>
              <a:t> on the job training/ </a:t>
            </a:r>
            <a:r>
              <a:rPr lang="en-US" b="0" u="sng" dirty="0" err="1">
                <a:latin typeface="Century Gothic" pitchFamily="34" charset="0"/>
              </a:rPr>
              <a:t>sosialisasi</a:t>
            </a:r>
            <a:r>
              <a:rPr lang="en-US" b="0" u="sng" dirty="0">
                <a:latin typeface="Century Gothic" pitchFamily="34" charset="0"/>
              </a:rPr>
              <a:t> </a:t>
            </a:r>
            <a:r>
              <a:rPr lang="en-US" b="0" u="sng" dirty="0" err="1">
                <a:latin typeface="Century Gothic" pitchFamily="34" charset="0"/>
              </a:rPr>
              <a:t>terhadap</a:t>
            </a:r>
            <a:r>
              <a:rPr lang="en-US" b="0" u="sng" dirty="0">
                <a:latin typeface="Century Gothic" pitchFamily="34" charset="0"/>
              </a:rPr>
              <a:t> sistem yang </a:t>
            </a:r>
            <a:r>
              <a:rPr lang="en-US" b="0" u="sng" dirty="0" err="1">
                <a:latin typeface="Century Gothic" pitchFamily="34" charset="0"/>
              </a:rPr>
              <a:t>baru</a:t>
            </a:r>
            <a:r>
              <a:rPr lang="en-US" b="0" u="sng" dirty="0">
                <a:latin typeface="Century Gothic" pitchFamily="34" charset="0"/>
              </a:rPr>
              <a:t>)`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1ECF00-6640-4B42-A490-1528FA283F84}" type="slidenum">
              <a:rPr lang="en-US" smtClean="0"/>
              <a:pPr>
                <a:defRPr/>
              </a:pPr>
              <a:t>72</a:t>
            </a:fld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81B75BC-5823-4ACA-A98D-5C7D143029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Audit integrasi ISO 9001 &amp; ISO 45001 1/rev 00© Copyright Sentral Sistem, Juni 2019</a:t>
            </a:r>
          </a:p>
        </p:txBody>
      </p:sp>
    </p:spTree>
    <p:extLst>
      <p:ext uri="{BB962C8B-B14F-4D97-AF65-F5344CB8AC3E}">
        <p14:creationId xmlns:p14="http://schemas.microsoft.com/office/powerpoint/2010/main" val="21593359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ChangeArrowheads="1"/>
          </p:cNvSpPr>
          <p:nvPr/>
        </p:nvSpPr>
        <p:spPr bwMode="auto">
          <a:xfrm>
            <a:off x="4016075" y="1268414"/>
            <a:ext cx="5475455" cy="2352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63538" indent="-363538" algn="just" defTabSz="628650" eaLnBrk="0" hangingPunct="0">
              <a:lnSpc>
                <a:spcPct val="90000"/>
              </a:lnSpc>
              <a:buFont typeface="Wingdings" pitchFamily="2" charset="2"/>
              <a:buChar char="v"/>
            </a:pPr>
            <a:r>
              <a:rPr lang="en-US" dirty="0">
                <a:latin typeface="Century Gothic" pitchFamily="34" charset="0"/>
              </a:rPr>
              <a:t>Immediate Hostility</a:t>
            </a:r>
            <a:r>
              <a:rPr lang="en-US" b="0" dirty="0">
                <a:latin typeface="Century Gothic" pitchFamily="34" charset="0"/>
              </a:rPr>
              <a:t> </a:t>
            </a:r>
          </a:p>
          <a:p>
            <a:pPr marL="363538" indent="-363538" defTabSz="628650" eaLnBrk="0" hangingPunct="0">
              <a:lnSpc>
                <a:spcPct val="90000"/>
              </a:lnSpc>
              <a:buFont typeface="Monotype Sorts" charset="2"/>
              <a:buNone/>
            </a:pPr>
            <a:r>
              <a:rPr lang="en-US" b="0" dirty="0">
                <a:latin typeface="Century Gothic" pitchFamily="34" charset="0"/>
              </a:rPr>
              <a:t>	</a:t>
            </a:r>
            <a:r>
              <a:rPr lang="en-US" sz="1600" b="0" dirty="0" err="1">
                <a:latin typeface="Century Gothic" pitchFamily="34" charset="0"/>
              </a:rPr>
              <a:t>sikap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permusuhan</a:t>
            </a:r>
            <a:r>
              <a:rPr lang="en-US" sz="1600" b="0" dirty="0">
                <a:latin typeface="Century Gothic" pitchFamily="34" charset="0"/>
              </a:rPr>
              <a:t> yang </a:t>
            </a:r>
            <a:r>
              <a:rPr lang="en-US" sz="1600" b="0" dirty="0" err="1">
                <a:latin typeface="Century Gothic" pitchFamily="34" charset="0"/>
              </a:rPr>
              <a:t>langsung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ditunjukkan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pada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saat</a:t>
            </a:r>
            <a:r>
              <a:rPr lang="en-US" sz="1600" b="0" dirty="0">
                <a:latin typeface="Century Gothic" pitchFamily="34" charset="0"/>
              </a:rPr>
              <a:t> audit </a:t>
            </a:r>
            <a:r>
              <a:rPr lang="en-US" sz="1600" b="0" dirty="0" err="1">
                <a:latin typeface="Century Gothic" pitchFamily="34" charset="0"/>
              </a:rPr>
              <a:t>dimulai</a:t>
            </a:r>
            <a:r>
              <a:rPr lang="en-US" sz="1600" b="0" dirty="0">
                <a:latin typeface="Century Gothic" pitchFamily="34" charset="0"/>
              </a:rPr>
              <a:t>, </a:t>
            </a:r>
            <a:r>
              <a:rPr lang="en-US" sz="1600" b="0" dirty="0" err="1">
                <a:latin typeface="Century Gothic" pitchFamily="34" charset="0"/>
              </a:rPr>
              <a:t>misalnya</a:t>
            </a:r>
            <a:r>
              <a:rPr lang="en-US" sz="1600" b="0" dirty="0">
                <a:latin typeface="Century Gothic" pitchFamily="34" charset="0"/>
              </a:rPr>
              <a:t> : </a:t>
            </a:r>
          </a:p>
          <a:p>
            <a:pPr marL="900113" lvl="1" indent="-276225" defTabSz="628650" eaLnBrk="0" hangingPunct="0">
              <a:lnSpc>
                <a:spcPct val="90000"/>
              </a:lnSpc>
              <a:buFont typeface="Monotype Sorts" charset="2"/>
              <a:buChar char="L"/>
            </a:pPr>
            <a:r>
              <a:rPr lang="en-US" sz="1600" b="0" dirty="0" err="1">
                <a:latin typeface="Century Gothic" pitchFamily="34" charset="0"/>
              </a:rPr>
              <a:t>Saya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sibuk</a:t>
            </a:r>
            <a:r>
              <a:rPr lang="en-US" sz="1600" b="0" dirty="0">
                <a:latin typeface="Century Gothic" pitchFamily="34" charset="0"/>
              </a:rPr>
              <a:t>, </a:t>
            </a:r>
            <a:r>
              <a:rPr lang="en-US" sz="1600" b="0" dirty="0" err="1">
                <a:latin typeface="Century Gothic" pitchFamily="34" charset="0"/>
              </a:rPr>
              <a:t>bagaimana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kalau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auditnya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minggu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depan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saja</a:t>
            </a:r>
            <a:r>
              <a:rPr lang="en-US" sz="1600" b="0" dirty="0">
                <a:latin typeface="Century Gothic" pitchFamily="34" charset="0"/>
              </a:rPr>
              <a:t> ?</a:t>
            </a:r>
          </a:p>
          <a:p>
            <a:pPr marL="900113" lvl="1" indent="-276225" defTabSz="628650" eaLnBrk="0" hangingPunct="0">
              <a:lnSpc>
                <a:spcPct val="90000"/>
              </a:lnSpc>
              <a:buFont typeface="Monotype Sorts" charset="2"/>
              <a:buChar char="L"/>
            </a:pPr>
            <a:r>
              <a:rPr lang="en-US" sz="1600" b="0" dirty="0" err="1">
                <a:latin typeface="Century Gothic" pitchFamily="34" charset="0"/>
              </a:rPr>
              <a:t>Saya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sebentar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lagi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ada</a:t>
            </a:r>
            <a:r>
              <a:rPr lang="en-US" sz="1600" b="0" dirty="0">
                <a:latin typeface="Century Gothic" pitchFamily="34" charset="0"/>
              </a:rPr>
              <a:t> meeting, </a:t>
            </a:r>
            <a:r>
              <a:rPr lang="en-US" sz="1600" b="0" dirty="0" err="1">
                <a:latin typeface="Century Gothic" pitchFamily="34" charset="0"/>
              </a:rPr>
              <a:t>bisa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ngga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auditnya</a:t>
            </a:r>
            <a:r>
              <a:rPr lang="en-US" sz="1600" b="0" dirty="0">
                <a:latin typeface="Century Gothic" pitchFamily="34" charset="0"/>
              </a:rPr>
              <a:t> 15 </a:t>
            </a:r>
            <a:r>
              <a:rPr lang="en-US" sz="1600" b="0" dirty="0" err="1">
                <a:latin typeface="Century Gothic" pitchFamily="34" charset="0"/>
              </a:rPr>
              <a:t>menit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saja</a:t>
            </a:r>
            <a:r>
              <a:rPr lang="en-US" sz="1600" b="0" dirty="0">
                <a:latin typeface="Century Gothic" pitchFamily="34" charset="0"/>
              </a:rPr>
              <a:t> ? </a:t>
            </a:r>
          </a:p>
          <a:p>
            <a:pPr marL="363538" indent="-363538" defTabSz="628650" eaLnBrk="0" hangingPunct="0">
              <a:lnSpc>
                <a:spcPct val="90000"/>
              </a:lnSpc>
              <a:buFont typeface="Monotype Sorts" charset="2"/>
              <a:buNone/>
            </a:pPr>
            <a:r>
              <a:rPr lang="en-US" sz="1600" b="0" dirty="0">
                <a:latin typeface="Century Gothic" pitchFamily="34" charset="0"/>
              </a:rPr>
              <a:t>	</a:t>
            </a:r>
            <a:r>
              <a:rPr lang="en-US" sz="1600" b="0" dirty="0" err="1">
                <a:latin typeface="Century Gothic" pitchFamily="34" charset="0"/>
              </a:rPr>
              <a:t>Kondisi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ini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biasanya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meng-indikasikan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lemahnya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komitmen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dan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suppot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dari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manajemen</a:t>
            </a:r>
            <a:r>
              <a:rPr lang="en-US" sz="1600" b="0" dirty="0">
                <a:latin typeface="Century Gothic" pitchFamily="34" charset="0"/>
              </a:rPr>
              <a:t>, audit </a:t>
            </a:r>
            <a:r>
              <a:rPr lang="en-US" sz="1600" b="0" dirty="0" err="1">
                <a:latin typeface="Century Gothic" pitchFamily="34" charset="0"/>
              </a:rPr>
              <a:t>kurang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dianggap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sebagai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suatu</a:t>
            </a:r>
            <a:r>
              <a:rPr lang="en-US" sz="1600" b="0" dirty="0">
                <a:latin typeface="Century Gothic" pitchFamily="34" charset="0"/>
              </a:rPr>
              <a:t> program </a:t>
            </a:r>
            <a:r>
              <a:rPr lang="en-US" sz="1600" b="0" dirty="0" err="1">
                <a:latin typeface="Century Gothic" pitchFamily="34" charset="0"/>
              </a:rPr>
              <a:t>penting</a:t>
            </a:r>
            <a:r>
              <a:rPr lang="en-US" sz="1600" b="0" dirty="0">
                <a:latin typeface="Century Gothic" pitchFamily="34" charset="0"/>
              </a:rPr>
              <a:t> </a:t>
            </a:r>
          </a:p>
        </p:txBody>
      </p:sp>
      <p:sp>
        <p:nvSpPr>
          <p:cNvPr id="309252" name="Rectangle 4"/>
          <p:cNvSpPr>
            <a:spLocks noChangeArrowheads="1"/>
          </p:cNvSpPr>
          <p:nvPr/>
        </p:nvSpPr>
        <p:spPr bwMode="auto">
          <a:xfrm>
            <a:off x="847997" y="333375"/>
            <a:ext cx="8354516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 anchorCtr="1"/>
          <a:lstStyle/>
          <a:p>
            <a:pPr algn="ctr">
              <a:lnSpc>
                <a:spcPct val="80000"/>
              </a:lnSpc>
              <a:defRPr/>
            </a:pPr>
            <a:r>
              <a:rPr lang="en-US" sz="4400" b="0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Sikap</a:t>
            </a:r>
            <a:r>
              <a:rPr lang="en-US" sz="4400" b="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US" sz="4400" b="0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permusuhan</a:t>
            </a:r>
            <a:r>
              <a:rPr lang="en-US" sz="4400" b="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US" sz="4400" b="0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dari</a:t>
            </a:r>
            <a:r>
              <a:rPr lang="en-US" sz="4400" b="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US" sz="4400" b="0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auditee</a:t>
            </a:r>
            <a:endParaRPr lang="en-US" sz="4400" b="0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51204" name="Rectangle 6"/>
          <p:cNvSpPr>
            <a:spLocks noChangeArrowheads="1"/>
          </p:cNvSpPr>
          <p:nvPr/>
        </p:nvSpPr>
        <p:spPr bwMode="auto">
          <a:xfrm>
            <a:off x="3800106" y="3933826"/>
            <a:ext cx="5815289" cy="2132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hangingPunct="0">
              <a:lnSpc>
                <a:spcPct val="90000"/>
              </a:lnSpc>
              <a:buFont typeface="Monotype Sorts" charset="2"/>
              <a:buChar char="J"/>
            </a:pPr>
            <a:r>
              <a:rPr lang="en-US" dirty="0">
                <a:latin typeface="Century Gothic" pitchFamily="34" charset="0"/>
              </a:rPr>
              <a:t>   Yang </a:t>
            </a:r>
            <a:r>
              <a:rPr lang="en-US" dirty="0" err="1">
                <a:latin typeface="Century Gothic" pitchFamily="34" charset="0"/>
              </a:rPr>
              <a:t>dapat</a:t>
            </a:r>
            <a:r>
              <a:rPr lang="en-US" dirty="0">
                <a:latin typeface="Century Gothic" pitchFamily="34" charset="0"/>
              </a:rPr>
              <a:t> </a:t>
            </a:r>
            <a:r>
              <a:rPr lang="en-US" dirty="0" err="1">
                <a:latin typeface="Century Gothic" pitchFamily="34" charset="0"/>
              </a:rPr>
              <a:t>dilakukan</a:t>
            </a:r>
            <a:r>
              <a:rPr lang="en-US" dirty="0">
                <a:latin typeface="Century Gothic" pitchFamily="34" charset="0"/>
              </a:rPr>
              <a:t> Auditor </a:t>
            </a:r>
            <a:r>
              <a:rPr lang="en-US" dirty="0" err="1">
                <a:latin typeface="Century Gothic" pitchFamily="34" charset="0"/>
              </a:rPr>
              <a:t>antara</a:t>
            </a:r>
            <a:r>
              <a:rPr lang="en-US" dirty="0">
                <a:latin typeface="Century Gothic" pitchFamily="34" charset="0"/>
              </a:rPr>
              <a:t> lain:	</a:t>
            </a:r>
          </a:p>
          <a:p>
            <a:pPr marL="855663" lvl="1" indent="-398463" eaLnBrk="0" hangingPunct="0">
              <a:lnSpc>
                <a:spcPct val="90000"/>
              </a:lnSpc>
              <a:buFont typeface="Wingdings" pitchFamily="2" charset="2"/>
              <a:buChar char="Ø"/>
            </a:pPr>
            <a:r>
              <a:rPr lang="en-US" sz="1600" b="0" u="sng" dirty="0" err="1">
                <a:latin typeface="Century Gothic" pitchFamily="34" charset="0"/>
              </a:rPr>
              <a:t>Tidak</a:t>
            </a:r>
            <a:r>
              <a:rPr lang="en-US" sz="1600" b="0" u="sng" dirty="0">
                <a:latin typeface="Century Gothic" pitchFamily="34" charset="0"/>
              </a:rPr>
              <a:t> </a:t>
            </a:r>
            <a:r>
              <a:rPr lang="en-US" sz="1600" b="0" u="sng" dirty="0" err="1">
                <a:latin typeface="Century Gothic" pitchFamily="34" charset="0"/>
              </a:rPr>
              <a:t>perlu</a:t>
            </a:r>
            <a:r>
              <a:rPr lang="en-US" sz="1600" b="0" u="sng" dirty="0">
                <a:latin typeface="Century Gothic" pitchFamily="34" charset="0"/>
              </a:rPr>
              <a:t> </a:t>
            </a:r>
            <a:r>
              <a:rPr lang="en-US" sz="1600" b="0" u="sng" dirty="0" err="1">
                <a:latin typeface="Century Gothic" pitchFamily="34" charset="0"/>
              </a:rPr>
              <a:t>ribut</a:t>
            </a:r>
            <a:r>
              <a:rPr lang="en-US" sz="1600" b="0" u="sng" dirty="0">
                <a:latin typeface="Century Gothic" pitchFamily="34" charset="0"/>
              </a:rPr>
              <a:t> </a:t>
            </a:r>
            <a:r>
              <a:rPr lang="en-US" sz="1600" b="0" u="sng" dirty="0" err="1">
                <a:latin typeface="Century Gothic" pitchFamily="34" charset="0"/>
              </a:rPr>
              <a:t>dengan</a:t>
            </a:r>
            <a:r>
              <a:rPr lang="en-US" sz="1600" b="0" u="sng" dirty="0">
                <a:latin typeface="Century Gothic" pitchFamily="34" charset="0"/>
              </a:rPr>
              <a:t> </a:t>
            </a:r>
            <a:r>
              <a:rPr lang="en-US" sz="1600" b="0" u="sng" dirty="0" err="1">
                <a:latin typeface="Century Gothic" pitchFamily="34" charset="0"/>
              </a:rPr>
              <a:t>auditee</a:t>
            </a:r>
            <a:r>
              <a:rPr lang="en-US" sz="1600" b="0" dirty="0">
                <a:latin typeface="Century Gothic" pitchFamily="34" charset="0"/>
              </a:rPr>
              <a:t>, </a:t>
            </a:r>
            <a:r>
              <a:rPr lang="en-US" sz="1600" b="0" dirty="0" err="1">
                <a:latin typeface="Century Gothic" pitchFamily="34" charset="0"/>
              </a:rPr>
              <a:t>cek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apakah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memang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kebetulan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ada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urusan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mendadak</a:t>
            </a:r>
            <a:r>
              <a:rPr lang="en-US" sz="1600" b="0" dirty="0">
                <a:latin typeface="Century Gothic" pitchFamily="34" charset="0"/>
              </a:rPr>
              <a:t> (</a:t>
            </a:r>
            <a:r>
              <a:rPr lang="en-US" sz="1600" b="0" dirty="0" err="1">
                <a:latin typeface="Century Gothic" pitchFamily="34" charset="0"/>
              </a:rPr>
              <a:t>tidak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diduga</a:t>
            </a:r>
            <a:r>
              <a:rPr lang="en-US" sz="1600" b="0" dirty="0">
                <a:latin typeface="Century Gothic" pitchFamily="34" charset="0"/>
              </a:rPr>
              <a:t>) yang </a:t>
            </a:r>
            <a:r>
              <a:rPr lang="en-US" sz="1600" b="0" dirty="0" err="1">
                <a:latin typeface="Century Gothic" pitchFamily="34" charset="0"/>
              </a:rPr>
              <a:t>penting</a:t>
            </a:r>
            <a:r>
              <a:rPr lang="en-US" sz="1600" b="0" dirty="0">
                <a:latin typeface="Century Gothic" pitchFamily="34" charset="0"/>
              </a:rPr>
              <a:t>, yang </a:t>
            </a:r>
            <a:r>
              <a:rPr lang="en-US" sz="1600" b="0" dirty="0" err="1">
                <a:latin typeface="Century Gothic" pitchFamily="34" charset="0"/>
              </a:rPr>
              <a:t>tidak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bisa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ditinggalkan</a:t>
            </a:r>
            <a:r>
              <a:rPr lang="en-US" sz="1600" b="0" dirty="0">
                <a:latin typeface="Century Gothic" pitchFamily="34" charset="0"/>
              </a:rPr>
              <a:t>, </a:t>
            </a:r>
            <a:r>
              <a:rPr lang="en-US" sz="1600" b="0" dirty="0" err="1">
                <a:latin typeface="Century Gothic" pitchFamily="34" charset="0"/>
              </a:rPr>
              <a:t>jika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ya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maka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atur</a:t>
            </a:r>
            <a:r>
              <a:rPr lang="en-US" sz="1600" b="0" dirty="0">
                <a:latin typeface="Century Gothic" pitchFamily="34" charset="0"/>
              </a:rPr>
              <a:t> schedule </a:t>
            </a:r>
            <a:r>
              <a:rPr lang="en-US" sz="1600" b="0" dirty="0" err="1">
                <a:latin typeface="Century Gothic" pitchFamily="34" charset="0"/>
              </a:rPr>
              <a:t>penggantinya</a:t>
            </a:r>
            <a:r>
              <a:rPr lang="en-US" sz="1600" b="0" dirty="0">
                <a:latin typeface="Century Gothic" pitchFamily="34" charset="0"/>
              </a:rPr>
              <a:t>.</a:t>
            </a:r>
          </a:p>
          <a:p>
            <a:pPr marL="855663" lvl="1" indent="-398463" eaLnBrk="0" hangingPunct="0">
              <a:lnSpc>
                <a:spcPct val="90000"/>
              </a:lnSpc>
              <a:buFont typeface="Wingdings" pitchFamily="2" charset="2"/>
              <a:buChar char="Ø"/>
            </a:pPr>
            <a:r>
              <a:rPr lang="en-US" sz="1600" b="0" dirty="0" err="1">
                <a:latin typeface="Century Gothic" pitchFamily="34" charset="0"/>
              </a:rPr>
              <a:t>Jika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kondisi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tersebut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terjadi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karena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kurangnya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komitment</a:t>
            </a:r>
            <a:r>
              <a:rPr lang="en-US" sz="1600" b="0" dirty="0">
                <a:latin typeface="Century Gothic" pitchFamily="34" charset="0"/>
              </a:rPr>
              <a:t>, </a:t>
            </a:r>
            <a:r>
              <a:rPr lang="en-US" sz="1600" b="0" dirty="0" err="1">
                <a:latin typeface="Century Gothic" pitchFamily="34" charset="0"/>
              </a:rPr>
              <a:t>maka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catat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dan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informasikan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ke</a:t>
            </a:r>
            <a:r>
              <a:rPr lang="en-US" sz="1600" b="0" dirty="0">
                <a:latin typeface="Century Gothic" pitchFamily="34" charset="0"/>
              </a:rPr>
              <a:t> Lead Auditor. Lead auditor </a:t>
            </a:r>
            <a:r>
              <a:rPr lang="en-US" sz="1600" b="0" dirty="0" err="1">
                <a:latin typeface="Century Gothic" pitchFamily="34" charset="0"/>
              </a:rPr>
              <a:t>akan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menyampaikan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masalah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ini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ke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Manajemen</a:t>
            </a:r>
            <a:r>
              <a:rPr lang="en-US" sz="1600" b="0" dirty="0">
                <a:latin typeface="Century Gothic" pitchFamily="34" charset="0"/>
              </a:rPr>
              <a:t> </a:t>
            </a:r>
            <a:endParaRPr lang="en-US" sz="1600" b="0" u="sng" dirty="0">
              <a:latin typeface="Century Gothic" pitchFamily="34" charset="0"/>
            </a:endParaRPr>
          </a:p>
        </p:txBody>
      </p:sp>
      <p:pic>
        <p:nvPicPr>
          <p:cNvPr id="51205" name="Picture 7" descr="1121300283"/>
          <p:cNvPicPr>
            <a:picLocks noChangeAspect="1" noChangeArrowheads="1"/>
          </p:cNvPicPr>
          <p:nvPr/>
        </p:nvPicPr>
        <p:blipFill>
          <a:blip r:embed="rId3" cstate="print"/>
          <a:srcRect l="21706" r="6564"/>
          <a:stretch>
            <a:fillRect/>
          </a:stretch>
        </p:blipFill>
        <p:spPr bwMode="auto">
          <a:xfrm>
            <a:off x="892462" y="1524000"/>
            <a:ext cx="2651975" cy="4497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1ECF00-6640-4B42-A490-1528FA283F84}" type="slidenum">
              <a:rPr lang="en-US" smtClean="0"/>
              <a:pPr>
                <a:defRPr/>
              </a:pPr>
              <a:t>73</a:t>
            </a:fld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72FB283-B87A-40FB-8ED0-6A5B6C0C83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Audit integrasi ISO 9001 &amp; ISO 45001 1/rev 00© Copyright Sentral Sistem, Juni 2019</a:t>
            </a:r>
          </a:p>
        </p:txBody>
      </p:sp>
    </p:spTree>
    <p:extLst>
      <p:ext uri="{BB962C8B-B14F-4D97-AF65-F5344CB8AC3E}">
        <p14:creationId xmlns:p14="http://schemas.microsoft.com/office/powerpoint/2010/main" val="209744454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026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906000" cy="1357297"/>
          </a:xfrm>
          <a:solidFill>
            <a:srgbClr val="7030A0"/>
          </a:solidFill>
        </p:spPr>
        <p:txBody>
          <a:bodyPr anchor="ctr" anchorCtr="0"/>
          <a:lstStyle/>
          <a:p>
            <a:pPr algn="ctr" eaLnBrk="1" hangingPunct="1"/>
            <a:r>
              <a:rPr lang="en-US" b="1" u="sng" dirty="0" err="1">
                <a:solidFill>
                  <a:schemeClr val="bg1"/>
                </a:solidFill>
              </a:rPr>
              <a:t>Teknik-teknik</a:t>
            </a:r>
            <a:r>
              <a:rPr lang="en-US" b="1" u="sng" dirty="0">
                <a:solidFill>
                  <a:schemeClr val="bg1"/>
                </a:solidFill>
              </a:rPr>
              <a:t> Sampling</a:t>
            </a:r>
          </a:p>
        </p:txBody>
      </p:sp>
      <p:sp>
        <p:nvSpPr>
          <p:cNvPr id="84995" name="Rectangle 1027"/>
          <p:cNvSpPr>
            <a:spLocks noGrp="1" noChangeArrowheads="1"/>
          </p:cNvSpPr>
          <p:nvPr>
            <p:ph type="body" sz="half" idx="1"/>
          </p:nvPr>
        </p:nvSpPr>
        <p:spPr>
          <a:xfrm>
            <a:off x="4278496" y="1714609"/>
            <a:ext cx="5068525" cy="4824412"/>
          </a:xfrm>
          <a:noFill/>
        </p:spPr>
        <p:txBody>
          <a:bodyPr/>
          <a:lstStyle/>
          <a:p>
            <a:pPr marL="363538" indent="-363538" eaLnBrk="1" hangingPunct="1">
              <a:lnSpc>
                <a:spcPct val="105000"/>
              </a:lnSpc>
              <a:spcAft>
                <a:spcPct val="70000"/>
              </a:spcAft>
              <a:buFont typeface="Monotype Sorts" charset="2"/>
              <a:buNone/>
            </a:pPr>
            <a:r>
              <a:rPr lang="en-US" sz="1800" dirty="0" err="1"/>
              <a:t>Karena</a:t>
            </a:r>
            <a:r>
              <a:rPr lang="en-US" sz="1800" dirty="0"/>
              <a:t> </a:t>
            </a:r>
            <a:r>
              <a:rPr lang="en-US" sz="1800" dirty="0" err="1"/>
              <a:t>terbatas</a:t>
            </a:r>
            <a:r>
              <a:rPr lang="en-US" sz="1800" dirty="0"/>
              <a:t> </a:t>
            </a:r>
            <a:r>
              <a:rPr lang="en-US" sz="1800" dirty="0" err="1"/>
              <a:t>oleh</a:t>
            </a:r>
            <a:r>
              <a:rPr lang="en-US" sz="1800" dirty="0"/>
              <a:t> </a:t>
            </a:r>
            <a:r>
              <a:rPr lang="en-US" sz="1800" dirty="0" err="1"/>
              <a:t>waktu</a:t>
            </a:r>
            <a:r>
              <a:rPr lang="en-US" sz="1800" dirty="0"/>
              <a:t> </a:t>
            </a:r>
            <a:r>
              <a:rPr lang="en-US" sz="1800" dirty="0" err="1"/>
              <a:t>dan</a:t>
            </a:r>
            <a:r>
              <a:rPr lang="en-US" sz="1800" dirty="0"/>
              <a:t> </a:t>
            </a:r>
            <a:r>
              <a:rPr lang="en-US" sz="1800" dirty="0" err="1"/>
              <a:t>sumber</a:t>
            </a:r>
            <a:r>
              <a:rPr lang="en-US" sz="1800" dirty="0"/>
              <a:t> </a:t>
            </a:r>
            <a:r>
              <a:rPr lang="en-US" sz="1800" dirty="0" err="1"/>
              <a:t>daya</a:t>
            </a:r>
            <a:r>
              <a:rPr lang="en-US" sz="1800" dirty="0"/>
              <a:t> </a:t>
            </a:r>
            <a:r>
              <a:rPr lang="en-US" sz="1800" dirty="0" err="1"/>
              <a:t>maka</a:t>
            </a:r>
            <a:r>
              <a:rPr lang="en-US" sz="1800" dirty="0"/>
              <a:t> </a:t>
            </a:r>
            <a:r>
              <a:rPr lang="en-US" sz="1800" dirty="0" err="1"/>
              <a:t>proses</a:t>
            </a:r>
            <a:r>
              <a:rPr lang="en-US" sz="1800" dirty="0"/>
              <a:t> audit </a:t>
            </a:r>
            <a:r>
              <a:rPr lang="en-US" sz="1800" dirty="0" err="1"/>
              <a:t>dilakukan</a:t>
            </a:r>
            <a:r>
              <a:rPr lang="en-US" sz="1800" dirty="0"/>
              <a:t> </a:t>
            </a:r>
            <a:r>
              <a:rPr lang="en-US" sz="1800" dirty="0" err="1"/>
              <a:t>dengan</a:t>
            </a:r>
            <a:r>
              <a:rPr lang="en-US" sz="1800" dirty="0"/>
              <a:t> </a:t>
            </a:r>
            <a:r>
              <a:rPr lang="en-US" sz="1800" dirty="0" err="1"/>
              <a:t>cara</a:t>
            </a:r>
            <a:r>
              <a:rPr lang="en-US" sz="1800" dirty="0"/>
              <a:t> sampling, </a:t>
            </a:r>
            <a:r>
              <a:rPr lang="en-US" sz="1800" dirty="0" err="1"/>
              <a:t>beberapa</a:t>
            </a:r>
            <a:r>
              <a:rPr lang="en-US" sz="1800" dirty="0"/>
              <a:t> </a:t>
            </a:r>
            <a:r>
              <a:rPr lang="en-US" sz="1800" dirty="0" err="1"/>
              <a:t>teknik</a:t>
            </a:r>
            <a:r>
              <a:rPr lang="en-US" sz="1800" dirty="0"/>
              <a:t> sampling </a:t>
            </a:r>
            <a:r>
              <a:rPr lang="en-US" sz="1800" dirty="0" err="1"/>
              <a:t>a.l</a:t>
            </a:r>
            <a:r>
              <a:rPr lang="en-US" sz="1800" dirty="0"/>
              <a:t>;</a:t>
            </a:r>
          </a:p>
          <a:p>
            <a:pPr marL="363538" indent="-363538" eaLnBrk="1" hangingPunct="1">
              <a:lnSpc>
                <a:spcPct val="105000"/>
              </a:lnSpc>
              <a:spcAft>
                <a:spcPct val="70000"/>
              </a:spcAft>
              <a:buFont typeface="Wingdings" pitchFamily="2" charset="2"/>
              <a:buChar char="•"/>
            </a:pPr>
            <a:r>
              <a:rPr lang="en-US" sz="1800" b="1" dirty="0"/>
              <a:t>Vertical Slice Sampling                                                                                     </a:t>
            </a:r>
            <a:r>
              <a:rPr lang="en-US" sz="1800" dirty="0" err="1"/>
              <a:t>Mengambil</a:t>
            </a:r>
            <a:r>
              <a:rPr lang="en-US" sz="1800" dirty="0"/>
              <a:t> </a:t>
            </a:r>
            <a:r>
              <a:rPr lang="en-US" sz="1800" dirty="0" err="1"/>
              <a:t>satu</a:t>
            </a:r>
            <a:r>
              <a:rPr lang="en-US" sz="1800" dirty="0"/>
              <a:t> sample </a:t>
            </a:r>
            <a:r>
              <a:rPr lang="en-US" sz="1800" dirty="0" err="1"/>
              <a:t>dan</a:t>
            </a:r>
            <a:r>
              <a:rPr lang="en-US" sz="1800" dirty="0"/>
              <a:t> </a:t>
            </a:r>
            <a:r>
              <a:rPr lang="en-US" sz="1800" dirty="0" err="1"/>
              <a:t>memeriksa</a:t>
            </a:r>
            <a:r>
              <a:rPr lang="en-US" sz="1800" dirty="0"/>
              <a:t> </a:t>
            </a:r>
            <a:r>
              <a:rPr lang="en-US" sz="1800" dirty="0" err="1"/>
              <a:t>kesesuaiannya</a:t>
            </a:r>
            <a:r>
              <a:rPr lang="en-US" sz="1800" dirty="0"/>
              <a:t> </a:t>
            </a:r>
            <a:r>
              <a:rPr lang="en-US" sz="1800" dirty="0" err="1"/>
              <a:t>terhadap</a:t>
            </a:r>
            <a:r>
              <a:rPr lang="en-US" sz="1800" dirty="0"/>
              <a:t> </a:t>
            </a:r>
            <a:r>
              <a:rPr lang="en-US" sz="1800" dirty="0" err="1"/>
              <a:t>semua</a:t>
            </a:r>
            <a:r>
              <a:rPr lang="en-US" sz="1800" dirty="0"/>
              <a:t> element Quality system </a:t>
            </a:r>
            <a:r>
              <a:rPr lang="en-US" sz="1800" dirty="0" err="1"/>
              <a:t>atau</a:t>
            </a:r>
            <a:r>
              <a:rPr lang="en-US" sz="1800" dirty="0"/>
              <a:t> </a:t>
            </a:r>
            <a:r>
              <a:rPr lang="en-US" sz="1800" dirty="0" err="1"/>
              <a:t>persyaratan</a:t>
            </a:r>
            <a:r>
              <a:rPr lang="en-US" sz="1800" dirty="0"/>
              <a:t> </a:t>
            </a:r>
            <a:r>
              <a:rPr lang="en-US" sz="1800" dirty="0" err="1"/>
              <a:t>tertentu</a:t>
            </a:r>
            <a:r>
              <a:rPr lang="en-US" sz="1800" dirty="0"/>
              <a:t> yang </a:t>
            </a:r>
            <a:r>
              <a:rPr lang="en-US" sz="1800" dirty="0" err="1"/>
              <a:t>terkait</a:t>
            </a:r>
            <a:endParaRPr lang="en-US" sz="1800" dirty="0"/>
          </a:p>
          <a:p>
            <a:pPr marL="363538" indent="-363538" eaLnBrk="1" hangingPunct="1">
              <a:lnSpc>
                <a:spcPct val="105000"/>
              </a:lnSpc>
              <a:spcAft>
                <a:spcPct val="70000"/>
              </a:spcAft>
              <a:buFont typeface="Wingdings" pitchFamily="2" charset="2"/>
              <a:buChar char="•"/>
            </a:pPr>
            <a:r>
              <a:rPr lang="en-US" sz="1800" b="1" dirty="0"/>
              <a:t>Horizontal Slice Sampling                                                                                 </a:t>
            </a:r>
            <a:r>
              <a:rPr lang="en-US" sz="1800" dirty="0" err="1"/>
              <a:t>Konsentrasi</a:t>
            </a:r>
            <a:r>
              <a:rPr lang="en-US" sz="1800" dirty="0"/>
              <a:t> </a:t>
            </a:r>
            <a:r>
              <a:rPr lang="en-US" sz="1800" dirty="0" err="1"/>
              <a:t>pada</a:t>
            </a:r>
            <a:r>
              <a:rPr lang="en-US" sz="1800" dirty="0"/>
              <a:t> </a:t>
            </a:r>
            <a:r>
              <a:rPr lang="en-US" sz="1800" dirty="0" err="1"/>
              <a:t>satu</a:t>
            </a:r>
            <a:r>
              <a:rPr lang="en-US" sz="1800" dirty="0"/>
              <a:t> </a:t>
            </a:r>
            <a:r>
              <a:rPr lang="en-US" sz="1800" dirty="0" err="1"/>
              <a:t>elemen</a:t>
            </a:r>
            <a:r>
              <a:rPr lang="en-US" sz="1800" dirty="0"/>
              <a:t> quality system </a:t>
            </a:r>
            <a:r>
              <a:rPr lang="en-US" sz="1800" dirty="0" err="1"/>
              <a:t>dan</a:t>
            </a:r>
            <a:r>
              <a:rPr lang="en-US" sz="1800" dirty="0"/>
              <a:t>  </a:t>
            </a:r>
            <a:r>
              <a:rPr lang="en-US" sz="1800" dirty="0" err="1"/>
              <a:t>memeriksa</a:t>
            </a:r>
            <a:r>
              <a:rPr lang="en-US" sz="1800" dirty="0"/>
              <a:t> </a:t>
            </a:r>
            <a:r>
              <a:rPr lang="en-US" sz="1800" dirty="0" err="1"/>
              <a:t>beberapa</a:t>
            </a:r>
            <a:r>
              <a:rPr lang="en-US" sz="1800" dirty="0"/>
              <a:t> sample </a:t>
            </a:r>
            <a:r>
              <a:rPr lang="en-US" sz="1800" dirty="0" err="1"/>
              <a:t>terkait</a:t>
            </a:r>
            <a:r>
              <a:rPr lang="en-US" sz="1800" dirty="0"/>
              <a:t> </a:t>
            </a:r>
            <a:r>
              <a:rPr lang="en-US" sz="1800" dirty="0" err="1"/>
              <a:t>dengan</a:t>
            </a:r>
            <a:r>
              <a:rPr lang="en-US" sz="1800" dirty="0"/>
              <a:t> </a:t>
            </a:r>
            <a:r>
              <a:rPr lang="en-US" sz="1800" dirty="0" err="1"/>
              <a:t>elemen</a:t>
            </a:r>
            <a:r>
              <a:rPr lang="en-US" sz="1800" dirty="0"/>
              <a:t> </a:t>
            </a:r>
            <a:r>
              <a:rPr lang="en-US" sz="1800" dirty="0" err="1"/>
              <a:t>tersebut</a:t>
            </a:r>
            <a:r>
              <a:rPr lang="en-US" sz="1800" dirty="0"/>
              <a:t>.</a:t>
            </a:r>
          </a:p>
          <a:p>
            <a:pPr marL="0" indent="0" eaLnBrk="1" hangingPunct="1">
              <a:lnSpc>
                <a:spcPct val="105000"/>
              </a:lnSpc>
              <a:spcAft>
                <a:spcPct val="70000"/>
              </a:spcAft>
              <a:buFont typeface="Wingdings" pitchFamily="2" charset="2"/>
              <a:buNone/>
            </a:pPr>
            <a:r>
              <a:rPr lang="en-US" sz="1800" dirty="0" err="1"/>
              <a:t>Pada</a:t>
            </a:r>
            <a:r>
              <a:rPr lang="en-US" sz="1800" dirty="0"/>
              <a:t> </a:t>
            </a:r>
            <a:r>
              <a:rPr lang="en-US" sz="1800" dirty="0" err="1"/>
              <a:t>umumnya</a:t>
            </a:r>
            <a:r>
              <a:rPr lang="en-US" sz="1800" dirty="0"/>
              <a:t>, </a:t>
            </a:r>
            <a:r>
              <a:rPr lang="en-US" sz="1800" dirty="0" err="1"/>
              <a:t>digunakan</a:t>
            </a:r>
            <a:r>
              <a:rPr lang="en-US" sz="1800" dirty="0"/>
              <a:t> </a:t>
            </a:r>
            <a:r>
              <a:rPr lang="en-US" sz="1800" dirty="0" err="1"/>
              <a:t>kombinasi</a:t>
            </a:r>
            <a:r>
              <a:rPr lang="en-US" sz="1800" dirty="0"/>
              <a:t> </a:t>
            </a:r>
            <a:r>
              <a:rPr lang="en-US" sz="1800" dirty="0" err="1"/>
              <a:t>dari</a:t>
            </a:r>
            <a:r>
              <a:rPr lang="en-US" sz="1800" dirty="0"/>
              <a:t> </a:t>
            </a:r>
            <a:r>
              <a:rPr lang="en-US" sz="1800" dirty="0" err="1"/>
              <a:t>kedua</a:t>
            </a:r>
            <a:r>
              <a:rPr lang="en-US" sz="1800" dirty="0"/>
              <a:t> </a:t>
            </a:r>
            <a:r>
              <a:rPr lang="en-US" sz="1800" dirty="0" err="1"/>
              <a:t>teknik</a:t>
            </a:r>
            <a:r>
              <a:rPr lang="en-US" sz="1800" dirty="0"/>
              <a:t>  </a:t>
            </a:r>
            <a:r>
              <a:rPr lang="en-US" sz="1800" dirty="0" err="1"/>
              <a:t>tersebut</a:t>
            </a:r>
            <a:r>
              <a:rPr lang="en-US" sz="1800" dirty="0"/>
              <a:t>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5AFAB11-F620-41BB-9FD1-51BD9D46CF74}" type="slidenum">
              <a:rPr lang="id-ID" smtClean="0"/>
              <a:pPr>
                <a:defRPr/>
              </a:pPr>
              <a:t>74</a:t>
            </a:fld>
            <a:endParaRPr lang="id-ID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00471" y="1628800"/>
            <a:ext cx="4078025" cy="472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52532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AutoShape 35"/>
          <p:cNvSpPr>
            <a:spLocks noChangeArrowheads="1"/>
          </p:cNvSpPr>
          <p:nvPr/>
        </p:nvSpPr>
        <p:spPr bwMode="auto">
          <a:xfrm rot="-1854066">
            <a:off x="6531481" y="701676"/>
            <a:ext cx="1346632" cy="1069975"/>
          </a:xfrm>
          <a:prstGeom prst="moon">
            <a:avLst>
              <a:gd name="adj" fmla="val 11190"/>
            </a:avLst>
          </a:prstGeom>
          <a:gradFill rotWithShape="1">
            <a:gsLst>
              <a:gs pos="0">
                <a:srgbClr val="FF0000"/>
              </a:gs>
              <a:gs pos="100000">
                <a:srgbClr val="FF9999"/>
              </a:gs>
            </a:gsLst>
            <a:path path="rect">
              <a:fillToRect t="100000" r="100000"/>
            </a:path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/>
          </a:p>
        </p:txBody>
      </p:sp>
      <p:sp>
        <p:nvSpPr>
          <p:cNvPr id="86019" name="Rectangle 2"/>
          <p:cNvSpPr>
            <a:spLocks noGrp="1" noChangeArrowheads="1"/>
          </p:cNvSpPr>
          <p:nvPr>
            <p:ph type="title"/>
          </p:nvPr>
        </p:nvSpPr>
        <p:spPr>
          <a:xfrm>
            <a:off x="630440" y="1857364"/>
            <a:ext cx="8697525" cy="868363"/>
          </a:xfrm>
          <a:noFill/>
        </p:spPr>
        <p:txBody>
          <a:bodyPr anchor="b">
            <a:normAutofit fontScale="90000"/>
          </a:bodyPr>
          <a:lstStyle/>
          <a:p>
            <a:pPr algn="ctr" eaLnBrk="1" hangingPunct="1"/>
            <a:r>
              <a:rPr lang="en-US" sz="2400" b="0" dirty="0" err="1"/>
              <a:t>Jika</a:t>
            </a:r>
            <a:r>
              <a:rPr lang="en-US" sz="2400" b="0" dirty="0"/>
              <a:t> </a:t>
            </a:r>
            <a:r>
              <a:rPr lang="en-US" sz="2400" b="0" dirty="0" err="1"/>
              <a:t>suatu</a:t>
            </a:r>
            <a:r>
              <a:rPr lang="en-US" sz="2400" b="0" dirty="0"/>
              <a:t> </a:t>
            </a:r>
            <a:r>
              <a:rPr lang="en-US" sz="2400" b="0" dirty="0" err="1"/>
              <a:t>masalah</a:t>
            </a:r>
            <a:r>
              <a:rPr lang="en-US" sz="2400" b="0" dirty="0"/>
              <a:t> </a:t>
            </a:r>
            <a:r>
              <a:rPr lang="en-US" sz="2400" b="0" dirty="0" err="1"/>
              <a:t>terdeteksi</a:t>
            </a:r>
            <a:r>
              <a:rPr lang="en-US" sz="2400" b="0" dirty="0"/>
              <a:t> </a:t>
            </a:r>
            <a:r>
              <a:rPr lang="en-US" sz="2400" b="0" dirty="0" err="1"/>
              <a:t>melalui</a:t>
            </a:r>
            <a:r>
              <a:rPr lang="en-US" sz="2400" b="0" dirty="0"/>
              <a:t> vertical slice, horizontal slice sampling </a:t>
            </a:r>
            <a:r>
              <a:rPr lang="en-US" sz="2400" b="0" dirty="0" err="1"/>
              <a:t>harus</a:t>
            </a:r>
            <a:r>
              <a:rPr lang="en-US" sz="2400" b="0" dirty="0"/>
              <a:t> </a:t>
            </a:r>
            <a:r>
              <a:rPr lang="en-US" sz="2400" b="0" dirty="0" err="1"/>
              <a:t>digunakan</a:t>
            </a:r>
            <a:r>
              <a:rPr lang="en-US" sz="2400" b="0" dirty="0"/>
              <a:t> </a:t>
            </a:r>
            <a:r>
              <a:rPr lang="en-US" sz="2400" b="0" dirty="0" err="1"/>
              <a:t>untuk</a:t>
            </a:r>
            <a:r>
              <a:rPr lang="en-US" sz="2400" b="0" dirty="0"/>
              <a:t> </a:t>
            </a:r>
            <a:r>
              <a:rPr lang="en-US" sz="2400" b="0" dirty="0" err="1"/>
              <a:t>menentukan</a:t>
            </a:r>
            <a:r>
              <a:rPr lang="en-US" sz="2400" b="0" dirty="0"/>
              <a:t> </a:t>
            </a:r>
            <a:r>
              <a:rPr lang="en-US" sz="2400" b="0" dirty="0" err="1"/>
              <a:t>kedalaman</a:t>
            </a:r>
            <a:r>
              <a:rPr lang="en-US" sz="2400" b="0" dirty="0"/>
              <a:t> </a:t>
            </a:r>
            <a:r>
              <a:rPr lang="en-US" sz="2400" b="0" dirty="0" err="1"/>
              <a:t>dan</a:t>
            </a:r>
            <a:r>
              <a:rPr lang="en-US" sz="2400" b="0" dirty="0"/>
              <a:t> </a:t>
            </a:r>
            <a:r>
              <a:rPr lang="en-US" sz="2400" b="0" dirty="0" err="1"/>
              <a:t>keseriusan</a:t>
            </a:r>
            <a:r>
              <a:rPr lang="en-US" sz="2400" b="0" dirty="0"/>
              <a:t> </a:t>
            </a:r>
            <a:r>
              <a:rPr lang="en-US" sz="2400" b="0" dirty="0" err="1"/>
              <a:t>dari</a:t>
            </a:r>
            <a:r>
              <a:rPr lang="en-US" sz="2400" b="0" dirty="0"/>
              <a:t> </a:t>
            </a:r>
            <a:r>
              <a:rPr lang="en-US" sz="2400" b="0" dirty="0" err="1"/>
              <a:t>masalah</a:t>
            </a:r>
            <a:r>
              <a:rPr lang="en-US" sz="2400" b="0" dirty="0"/>
              <a:t> </a:t>
            </a:r>
            <a:r>
              <a:rPr lang="en-US" sz="2400" b="0" dirty="0" err="1"/>
              <a:t>tsb</a:t>
            </a:r>
            <a:r>
              <a:rPr lang="en-US" sz="2400" b="0" dirty="0"/>
              <a:t> !!</a:t>
            </a:r>
          </a:p>
        </p:txBody>
      </p:sp>
      <p:sp>
        <p:nvSpPr>
          <p:cNvPr id="31" name="Slide Number Placeholder 3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888B4FE-FDCA-40F3-A85A-B825BF8E2F8F}" type="slidenum">
              <a:rPr lang="id-ID" smtClean="0"/>
              <a:pPr>
                <a:defRPr/>
              </a:pPr>
              <a:t>75</a:t>
            </a:fld>
            <a:endParaRPr lang="id-ID"/>
          </a:p>
        </p:txBody>
      </p:sp>
      <p:sp>
        <p:nvSpPr>
          <p:cNvPr id="86020" name="AutoShape 28" descr="Narrow horizontal"/>
          <p:cNvSpPr>
            <a:spLocks noChangeArrowheads="1"/>
          </p:cNvSpPr>
          <p:nvPr/>
        </p:nvSpPr>
        <p:spPr bwMode="auto">
          <a:xfrm>
            <a:off x="139745" y="476250"/>
            <a:ext cx="9766255" cy="865188"/>
          </a:xfrm>
          <a:prstGeom prst="parallelogram">
            <a:avLst>
              <a:gd name="adj" fmla="val 50884"/>
            </a:avLst>
          </a:prstGeom>
          <a:pattFill prst="narHorz">
            <a:fgClr>
              <a:srgbClr val="FFFFCC"/>
            </a:fgClr>
            <a:bgClr>
              <a:srgbClr val="FF5050"/>
            </a:bgClr>
          </a:pattFill>
          <a:ln w="9525" algn="ctr">
            <a:solidFill>
              <a:srgbClr val="FF0000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endParaRPr lang="id-ID" b="0">
              <a:latin typeface="Arial" charset="0"/>
            </a:endParaRPr>
          </a:p>
        </p:txBody>
      </p:sp>
      <p:grpSp>
        <p:nvGrpSpPr>
          <p:cNvPr id="2" name="Group 36"/>
          <p:cNvGrpSpPr>
            <a:grpSpLocks/>
          </p:cNvGrpSpPr>
          <p:nvPr/>
        </p:nvGrpSpPr>
        <p:grpSpPr bwMode="auto">
          <a:xfrm>
            <a:off x="7606563" y="22225"/>
            <a:ext cx="1422856" cy="1062038"/>
            <a:chOff x="4790" y="14"/>
            <a:chExt cx="896" cy="669"/>
          </a:xfrm>
        </p:grpSpPr>
        <p:sp>
          <p:nvSpPr>
            <p:cNvPr id="86042" name="AutoShape 32"/>
            <p:cNvSpPr>
              <a:spLocks noChangeArrowheads="1"/>
            </p:cNvSpPr>
            <p:nvPr/>
          </p:nvSpPr>
          <p:spPr bwMode="auto">
            <a:xfrm rot="8849984">
              <a:off x="4790" y="14"/>
              <a:ext cx="896" cy="669"/>
            </a:xfrm>
            <a:prstGeom prst="moon">
              <a:avLst>
                <a:gd name="adj" fmla="val 12912"/>
              </a:avLst>
            </a:prstGeom>
            <a:gradFill rotWithShape="1">
              <a:gsLst>
                <a:gs pos="0">
                  <a:srgbClr val="FF0000"/>
                </a:gs>
                <a:gs pos="100000">
                  <a:srgbClr val="FF9999"/>
                </a:gs>
              </a:gsLst>
              <a:path path="rect">
                <a:fillToRect t="100000" r="100000"/>
              </a:path>
            </a:grad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86043" name="AutoShape 33"/>
            <p:cNvSpPr>
              <a:spLocks noChangeArrowheads="1"/>
            </p:cNvSpPr>
            <p:nvPr/>
          </p:nvSpPr>
          <p:spPr bwMode="auto">
            <a:xfrm rot="8824515">
              <a:off x="5021" y="70"/>
              <a:ext cx="526" cy="467"/>
            </a:xfrm>
            <a:prstGeom prst="moon">
              <a:avLst>
                <a:gd name="adj" fmla="val 14759"/>
              </a:avLst>
            </a:prstGeom>
            <a:gradFill rotWithShape="1">
              <a:gsLst>
                <a:gs pos="0">
                  <a:srgbClr val="FF0000"/>
                </a:gs>
                <a:gs pos="100000">
                  <a:srgbClr val="FF9999"/>
                </a:gs>
              </a:gsLst>
              <a:path path="rect">
                <a:fillToRect t="100000" r="100000"/>
              </a:path>
            </a:grad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/>
            </a:p>
          </p:txBody>
        </p:sp>
      </p:grpSp>
      <p:pic>
        <p:nvPicPr>
          <p:cNvPr id="86022" name="Picture 34" descr="newyel_1"/>
          <p:cNvPicPr>
            <a:picLocks noChangeAspect="1" noChangeArrowheads="1" noCrop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161977" y="144464"/>
            <a:ext cx="2232741" cy="1628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" name="Group 64"/>
          <p:cNvGrpSpPr>
            <a:grpSpLocks/>
          </p:cNvGrpSpPr>
          <p:nvPr/>
        </p:nvGrpSpPr>
        <p:grpSpPr bwMode="auto">
          <a:xfrm>
            <a:off x="3368168" y="3071810"/>
            <a:ext cx="5997909" cy="3325813"/>
            <a:chOff x="2212" y="2035"/>
            <a:chExt cx="3686" cy="1948"/>
          </a:xfrm>
        </p:grpSpPr>
        <p:sp>
          <p:nvSpPr>
            <p:cNvPr id="86026" name="Line 65"/>
            <p:cNvSpPr>
              <a:spLocks noChangeShapeType="1"/>
            </p:cNvSpPr>
            <p:nvPr/>
          </p:nvSpPr>
          <p:spPr bwMode="auto">
            <a:xfrm>
              <a:off x="3981" y="2035"/>
              <a:ext cx="0" cy="1863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 type="oval" w="med" len="med"/>
              <a:tailEnd type="oval" w="med" len="med"/>
            </a:ln>
            <a:scene3d>
              <a:camera prst="legacyObliqueTopRight"/>
              <a:lightRig rig="legacyFlat3" dir="b"/>
            </a:scene3d>
            <a:sp3d extrusionH="430200" prstMaterial="legacyMatte">
              <a:bevelT w="13500" h="13500" prst="angle"/>
              <a:bevelB w="13500" h="13500" prst="angle"/>
              <a:extrusionClr>
                <a:schemeClr val="bg1"/>
              </a:extrusionClr>
            </a:sp3d>
          </p:spPr>
          <p:txBody>
            <a:bodyPr>
              <a:flatTx/>
            </a:bodyPr>
            <a:lstStyle/>
            <a:p>
              <a:endParaRPr lang="en-US"/>
            </a:p>
          </p:txBody>
        </p:sp>
        <p:sp>
          <p:nvSpPr>
            <p:cNvPr id="86027" name="AutoShape 66"/>
            <p:cNvSpPr>
              <a:spLocks noChangeArrowheads="1"/>
            </p:cNvSpPr>
            <p:nvPr/>
          </p:nvSpPr>
          <p:spPr bwMode="auto">
            <a:xfrm>
              <a:off x="3075" y="3011"/>
              <a:ext cx="2176" cy="708"/>
            </a:xfrm>
            <a:prstGeom prst="can">
              <a:avLst>
                <a:gd name="adj" fmla="val 50000"/>
              </a:avLst>
            </a:prstGeom>
            <a:solidFill>
              <a:srgbClr val="00FF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86028" name="AutoShape 67"/>
            <p:cNvSpPr>
              <a:spLocks noChangeArrowheads="1"/>
            </p:cNvSpPr>
            <p:nvPr/>
          </p:nvSpPr>
          <p:spPr bwMode="auto">
            <a:xfrm>
              <a:off x="2666" y="2631"/>
              <a:ext cx="2176" cy="708"/>
            </a:xfrm>
            <a:prstGeom prst="can">
              <a:avLst>
                <a:gd name="adj" fmla="val 50000"/>
              </a:avLst>
            </a:prstGeom>
            <a:solidFill>
              <a:srgbClr val="00FF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86029" name="AutoShape 68"/>
            <p:cNvSpPr>
              <a:spLocks noChangeArrowheads="1"/>
            </p:cNvSpPr>
            <p:nvPr/>
          </p:nvSpPr>
          <p:spPr bwMode="auto">
            <a:xfrm>
              <a:off x="3074" y="2251"/>
              <a:ext cx="2176" cy="708"/>
            </a:xfrm>
            <a:prstGeom prst="can">
              <a:avLst>
                <a:gd name="adj" fmla="val 50000"/>
              </a:avLst>
            </a:prstGeom>
            <a:solidFill>
              <a:srgbClr val="00FF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86030" name="Line 69"/>
            <p:cNvSpPr>
              <a:spLocks noChangeShapeType="1"/>
            </p:cNvSpPr>
            <p:nvPr/>
          </p:nvSpPr>
          <p:spPr bwMode="auto">
            <a:xfrm>
              <a:off x="3092" y="2426"/>
              <a:ext cx="2107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 type="oval" w="med" len="med"/>
              <a:tailEnd type="oval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6031" name="Text Box 70"/>
            <p:cNvSpPr txBox="1">
              <a:spLocks noChangeArrowheads="1"/>
            </p:cNvSpPr>
            <p:nvPr/>
          </p:nvSpPr>
          <p:spPr bwMode="auto">
            <a:xfrm>
              <a:off x="3028" y="2127"/>
              <a:ext cx="557" cy="163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lIns="87275" tIns="43637" rIns="87275" bIns="43637">
              <a:spAutoFit/>
            </a:bodyPr>
            <a:lstStyle/>
            <a:p>
              <a:pPr defTabSz="873125" eaLnBrk="0" hangingPunct="0"/>
              <a:r>
                <a:rPr lang="en-US" sz="1200" b="0">
                  <a:solidFill>
                    <a:srgbClr val="0000FF"/>
                  </a:solidFill>
                  <a:latin typeface="Verdana" pitchFamily="34" charset="0"/>
                </a:rPr>
                <a:t>Sample 1</a:t>
              </a:r>
            </a:p>
          </p:txBody>
        </p:sp>
        <p:sp>
          <p:nvSpPr>
            <p:cNvPr id="86032" name="Text Box 71"/>
            <p:cNvSpPr txBox="1">
              <a:spLocks noChangeArrowheads="1"/>
            </p:cNvSpPr>
            <p:nvPr/>
          </p:nvSpPr>
          <p:spPr bwMode="auto">
            <a:xfrm>
              <a:off x="4525" y="2127"/>
              <a:ext cx="557" cy="163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lIns="87275" tIns="43637" rIns="87275" bIns="43637">
              <a:spAutoFit/>
            </a:bodyPr>
            <a:lstStyle/>
            <a:p>
              <a:pPr defTabSz="873125" eaLnBrk="0" hangingPunct="0"/>
              <a:r>
                <a:rPr lang="en-US" sz="1200" b="0">
                  <a:solidFill>
                    <a:srgbClr val="0000FF"/>
                  </a:solidFill>
                  <a:latin typeface="Verdana" pitchFamily="34" charset="0"/>
                </a:rPr>
                <a:t>Sample 2</a:t>
              </a:r>
            </a:p>
          </p:txBody>
        </p:sp>
        <p:sp>
          <p:nvSpPr>
            <p:cNvPr id="86033" name="Text Box 72"/>
            <p:cNvSpPr txBox="1">
              <a:spLocks noChangeArrowheads="1"/>
            </p:cNvSpPr>
            <p:nvPr/>
          </p:nvSpPr>
          <p:spPr bwMode="auto">
            <a:xfrm>
              <a:off x="5341" y="2442"/>
              <a:ext cx="557" cy="163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lIns="87275" tIns="43637" rIns="87275" bIns="43637">
              <a:spAutoFit/>
            </a:bodyPr>
            <a:lstStyle/>
            <a:p>
              <a:pPr defTabSz="873125" eaLnBrk="0" hangingPunct="0"/>
              <a:r>
                <a:rPr lang="en-US" sz="1200" b="0">
                  <a:solidFill>
                    <a:srgbClr val="0000FF"/>
                  </a:solidFill>
                  <a:latin typeface="Verdana" pitchFamily="34" charset="0"/>
                </a:rPr>
                <a:t>Sample 4</a:t>
              </a:r>
            </a:p>
          </p:txBody>
        </p:sp>
        <p:sp>
          <p:nvSpPr>
            <p:cNvPr id="86034" name="Line 73"/>
            <p:cNvSpPr>
              <a:spLocks noChangeShapeType="1"/>
            </p:cNvSpPr>
            <p:nvPr/>
          </p:nvSpPr>
          <p:spPr bwMode="auto">
            <a:xfrm flipV="1">
              <a:off x="3618" y="2263"/>
              <a:ext cx="680" cy="336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 type="oval" w="med" len="med"/>
              <a:tailEnd type="oval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6035" name="Line 74"/>
            <p:cNvSpPr>
              <a:spLocks noChangeShapeType="1"/>
            </p:cNvSpPr>
            <p:nvPr/>
          </p:nvSpPr>
          <p:spPr bwMode="auto">
            <a:xfrm>
              <a:off x="3890" y="2121"/>
              <a:ext cx="0" cy="1862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 type="oval" w="med" len="med"/>
              <a:tailEnd type="oval" w="med" len="med"/>
            </a:ln>
            <a:scene3d>
              <a:camera prst="legacyObliqueTopRight"/>
              <a:lightRig rig="legacyFlat3" dir="b"/>
            </a:scene3d>
            <a:sp3d extrusionH="430200" prstMaterial="legacyMatte">
              <a:bevelT w="13500" h="13500" prst="angle"/>
              <a:bevelB w="13500" h="13500" prst="angle"/>
              <a:extrusionClr>
                <a:schemeClr val="bg1"/>
              </a:extrusionClr>
            </a:sp3d>
          </p:spPr>
          <p:txBody>
            <a:bodyPr>
              <a:flatTx/>
            </a:bodyPr>
            <a:lstStyle/>
            <a:p>
              <a:endParaRPr lang="en-US"/>
            </a:p>
          </p:txBody>
        </p:sp>
        <p:sp>
          <p:nvSpPr>
            <p:cNvPr id="86036" name="Text Box 75"/>
            <p:cNvSpPr txBox="1">
              <a:spLocks noChangeArrowheads="1"/>
            </p:cNvSpPr>
            <p:nvPr/>
          </p:nvSpPr>
          <p:spPr bwMode="auto">
            <a:xfrm>
              <a:off x="4072" y="2668"/>
              <a:ext cx="1359" cy="1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87275" tIns="43637" rIns="87275" bIns="43637">
              <a:spAutoFit/>
            </a:bodyPr>
            <a:lstStyle/>
            <a:p>
              <a:pPr defTabSz="873125" eaLnBrk="0" hangingPunct="0"/>
              <a:r>
                <a:rPr lang="en-US" sz="1200" b="0">
                  <a:solidFill>
                    <a:srgbClr val="0000FF"/>
                  </a:solidFill>
                  <a:latin typeface="Verdana" pitchFamily="34" charset="0"/>
                </a:rPr>
                <a:t>Management Review</a:t>
              </a:r>
            </a:p>
          </p:txBody>
        </p:sp>
        <p:sp>
          <p:nvSpPr>
            <p:cNvPr id="86037" name="Line 76"/>
            <p:cNvSpPr>
              <a:spLocks noChangeShapeType="1"/>
            </p:cNvSpPr>
            <p:nvPr/>
          </p:nvSpPr>
          <p:spPr bwMode="auto">
            <a:xfrm flipV="1">
              <a:off x="2801" y="2478"/>
              <a:ext cx="680" cy="45"/>
            </a:xfrm>
            <a:prstGeom prst="line">
              <a:avLst/>
            </a:prstGeom>
            <a:noFill/>
            <a:ln w="25400">
              <a:solidFill>
                <a:srgbClr val="0000FF"/>
              </a:solidFill>
              <a:round/>
              <a:headEnd/>
              <a:tailEnd type="oval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6038" name="Text Box 77"/>
            <p:cNvSpPr txBox="1">
              <a:spLocks noChangeArrowheads="1"/>
            </p:cNvSpPr>
            <p:nvPr/>
          </p:nvSpPr>
          <p:spPr bwMode="auto">
            <a:xfrm>
              <a:off x="2212" y="2432"/>
              <a:ext cx="611" cy="163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lIns="87275" tIns="43637" rIns="87275" bIns="43637">
              <a:spAutoFit/>
            </a:bodyPr>
            <a:lstStyle/>
            <a:p>
              <a:pPr defTabSz="873125" eaLnBrk="0" hangingPunct="0"/>
              <a:r>
                <a:rPr lang="en-US" sz="1200" b="0">
                  <a:solidFill>
                    <a:srgbClr val="0000FF"/>
                  </a:solidFill>
                  <a:latin typeface="Verdana" pitchFamily="34" charset="0"/>
                </a:rPr>
                <a:t>Sample 3</a:t>
              </a:r>
            </a:p>
          </p:txBody>
        </p:sp>
        <p:sp>
          <p:nvSpPr>
            <p:cNvPr id="86039" name="Line 78"/>
            <p:cNvSpPr>
              <a:spLocks noChangeShapeType="1"/>
            </p:cNvSpPr>
            <p:nvPr/>
          </p:nvSpPr>
          <p:spPr bwMode="auto">
            <a:xfrm flipV="1">
              <a:off x="4661" y="2523"/>
              <a:ext cx="680" cy="0"/>
            </a:xfrm>
            <a:prstGeom prst="line">
              <a:avLst/>
            </a:prstGeom>
            <a:noFill/>
            <a:ln w="25400">
              <a:solidFill>
                <a:srgbClr val="0000FF"/>
              </a:solidFill>
              <a:round/>
              <a:headEnd type="oval" w="sm" len="sm"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6040" name="Text Box 79"/>
            <p:cNvSpPr txBox="1">
              <a:spLocks noChangeArrowheads="1"/>
            </p:cNvSpPr>
            <p:nvPr/>
          </p:nvSpPr>
          <p:spPr bwMode="auto">
            <a:xfrm>
              <a:off x="2759" y="3035"/>
              <a:ext cx="1359" cy="1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87275" tIns="43637" rIns="87275" bIns="43637">
              <a:spAutoFit/>
            </a:bodyPr>
            <a:lstStyle/>
            <a:p>
              <a:pPr defTabSz="873125" eaLnBrk="0" hangingPunct="0"/>
              <a:r>
                <a:rPr lang="en-US" sz="1200" b="0" dirty="0" err="1">
                  <a:solidFill>
                    <a:srgbClr val="0000FF"/>
                  </a:solidFill>
                  <a:latin typeface="Verdana" pitchFamily="34" charset="0"/>
                </a:rPr>
                <a:t>Kepuasan</a:t>
              </a:r>
              <a:r>
                <a:rPr lang="en-US" sz="1200" b="0" dirty="0">
                  <a:solidFill>
                    <a:srgbClr val="0000FF"/>
                  </a:solidFill>
                  <a:latin typeface="Verdana" pitchFamily="34" charset="0"/>
                </a:rPr>
                <a:t> </a:t>
              </a:r>
              <a:r>
                <a:rPr lang="en-US" sz="1200" b="0" dirty="0" err="1">
                  <a:solidFill>
                    <a:srgbClr val="0000FF"/>
                  </a:solidFill>
                  <a:latin typeface="Verdana" pitchFamily="34" charset="0"/>
                </a:rPr>
                <a:t>Pelanggan</a:t>
              </a:r>
              <a:endParaRPr lang="en-US" sz="1200" b="0" dirty="0">
                <a:solidFill>
                  <a:srgbClr val="0000FF"/>
                </a:solidFill>
                <a:latin typeface="Verdana" pitchFamily="34" charset="0"/>
              </a:endParaRPr>
            </a:p>
          </p:txBody>
        </p:sp>
        <p:sp>
          <p:nvSpPr>
            <p:cNvPr id="86041" name="Text Box 80"/>
            <p:cNvSpPr txBox="1">
              <a:spLocks noChangeArrowheads="1"/>
            </p:cNvSpPr>
            <p:nvPr/>
          </p:nvSpPr>
          <p:spPr bwMode="auto">
            <a:xfrm>
              <a:off x="3971" y="3435"/>
              <a:ext cx="1359" cy="1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87275" tIns="43637" rIns="87275" bIns="43637">
              <a:spAutoFit/>
            </a:bodyPr>
            <a:lstStyle/>
            <a:p>
              <a:pPr defTabSz="873125" eaLnBrk="0" hangingPunct="0"/>
              <a:r>
                <a:rPr lang="en-US" sz="1200" dirty="0" err="1">
                  <a:solidFill>
                    <a:srgbClr val="0000FF"/>
                  </a:solidFill>
                  <a:latin typeface="Verdana" pitchFamily="34" charset="0"/>
                </a:rPr>
                <a:t>Realisasi</a:t>
              </a:r>
              <a:r>
                <a:rPr lang="en-US" sz="1200" dirty="0">
                  <a:solidFill>
                    <a:srgbClr val="0000FF"/>
                  </a:solidFill>
                  <a:latin typeface="Verdana" pitchFamily="34" charset="0"/>
                </a:rPr>
                <a:t> </a:t>
              </a:r>
              <a:r>
                <a:rPr lang="en-US" sz="1200" dirty="0" err="1">
                  <a:solidFill>
                    <a:srgbClr val="0000FF"/>
                  </a:solidFill>
                  <a:latin typeface="Verdana" pitchFamily="34" charset="0"/>
                </a:rPr>
                <a:t>produk</a:t>
              </a:r>
              <a:endParaRPr lang="en-US" sz="1200" b="0" dirty="0">
                <a:solidFill>
                  <a:srgbClr val="0000FF"/>
                </a:solidFill>
                <a:latin typeface="Verdana" pitchFamily="34" charset="0"/>
              </a:endParaRPr>
            </a:p>
          </p:txBody>
        </p:sp>
      </p:grpSp>
      <p:sp>
        <p:nvSpPr>
          <p:cNvPr id="30" name="Rectangle 1026"/>
          <p:cNvSpPr txBox="1">
            <a:spLocks noChangeArrowheads="1"/>
          </p:cNvSpPr>
          <p:nvPr/>
        </p:nvSpPr>
        <p:spPr bwMode="auto">
          <a:xfrm>
            <a:off x="898944" y="346060"/>
            <a:ext cx="8697526" cy="868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sng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Berlin Sans FB" pitchFamily="34" charset="0"/>
                <a:ea typeface="+mj-ea"/>
                <a:cs typeface="+mj-cs"/>
              </a:rPr>
              <a:t>Teknik-teknik</a:t>
            </a:r>
            <a:r>
              <a:rPr kumimoji="0" lang="en-US" sz="3600" b="1" i="0" u="sng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Berlin Sans FB" pitchFamily="34" charset="0"/>
                <a:ea typeface="+mj-ea"/>
                <a:cs typeface="+mj-cs"/>
              </a:rPr>
              <a:t> Sampling</a:t>
            </a:r>
          </a:p>
        </p:txBody>
      </p:sp>
      <p:pic>
        <p:nvPicPr>
          <p:cNvPr id="259080" name="Picture 8" descr="https://encrypted-tbn0.gstatic.com/images?q=tbn:ANd9GcQ4X3XZFl5PZZK9U9yd_6THMYSw_-_GtCTh3_emJgYBzaW6HtTS0A"/>
          <p:cNvPicPr>
            <a:picLocks noChangeAspect="1" noChangeArrowheads="1"/>
          </p:cNvPicPr>
          <p:nvPr/>
        </p:nvPicPr>
        <p:blipFill>
          <a:blip r:embed="rId4" cstate="print"/>
          <a:srcRect l="5405" t="6087" r="5405" b="2614"/>
          <a:stretch>
            <a:fillRect/>
          </a:stretch>
        </p:blipFill>
        <p:spPr bwMode="auto">
          <a:xfrm>
            <a:off x="666720" y="3286124"/>
            <a:ext cx="2357454" cy="214314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6888035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2"/>
          <p:cNvSpPr>
            <a:spLocks noGrp="1" noChangeArrowheads="1"/>
          </p:cNvSpPr>
          <p:nvPr>
            <p:ph type="title"/>
          </p:nvPr>
        </p:nvSpPr>
        <p:spPr>
          <a:xfrm>
            <a:off x="738158" y="44450"/>
            <a:ext cx="8915400" cy="1143000"/>
          </a:xfrm>
        </p:spPr>
        <p:txBody>
          <a:bodyPr/>
          <a:lstStyle/>
          <a:p>
            <a:pPr eaLnBrk="1" hangingPunct="1"/>
            <a:r>
              <a:rPr lang="en-US" sz="2800" dirty="0">
                <a:latin typeface="Berlin Sans FB" pitchFamily="34" charset="0"/>
              </a:rPr>
              <a:t>TEKNIK SAMPLING UNTUK MAMPU MENGGALI KELEMAHAN SISTEM  </a:t>
            </a: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79658B-7F9C-4333-9499-869B8642C574}" type="slidenum">
              <a:rPr lang="en-US" smtClean="0"/>
              <a:pPr>
                <a:defRPr/>
              </a:pPr>
              <a:t>76</a:t>
            </a:fld>
            <a:endParaRPr lang="en-US"/>
          </a:p>
        </p:txBody>
      </p:sp>
      <p:sp>
        <p:nvSpPr>
          <p:cNvPr id="126979" name="Text Box 3"/>
          <p:cNvSpPr txBox="1">
            <a:spLocks noChangeArrowheads="1"/>
          </p:cNvSpPr>
          <p:nvPr/>
        </p:nvSpPr>
        <p:spPr bwMode="auto">
          <a:xfrm>
            <a:off x="1100168" y="2022673"/>
            <a:ext cx="1462088" cy="830263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2400" b="0" dirty="0"/>
              <a:t>Sampling </a:t>
            </a:r>
          </a:p>
          <a:p>
            <a:pPr algn="ctr"/>
            <a:r>
              <a:rPr lang="en-US" sz="2400" b="0" dirty="0" err="1"/>
              <a:t>sistem</a:t>
            </a:r>
            <a:endParaRPr lang="en-US" sz="2400" b="0" dirty="0"/>
          </a:p>
        </p:txBody>
      </p:sp>
      <p:sp>
        <p:nvSpPr>
          <p:cNvPr id="126980" name="Text Box 4"/>
          <p:cNvSpPr txBox="1">
            <a:spLocks noChangeArrowheads="1"/>
          </p:cNvSpPr>
          <p:nvPr/>
        </p:nvSpPr>
        <p:spPr bwMode="auto">
          <a:xfrm>
            <a:off x="3535393" y="1311534"/>
            <a:ext cx="2552700" cy="677863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b="0"/>
              <a:t>Sample pada area </a:t>
            </a:r>
          </a:p>
          <a:p>
            <a:pPr algn="ctr"/>
            <a:r>
              <a:rPr lang="en-US" b="0"/>
              <a:t>yang tidak </a:t>
            </a:r>
            <a:r>
              <a:rPr lang="en-US" sz="2000" b="0"/>
              <a:t>bermasalah</a:t>
            </a:r>
          </a:p>
        </p:txBody>
      </p:sp>
      <p:sp>
        <p:nvSpPr>
          <p:cNvPr id="126981" name="Text Box 5"/>
          <p:cNvSpPr txBox="1">
            <a:spLocks noChangeArrowheads="1"/>
          </p:cNvSpPr>
          <p:nvPr/>
        </p:nvSpPr>
        <p:spPr bwMode="auto">
          <a:xfrm>
            <a:off x="3763993" y="2708499"/>
            <a:ext cx="2181225" cy="708025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2000" b="0"/>
              <a:t>Sample pada area</a:t>
            </a:r>
          </a:p>
          <a:p>
            <a:pPr algn="ctr"/>
            <a:r>
              <a:rPr lang="en-US" sz="2000" b="0"/>
              <a:t>yang bermasalah</a:t>
            </a:r>
          </a:p>
        </p:txBody>
      </p:sp>
      <p:sp>
        <p:nvSpPr>
          <p:cNvPr id="126982" name="Text Box 6"/>
          <p:cNvSpPr txBox="1">
            <a:spLocks noChangeArrowheads="1"/>
          </p:cNvSpPr>
          <p:nvPr/>
        </p:nvSpPr>
        <p:spPr bwMode="auto">
          <a:xfrm>
            <a:off x="7335868" y="1311534"/>
            <a:ext cx="1855788" cy="708025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2000" b="0"/>
              <a:t>Possibility </a:t>
            </a:r>
          </a:p>
          <a:p>
            <a:pPr algn="ctr"/>
            <a:r>
              <a:rPr lang="en-US" sz="2000" b="0"/>
              <a:t>temuan rendah</a:t>
            </a:r>
          </a:p>
        </p:txBody>
      </p:sp>
      <p:sp>
        <p:nvSpPr>
          <p:cNvPr id="126983" name="Text Box 7"/>
          <p:cNvSpPr txBox="1">
            <a:spLocks noChangeArrowheads="1"/>
          </p:cNvSpPr>
          <p:nvPr/>
        </p:nvSpPr>
        <p:spPr bwMode="auto">
          <a:xfrm>
            <a:off x="7041232" y="2276699"/>
            <a:ext cx="2695544" cy="1938337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000" b="0" dirty="0"/>
              <a:t>Possibility </a:t>
            </a:r>
          </a:p>
          <a:p>
            <a:pPr algn="ctr"/>
            <a:r>
              <a:rPr lang="en-US" sz="2000" b="0" dirty="0" err="1"/>
              <a:t>temuan</a:t>
            </a:r>
            <a:r>
              <a:rPr lang="en-US" sz="2000" b="0" dirty="0"/>
              <a:t> </a:t>
            </a:r>
            <a:r>
              <a:rPr lang="en-US" sz="2000" b="0" dirty="0" err="1"/>
              <a:t>tinggi</a:t>
            </a:r>
            <a:endParaRPr lang="en-US" sz="2000" b="0" dirty="0"/>
          </a:p>
          <a:p>
            <a:pPr algn="ctr"/>
            <a:r>
              <a:rPr lang="en-US" sz="2000" b="0" dirty="0"/>
              <a:t>+</a:t>
            </a:r>
          </a:p>
          <a:p>
            <a:pPr algn="ctr"/>
            <a:r>
              <a:rPr lang="en-US" sz="2000" b="0" dirty="0" err="1"/>
              <a:t>Potensi</a:t>
            </a:r>
            <a:r>
              <a:rPr lang="en-US" sz="2000" b="0" dirty="0"/>
              <a:t> </a:t>
            </a:r>
            <a:r>
              <a:rPr lang="en-US" sz="2000" b="0" dirty="0" err="1"/>
              <a:t>melihat</a:t>
            </a:r>
            <a:endParaRPr lang="en-US" sz="2000" b="0" dirty="0"/>
          </a:p>
          <a:p>
            <a:pPr algn="ctr"/>
            <a:r>
              <a:rPr lang="en-US" sz="2000" b="0" dirty="0" err="1"/>
              <a:t>ketidak</a:t>
            </a:r>
            <a:r>
              <a:rPr lang="en-US" sz="2000" b="0" dirty="0"/>
              <a:t> </a:t>
            </a:r>
            <a:r>
              <a:rPr lang="en-US" sz="2000" b="0" dirty="0" err="1"/>
              <a:t>efektifan</a:t>
            </a:r>
            <a:r>
              <a:rPr lang="en-US" sz="2000" b="0" dirty="0"/>
              <a:t> </a:t>
            </a:r>
          </a:p>
          <a:p>
            <a:pPr algn="ctr"/>
            <a:r>
              <a:rPr lang="en-US" sz="2000" b="0" dirty="0" err="1"/>
              <a:t>sistem</a:t>
            </a:r>
            <a:endParaRPr lang="en-US" sz="2000" b="0" dirty="0"/>
          </a:p>
        </p:txBody>
      </p:sp>
      <p:sp>
        <p:nvSpPr>
          <p:cNvPr id="126984" name="AutoShape 8"/>
          <p:cNvSpPr>
            <a:spLocks noChangeArrowheads="1"/>
          </p:cNvSpPr>
          <p:nvPr/>
        </p:nvSpPr>
        <p:spPr bwMode="auto">
          <a:xfrm>
            <a:off x="6105128" y="2852961"/>
            <a:ext cx="863600" cy="503238"/>
          </a:xfrm>
          <a:prstGeom prst="rightArrow">
            <a:avLst>
              <a:gd name="adj1" fmla="val 50000"/>
              <a:gd name="adj2" fmla="val 42902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b="0"/>
          </a:p>
        </p:txBody>
      </p:sp>
      <p:sp>
        <p:nvSpPr>
          <p:cNvPr id="126985" name="AutoShape 9"/>
          <p:cNvSpPr>
            <a:spLocks noChangeArrowheads="1"/>
          </p:cNvSpPr>
          <p:nvPr/>
        </p:nvSpPr>
        <p:spPr bwMode="auto">
          <a:xfrm>
            <a:off x="6177136" y="1455997"/>
            <a:ext cx="863600" cy="503237"/>
          </a:xfrm>
          <a:prstGeom prst="rightArrow">
            <a:avLst>
              <a:gd name="adj1" fmla="val 50000"/>
              <a:gd name="adj2" fmla="val 42902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b="0"/>
          </a:p>
        </p:txBody>
      </p:sp>
      <p:sp>
        <p:nvSpPr>
          <p:cNvPr id="126986" name="AutoShape 10"/>
          <p:cNvSpPr>
            <a:spLocks noChangeArrowheads="1"/>
          </p:cNvSpPr>
          <p:nvPr/>
        </p:nvSpPr>
        <p:spPr bwMode="auto">
          <a:xfrm rot="-1699647">
            <a:off x="2611468" y="1598872"/>
            <a:ext cx="863600" cy="503237"/>
          </a:xfrm>
          <a:prstGeom prst="rightArrow">
            <a:avLst>
              <a:gd name="adj1" fmla="val 50000"/>
              <a:gd name="adj2" fmla="val 42902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b="0"/>
          </a:p>
        </p:txBody>
      </p:sp>
      <p:sp>
        <p:nvSpPr>
          <p:cNvPr id="126987" name="AutoShape 11"/>
          <p:cNvSpPr>
            <a:spLocks noChangeArrowheads="1"/>
          </p:cNvSpPr>
          <p:nvPr/>
        </p:nvSpPr>
        <p:spPr bwMode="auto">
          <a:xfrm rot="1522837">
            <a:off x="2682906" y="2722786"/>
            <a:ext cx="935037" cy="503238"/>
          </a:xfrm>
          <a:prstGeom prst="rightArrow">
            <a:avLst>
              <a:gd name="adj1" fmla="val 50000"/>
              <a:gd name="adj2" fmla="val 46451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b="0"/>
          </a:p>
        </p:txBody>
      </p:sp>
      <p:sp>
        <p:nvSpPr>
          <p:cNvPr id="126988" name="Text Box 12"/>
          <p:cNvSpPr txBox="1">
            <a:spLocks noChangeArrowheads="1"/>
          </p:cNvSpPr>
          <p:nvPr/>
        </p:nvSpPr>
        <p:spPr bwMode="auto">
          <a:xfrm>
            <a:off x="1225581" y="4292824"/>
            <a:ext cx="8156575" cy="20313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marL="174625" indent="-174625">
              <a:buFontTx/>
              <a:buChar char="-"/>
            </a:pPr>
            <a:r>
              <a:rPr lang="en-US" b="0" dirty="0" err="1"/>
              <a:t>Cek</a:t>
            </a:r>
            <a:r>
              <a:rPr lang="en-US" b="0" dirty="0"/>
              <a:t> Performa </a:t>
            </a:r>
            <a:r>
              <a:rPr lang="en-US" b="0" dirty="0">
                <a:sym typeface="Wingdings" pitchFamily="2" charset="2"/>
              </a:rPr>
              <a:t> </a:t>
            </a:r>
            <a:r>
              <a:rPr lang="en-US" b="0" dirty="0" err="1">
                <a:sym typeface="Wingdings" pitchFamily="2" charset="2"/>
              </a:rPr>
              <a:t>sering</a:t>
            </a:r>
            <a:r>
              <a:rPr lang="en-US" b="0" dirty="0">
                <a:sym typeface="Wingdings" pitchFamily="2" charset="2"/>
              </a:rPr>
              <a:t> </a:t>
            </a:r>
            <a:r>
              <a:rPr lang="en-US" b="0" dirty="0" err="1">
                <a:sym typeface="Wingdings" pitchFamily="2" charset="2"/>
              </a:rPr>
              <a:t>terjadi</a:t>
            </a:r>
            <a:r>
              <a:rPr lang="en-US" b="0" dirty="0">
                <a:sym typeface="Wingdings" pitchFamily="2" charset="2"/>
              </a:rPr>
              <a:t> </a:t>
            </a:r>
            <a:r>
              <a:rPr lang="en-US" b="0" dirty="0" err="1">
                <a:sym typeface="Wingdings" pitchFamily="2" charset="2"/>
              </a:rPr>
              <a:t>masalah</a:t>
            </a:r>
            <a:r>
              <a:rPr lang="en-US" b="0" dirty="0">
                <a:sym typeface="Wingdings" pitchFamily="2" charset="2"/>
              </a:rPr>
              <a:t> </a:t>
            </a:r>
            <a:r>
              <a:rPr lang="en-US" b="0" dirty="0" err="1">
                <a:sym typeface="Wingdings" pitchFamily="2" charset="2"/>
              </a:rPr>
              <a:t>pada</a:t>
            </a:r>
            <a:r>
              <a:rPr lang="en-US" b="0" dirty="0">
                <a:sym typeface="Wingdings" pitchFamily="2" charset="2"/>
              </a:rPr>
              <a:t> </a:t>
            </a:r>
            <a:r>
              <a:rPr lang="en-US" b="0" dirty="0" err="1">
                <a:sym typeface="Wingdings" pitchFamily="2" charset="2"/>
              </a:rPr>
              <a:t>produk</a:t>
            </a:r>
            <a:r>
              <a:rPr lang="en-US" b="0" dirty="0">
                <a:sym typeface="Wingdings" pitchFamily="2" charset="2"/>
              </a:rPr>
              <a:t> A  </a:t>
            </a:r>
            <a:r>
              <a:rPr lang="en-US" b="0" dirty="0" err="1">
                <a:sym typeface="Wingdings" pitchFamily="2" charset="2"/>
              </a:rPr>
              <a:t>jadikan</a:t>
            </a:r>
            <a:r>
              <a:rPr lang="en-US" b="0" dirty="0">
                <a:sym typeface="Wingdings" pitchFamily="2" charset="2"/>
              </a:rPr>
              <a:t> </a:t>
            </a:r>
            <a:r>
              <a:rPr lang="en-US" b="0" dirty="0" err="1">
                <a:sym typeface="Wingdings" pitchFamily="2" charset="2"/>
              </a:rPr>
              <a:t>produk</a:t>
            </a:r>
            <a:r>
              <a:rPr lang="en-US" b="0" dirty="0">
                <a:sym typeface="Wingdings" pitchFamily="2" charset="2"/>
              </a:rPr>
              <a:t> A </a:t>
            </a:r>
            <a:r>
              <a:rPr lang="en-US" b="0" dirty="0" err="1">
                <a:sym typeface="Wingdings" pitchFamily="2" charset="2"/>
              </a:rPr>
              <a:t>sebagai</a:t>
            </a:r>
            <a:r>
              <a:rPr lang="en-US" b="0" dirty="0">
                <a:sym typeface="Wingdings" pitchFamily="2" charset="2"/>
              </a:rPr>
              <a:t> area sampling </a:t>
            </a:r>
            <a:r>
              <a:rPr lang="en-US" b="0" dirty="0" err="1">
                <a:sym typeface="Wingdings" pitchFamily="2" charset="2"/>
              </a:rPr>
              <a:t>saat</a:t>
            </a:r>
            <a:r>
              <a:rPr lang="en-US" b="0" dirty="0">
                <a:sym typeface="Wingdings" pitchFamily="2" charset="2"/>
              </a:rPr>
              <a:t> </a:t>
            </a:r>
            <a:r>
              <a:rPr lang="en-US" b="0" dirty="0" err="1">
                <a:sym typeface="Wingdings" pitchFamily="2" charset="2"/>
              </a:rPr>
              <a:t>melaksanakan</a:t>
            </a:r>
            <a:r>
              <a:rPr lang="en-US" b="0" dirty="0">
                <a:sym typeface="Wingdings" pitchFamily="2" charset="2"/>
              </a:rPr>
              <a:t> audit </a:t>
            </a:r>
            <a:r>
              <a:rPr lang="en-US" b="0" dirty="0" err="1">
                <a:sym typeface="Wingdings" pitchFamily="2" charset="2"/>
              </a:rPr>
              <a:t>produksi</a:t>
            </a:r>
            <a:r>
              <a:rPr lang="en-US" b="0" dirty="0">
                <a:sym typeface="Wingdings" pitchFamily="2" charset="2"/>
              </a:rPr>
              <a:t> </a:t>
            </a:r>
          </a:p>
          <a:p>
            <a:pPr marL="174625" indent="-174625">
              <a:buFontTx/>
              <a:buChar char="-"/>
            </a:pPr>
            <a:r>
              <a:rPr lang="en-US" b="0" dirty="0"/>
              <a:t>Audit </a:t>
            </a:r>
            <a:r>
              <a:rPr lang="en-US" b="0" dirty="0" err="1"/>
              <a:t>perawatan</a:t>
            </a:r>
            <a:r>
              <a:rPr lang="en-US" b="0" dirty="0"/>
              <a:t> </a:t>
            </a:r>
            <a:r>
              <a:rPr lang="en-US" b="0" dirty="0" err="1"/>
              <a:t>infrastruktur</a:t>
            </a:r>
            <a:r>
              <a:rPr lang="en-US" b="0" dirty="0"/>
              <a:t> </a:t>
            </a:r>
            <a:r>
              <a:rPr lang="en-US" b="0" dirty="0">
                <a:sym typeface="Wingdings" pitchFamily="2" charset="2"/>
              </a:rPr>
              <a:t> </a:t>
            </a:r>
            <a:r>
              <a:rPr lang="en-US" b="0" dirty="0" err="1">
                <a:sym typeface="Wingdings" pitchFamily="2" charset="2"/>
              </a:rPr>
              <a:t>tanyakan</a:t>
            </a:r>
            <a:r>
              <a:rPr lang="en-US" b="0" dirty="0">
                <a:sym typeface="Wingdings" pitchFamily="2" charset="2"/>
              </a:rPr>
              <a:t> </a:t>
            </a:r>
            <a:r>
              <a:rPr lang="en-US" b="0" dirty="0" err="1">
                <a:sym typeface="Wingdings" pitchFamily="2" charset="2"/>
              </a:rPr>
              <a:t>infrastruktur</a:t>
            </a:r>
            <a:r>
              <a:rPr lang="en-US" b="0" dirty="0">
                <a:sym typeface="Wingdings" pitchFamily="2" charset="2"/>
              </a:rPr>
              <a:t> </a:t>
            </a:r>
            <a:r>
              <a:rPr lang="en-US" b="0" dirty="0" err="1">
                <a:sym typeface="Wingdings" pitchFamily="2" charset="2"/>
              </a:rPr>
              <a:t>apa</a:t>
            </a:r>
            <a:r>
              <a:rPr lang="en-US" b="0" dirty="0">
                <a:sym typeface="Wingdings" pitchFamily="2" charset="2"/>
              </a:rPr>
              <a:t> yang </a:t>
            </a:r>
            <a:r>
              <a:rPr lang="en-US" b="0" dirty="0" err="1">
                <a:sym typeface="Wingdings" pitchFamily="2" charset="2"/>
              </a:rPr>
              <a:t>sering</a:t>
            </a:r>
            <a:r>
              <a:rPr lang="en-US" b="0" dirty="0">
                <a:sym typeface="Wingdings" pitchFamily="2" charset="2"/>
              </a:rPr>
              <a:t> </a:t>
            </a:r>
            <a:r>
              <a:rPr lang="en-US" b="0" dirty="0" err="1">
                <a:sym typeface="Wingdings" pitchFamily="2" charset="2"/>
              </a:rPr>
              <a:t>rusak</a:t>
            </a:r>
            <a:r>
              <a:rPr lang="en-US" b="0" dirty="0">
                <a:sym typeface="Wingdings" pitchFamily="2" charset="2"/>
              </a:rPr>
              <a:t>  </a:t>
            </a:r>
            <a:r>
              <a:rPr lang="en-US" b="0" dirty="0" err="1">
                <a:sym typeface="Wingdings" pitchFamily="2" charset="2"/>
              </a:rPr>
              <a:t>jadikan</a:t>
            </a:r>
            <a:r>
              <a:rPr lang="en-US" b="0" dirty="0">
                <a:sym typeface="Wingdings" pitchFamily="2" charset="2"/>
              </a:rPr>
              <a:t> </a:t>
            </a:r>
            <a:r>
              <a:rPr lang="en-US" b="0" dirty="0" err="1">
                <a:sym typeface="Wingdings" pitchFamily="2" charset="2"/>
              </a:rPr>
              <a:t>infrastruktur</a:t>
            </a:r>
            <a:r>
              <a:rPr lang="en-US" b="0" dirty="0">
                <a:sym typeface="Wingdings" pitchFamily="2" charset="2"/>
              </a:rPr>
              <a:t> yang </a:t>
            </a:r>
            <a:r>
              <a:rPr lang="en-US" b="0" dirty="0" err="1">
                <a:sym typeface="Wingdings" pitchFamily="2" charset="2"/>
              </a:rPr>
              <a:t>sering</a:t>
            </a:r>
            <a:r>
              <a:rPr lang="en-US" b="0" dirty="0">
                <a:sym typeface="Wingdings" pitchFamily="2" charset="2"/>
              </a:rPr>
              <a:t> </a:t>
            </a:r>
            <a:r>
              <a:rPr lang="en-US" b="0" dirty="0" err="1">
                <a:sym typeface="Wingdings" pitchFamily="2" charset="2"/>
              </a:rPr>
              <a:t>rusak</a:t>
            </a:r>
            <a:r>
              <a:rPr lang="en-US" b="0" dirty="0">
                <a:sym typeface="Wingdings" pitchFamily="2" charset="2"/>
              </a:rPr>
              <a:t> </a:t>
            </a:r>
            <a:r>
              <a:rPr lang="en-US" b="0" dirty="0" err="1">
                <a:sym typeface="Wingdings" pitchFamily="2" charset="2"/>
              </a:rPr>
              <a:t>sebagai</a:t>
            </a:r>
            <a:r>
              <a:rPr lang="en-US" b="0" dirty="0">
                <a:sym typeface="Wingdings" pitchFamily="2" charset="2"/>
              </a:rPr>
              <a:t> </a:t>
            </a:r>
            <a:r>
              <a:rPr lang="en-US" b="0" dirty="0" err="1">
                <a:sym typeface="Wingdings" pitchFamily="2" charset="2"/>
              </a:rPr>
              <a:t>pilihan</a:t>
            </a:r>
            <a:r>
              <a:rPr lang="en-US" b="0" dirty="0">
                <a:sym typeface="Wingdings" pitchFamily="2" charset="2"/>
              </a:rPr>
              <a:t> sampling</a:t>
            </a:r>
          </a:p>
          <a:p>
            <a:pPr marL="174625" indent="-174625">
              <a:buFontTx/>
              <a:buChar char="-"/>
            </a:pPr>
            <a:r>
              <a:rPr lang="en-US" b="0" dirty="0">
                <a:sym typeface="Wingdings" pitchFamily="2" charset="2"/>
              </a:rPr>
              <a:t>………………………………………………………………………………………………………………………………………………………………………………………………………………………………………….</a:t>
            </a:r>
          </a:p>
        </p:txBody>
      </p:sp>
      <p:sp>
        <p:nvSpPr>
          <p:cNvPr id="14" name="Rectangle 13"/>
          <p:cNvSpPr/>
          <p:nvPr/>
        </p:nvSpPr>
        <p:spPr>
          <a:xfrm>
            <a:off x="0" y="0"/>
            <a:ext cx="738158" cy="6858000"/>
          </a:xfrm>
          <a:prstGeom prst="rect">
            <a:avLst/>
          </a:prstGeom>
          <a:solidFill>
            <a:srgbClr val="A879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842C243-5229-488A-A59A-87B252123D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Audit integrasi ISO 9001 &amp; ISO 45001 1/rev 00© Copyright Sentral Sistem, Juni 2019</a:t>
            </a:r>
          </a:p>
        </p:txBody>
      </p:sp>
    </p:spTree>
    <p:extLst>
      <p:ext uri="{BB962C8B-B14F-4D97-AF65-F5344CB8AC3E}">
        <p14:creationId xmlns:p14="http://schemas.microsoft.com/office/powerpoint/2010/main" val="184286665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490" name="Rectangle 2"/>
          <p:cNvSpPr>
            <a:spLocks noGrp="1" noChangeArrowheads="1"/>
          </p:cNvSpPr>
          <p:nvPr>
            <p:ph type="title"/>
          </p:nvPr>
        </p:nvSpPr>
        <p:spPr>
          <a:xfrm>
            <a:off x="-15552" y="125760"/>
            <a:ext cx="4950620" cy="1143000"/>
          </a:xfrm>
        </p:spPr>
        <p:txBody>
          <a:bodyPr anchorCtr="1"/>
          <a:lstStyle/>
          <a:p>
            <a:pPr algn="l" eaLnBrk="1" hangingPunct="1">
              <a:buFont typeface="Monotype Sorts" charset="2"/>
              <a:buChar char="­"/>
              <a:defRPr/>
            </a:pPr>
            <a:r>
              <a:rPr lang="en-US" sz="3600" b="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US" sz="3600" b="0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Pelaksanaan</a:t>
            </a:r>
            <a:r>
              <a:rPr lang="en-US" sz="3600" b="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Audit</a:t>
            </a:r>
          </a:p>
        </p:txBody>
      </p:sp>
      <p:sp>
        <p:nvSpPr>
          <p:cNvPr id="83971" name="Rectangle 3"/>
          <p:cNvSpPr>
            <a:spLocks noGrp="1" noChangeArrowheads="1"/>
          </p:cNvSpPr>
          <p:nvPr>
            <p:ph idx="1"/>
          </p:nvPr>
        </p:nvSpPr>
        <p:spPr>
          <a:xfrm>
            <a:off x="238092" y="1357298"/>
            <a:ext cx="8785779" cy="5357826"/>
          </a:xfrm>
        </p:spPr>
        <p:txBody>
          <a:bodyPr/>
          <a:lstStyle/>
          <a:p>
            <a:pPr eaLnBrk="1" hangingPunct="1">
              <a:lnSpc>
                <a:spcPct val="130000"/>
              </a:lnSpc>
            </a:pPr>
            <a:r>
              <a:rPr lang="en-US" sz="2000" dirty="0" err="1"/>
              <a:t>Beberapa</a:t>
            </a:r>
            <a:r>
              <a:rPr lang="en-US" sz="2000" dirty="0"/>
              <a:t> </a:t>
            </a:r>
            <a:r>
              <a:rPr lang="en-US" sz="2000" dirty="0" err="1"/>
              <a:t>kelemahan</a:t>
            </a:r>
            <a:r>
              <a:rPr lang="en-US" sz="2000" dirty="0"/>
              <a:t> </a:t>
            </a:r>
            <a:r>
              <a:rPr lang="en-US" sz="2000" dirty="0" err="1"/>
              <a:t>selama</a:t>
            </a:r>
            <a:r>
              <a:rPr lang="en-US" sz="2000" dirty="0"/>
              <a:t> </a:t>
            </a:r>
            <a:r>
              <a:rPr lang="en-US" sz="2000" dirty="0" err="1"/>
              <a:t>pelaksanaan</a:t>
            </a:r>
            <a:r>
              <a:rPr lang="en-US" sz="2000" dirty="0"/>
              <a:t> audit:</a:t>
            </a:r>
          </a:p>
          <a:p>
            <a:pPr lvl="1" eaLnBrk="1" hangingPunct="1">
              <a:lnSpc>
                <a:spcPct val="130000"/>
              </a:lnSpc>
            </a:pPr>
            <a:r>
              <a:rPr lang="en-US" sz="1800" dirty="0" err="1"/>
              <a:t>Kurang</a:t>
            </a:r>
            <a:r>
              <a:rPr lang="en-US" sz="1800" dirty="0"/>
              <a:t> </a:t>
            </a:r>
            <a:r>
              <a:rPr lang="en-US" sz="1800" dirty="0" err="1"/>
              <a:t>memahami</a:t>
            </a:r>
            <a:r>
              <a:rPr lang="en-US" sz="1800" dirty="0"/>
              <a:t> </a:t>
            </a:r>
            <a:r>
              <a:rPr lang="en-US" sz="1800" dirty="0" err="1"/>
              <a:t>proses</a:t>
            </a:r>
            <a:r>
              <a:rPr lang="en-US" sz="1800" dirty="0"/>
              <a:t> </a:t>
            </a:r>
            <a:r>
              <a:rPr lang="en-US" sz="1800" dirty="0" err="1"/>
              <a:t>dan</a:t>
            </a:r>
            <a:r>
              <a:rPr lang="en-US" sz="1800" dirty="0"/>
              <a:t> </a:t>
            </a:r>
            <a:r>
              <a:rPr lang="en-US" sz="1800" dirty="0" err="1"/>
              <a:t>persyaratan</a:t>
            </a:r>
            <a:r>
              <a:rPr lang="en-US" sz="1800" dirty="0"/>
              <a:t> ISO 9001:2015, </a:t>
            </a:r>
          </a:p>
          <a:p>
            <a:pPr lvl="1" eaLnBrk="1" hangingPunct="1">
              <a:lnSpc>
                <a:spcPct val="130000"/>
              </a:lnSpc>
              <a:buNone/>
            </a:pPr>
            <a:r>
              <a:rPr lang="en-US" sz="1800" dirty="0"/>
              <a:t>	ISO 14001, ISO 45001</a:t>
            </a:r>
          </a:p>
          <a:p>
            <a:pPr lvl="2" eaLnBrk="1" hangingPunct="1">
              <a:lnSpc>
                <a:spcPct val="130000"/>
              </a:lnSpc>
            </a:pPr>
            <a:r>
              <a:rPr lang="en-US" sz="1800" dirty="0" err="1"/>
              <a:t>Apa</a:t>
            </a:r>
            <a:r>
              <a:rPr lang="en-US" sz="1800" dirty="0"/>
              <a:t> </a:t>
            </a:r>
            <a:r>
              <a:rPr lang="en-US" sz="1800" dirty="0" err="1"/>
              <a:t>fokus</a:t>
            </a:r>
            <a:r>
              <a:rPr lang="en-US" sz="1800" dirty="0"/>
              <a:t> audit </a:t>
            </a:r>
            <a:r>
              <a:rPr lang="en-US" sz="1800" dirty="0" err="1"/>
              <a:t>dari</a:t>
            </a:r>
            <a:r>
              <a:rPr lang="en-US" sz="1800" dirty="0"/>
              <a:t> </a:t>
            </a:r>
            <a:r>
              <a:rPr lang="en-US" sz="1800" dirty="0" err="1"/>
              <a:t>pengendalian</a:t>
            </a:r>
            <a:r>
              <a:rPr lang="en-US" sz="1800" dirty="0"/>
              <a:t> </a:t>
            </a:r>
            <a:r>
              <a:rPr lang="en-US" sz="1800" dirty="0" err="1"/>
              <a:t>dokumen</a:t>
            </a:r>
            <a:r>
              <a:rPr lang="en-US" sz="1800" dirty="0"/>
              <a:t> ? </a:t>
            </a:r>
          </a:p>
          <a:p>
            <a:pPr lvl="2" eaLnBrk="1" hangingPunct="1">
              <a:lnSpc>
                <a:spcPct val="130000"/>
              </a:lnSpc>
            </a:pPr>
            <a:r>
              <a:rPr lang="en-US" sz="1800" dirty="0" err="1"/>
              <a:t>Apa</a:t>
            </a:r>
            <a:r>
              <a:rPr lang="en-US" sz="1800" dirty="0"/>
              <a:t> </a:t>
            </a:r>
            <a:r>
              <a:rPr lang="en-US" sz="1800" dirty="0" err="1"/>
              <a:t>fokus</a:t>
            </a:r>
            <a:r>
              <a:rPr lang="en-US" sz="1800" dirty="0"/>
              <a:t> audit </a:t>
            </a:r>
            <a:r>
              <a:rPr lang="en-US" sz="1800" dirty="0" err="1"/>
              <a:t>dari</a:t>
            </a:r>
            <a:r>
              <a:rPr lang="en-US" sz="1800" dirty="0"/>
              <a:t> corrective action ?</a:t>
            </a:r>
          </a:p>
          <a:p>
            <a:pPr lvl="2" eaLnBrk="1" hangingPunct="1">
              <a:lnSpc>
                <a:spcPct val="130000"/>
              </a:lnSpc>
            </a:pPr>
            <a:r>
              <a:rPr lang="en-US" sz="1800" dirty="0" err="1"/>
              <a:t>Apa</a:t>
            </a:r>
            <a:r>
              <a:rPr lang="en-US" sz="1800" dirty="0"/>
              <a:t> </a:t>
            </a:r>
            <a:r>
              <a:rPr lang="en-US" sz="1800" dirty="0" err="1"/>
              <a:t>tujuan</a:t>
            </a:r>
            <a:r>
              <a:rPr lang="en-US" sz="1800" dirty="0"/>
              <a:t> </a:t>
            </a:r>
            <a:r>
              <a:rPr lang="en-US" sz="1800" dirty="0" err="1"/>
              <a:t>dari</a:t>
            </a:r>
            <a:r>
              <a:rPr lang="en-US" sz="1800" dirty="0"/>
              <a:t> </a:t>
            </a:r>
            <a:r>
              <a:rPr lang="en-US" sz="1800" dirty="0" err="1"/>
              <a:t>proses</a:t>
            </a:r>
            <a:r>
              <a:rPr lang="en-US" sz="1800" dirty="0"/>
              <a:t> </a:t>
            </a:r>
            <a:r>
              <a:rPr lang="en-US" sz="1800" dirty="0" err="1"/>
              <a:t>manajemen</a:t>
            </a:r>
            <a:r>
              <a:rPr lang="en-US" sz="1800" dirty="0"/>
              <a:t> review ?</a:t>
            </a:r>
          </a:p>
          <a:p>
            <a:pPr lvl="1" eaLnBrk="1" hangingPunct="1">
              <a:lnSpc>
                <a:spcPct val="130000"/>
              </a:lnSpc>
            </a:pPr>
            <a:r>
              <a:rPr lang="en-US" sz="1800" dirty="0" err="1"/>
              <a:t>Kurang</a:t>
            </a:r>
            <a:r>
              <a:rPr lang="en-US" sz="1800" dirty="0"/>
              <a:t> </a:t>
            </a:r>
            <a:r>
              <a:rPr lang="en-US" sz="1800" dirty="0" err="1"/>
              <a:t>kreatif</a:t>
            </a:r>
            <a:r>
              <a:rPr lang="en-US" sz="1800" dirty="0"/>
              <a:t> </a:t>
            </a:r>
            <a:r>
              <a:rPr lang="en-US" sz="1800" dirty="0" err="1"/>
              <a:t>dalam</a:t>
            </a:r>
            <a:r>
              <a:rPr lang="en-US" sz="1800" dirty="0"/>
              <a:t> </a:t>
            </a:r>
            <a:r>
              <a:rPr lang="en-US" sz="1800" dirty="0" err="1"/>
              <a:t>menggali</a:t>
            </a:r>
            <a:r>
              <a:rPr lang="en-US" sz="1800" dirty="0"/>
              <a:t> </a:t>
            </a:r>
            <a:r>
              <a:rPr lang="en-US" sz="1800" dirty="0" err="1"/>
              <a:t>kelemahan</a:t>
            </a:r>
            <a:r>
              <a:rPr lang="en-US" sz="1800" dirty="0"/>
              <a:t> </a:t>
            </a:r>
            <a:r>
              <a:rPr lang="en-US" sz="1800" dirty="0" err="1"/>
              <a:t>dari</a:t>
            </a:r>
            <a:r>
              <a:rPr lang="en-US" sz="1800" dirty="0"/>
              <a:t> </a:t>
            </a:r>
            <a:r>
              <a:rPr lang="en-US" sz="1800" dirty="0" err="1"/>
              <a:t>suatu</a:t>
            </a:r>
            <a:r>
              <a:rPr lang="en-US" sz="1800" dirty="0"/>
              <a:t> </a:t>
            </a:r>
            <a:r>
              <a:rPr lang="en-US" sz="1800" dirty="0" err="1"/>
              <a:t>proses</a:t>
            </a:r>
            <a:r>
              <a:rPr lang="en-US" sz="1800" dirty="0"/>
              <a:t>, </a:t>
            </a:r>
            <a:r>
              <a:rPr lang="en-US" sz="1800" dirty="0" err="1"/>
              <a:t>percaya</a:t>
            </a:r>
            <a:r>
              <a:rPr lang="en-US" sz="1800" dirty="0"/>
              <a:t> </a:t>
            </a:r>
            <a:r>
              <a:rPr lang="en-US" sz="1800" dirty="0" err="1"/>
              <a:t>dengan</a:t>
            </a:r>
            <a:r>
              <a:rPr lang="en-US" sz="1800" dirty="0"/>
              <a:t> </a:t>
            </a:r>
            <a:r>
              <a:rPr lang="en-US" sz="1800" dirty="0" err="1"/>
              <a:t>pernyataan</a:t>
            </a:r>
            <a:r>
              <a:rPr lang="en-US" sz="1800" dirty="0"/>
              <a:t> </a:t>
            </a:r>
            <a:r>
              <a:rPr lang="en-US" sz="1800" dirty="0" err="1"/>
              <a:t>dari</a:t>
            </a:r>
            <a:r>
              <a:rPr lang="en-US" sz="1800" dirty="0"/>
              <a:t> </a:t>
            </a:r>
            <a:r>
              <a:rPr lang="en-US" sz="1800" dirty="0" err="1"/>
              <a:t>auditee</a:t>
            </a:r>
            <a:r>
              <a:rPr lang="en-US" sz="1800" dirty="0"/>
              <a:t>. </a:t>
            </a:r>
          </a:p>
          <a:p>
            <a:pPr lvl="2" eaLnBrk="1" hangingPunct="1">
              <a:lnSpc>
                <a:spcPct val="130000"/>
              </a:lnSpc>
            </a:pPr>
            <a:r>
              <a:rPr lang="en-US" sz="1800" dirty="0"/>
              <a:t>Audit </a:t>
            </a:r>
            <a:r>
              <a:rPr lang="en-US" sz="1800" dirty="0" err="1"/>
              <a:t>lebih</a:t>
            </a:r>
            <a:r>
              <a:rPr lang="en-US" sz="1800" dirty="0"/>
              <a:t> </a:t>
            </a:r>
            <a:r>
              <a:rPr lang="en-US" sz="1800" dirty="0" err="1"/>
              <a:t>bersifat</a:t>
            </a:r>
            <a:r>
              <a:rPr lang="en-US" sz="1800" dirty="0"/>
              <a:t> </a:t>
            </a:r>
            <a:r>
              <a:rPr lang="en-US" sz="1800" dirty="0" err="1"/>
              <a:t>wawancara</a:t>
            </a:r>
            <a:r>
              <a:rPr lang="en-US" sz="1800" dirty="0"/>
              <a:t> </a:t>
            </a:r>
          </a:p>
          <a:p>
            <a:pPr lvl="1" eaLnBrk="1" hangingPunct="1">
              <a:lnSpc>
                <a:spcPct val="130000"/>
              </a:lnSpc>
            </a:pPr>
            <a:r>
              <a:rPr lang="en-US" sz="1800" dirty="0" err="1"/>
              <a:t>Puas</a:t>
            </a:r>
            <a:r>
              <a:rPr lang="en-US" sz="1800" dirty="0"/>
              <a:t> </a:t>
            </a:r>
            <a:r>
              <a:rPr lang="en-US" sz="1800" dirty="0" err="1"/>
              <a:t>dengan</a:t>
            </a:r>
            <a:r>
              <a:rPr lang="en-US" sz="1800" dirty="0"/>
              <a:t> </a:t>
            </a:r>
            <a:r>
              <a:rPr lang="en-US" sz="1800" dirty="0" err="1"/>
              <a:t>keberadaan</a:t>
            </a:r>
            <a:r>
              <a:rPr lang="en-US" sz="1800" dirty="0"/>
              <a:t> </a:t>
            </a:r>
            <a:r>
              <a:rPr lang="en-US" sz="1800" dirty="0" err="1"/>
              <a:t>suatu</a:t>
            </a:r>
            <a:r>
              <a:rPr lang="en-US" sz="1800" dirty="0"/>
              <a:t> </a:t>
            </a:r>
            <a:r>
              <a:rPr lang="en-US" sz="1800" dirty="0" err="1"/>
              <a:t>dokumen</a:t>
            </a:r>
            <a:r>
              <a:rPr lang="en-US" sz="1800" dirty="0"/>
              <a:t>, </a:t>
            </a:r>
            <a:r>
              <a:rPr lang="en-US" sz="1800" dirty="0" err="1"/>
              <a:t>kurang</a:t>
            </a:r>
            <a:r>
              <a:rPr lang="en-US" sz="1800" dirty="0"/>
              <a:t> </a:t>
            </a:r>
            <a:r>
              <a:rPr lang="en-US" sz="1800" dirty="0" err="1"/>
              <a:t>melakukan</a:t>
            </a:r>
            <a:r>
              <a:rPr lang="en-US" sz="1800" dirty="0"/>
              <a:t> </a:t>
            </a:r>
            <a:r>
              <a:rPr lang="en-US" sz="1800" dirty="0" err="1"/>
              <a:t>penelitian</a:t>
            </a:r>
            <a:r>
              <a:rPr lang="en-US" sz="1800" dirty="0"/>
              <a:t> </a:t>
            </a:r>
            <a:r>
              <a:rPr lang="en-US" sz="1800" dirty="0" err="1"/>
              <a:t>terhadap</a:t>
            </a:r>
            <a:r>
              <a:rPr lang="en-US" sz="1800" dirty="0"/>
              <a:t> </a:t>
            </a:r>
            <a:r>
              <a:rPr lang="en-US" sz="1800" dirty="0" err="1"/>
              <a:t>isi</a:t>
            </a:r>
            <a:r>
              <a:rPr lang="en-US" sz="1800" dirty="0"/>
              <a:t> </a:t>
            </a:r>
            <a:r>
              <a:rPr lang="en-US" sz="1800" dirty="0" err="1"/>
              <a:t>dokumen</a:t>
            </a:r>
            <a:r>
              <a:rPr lang="en-US" sz="1800" dirty="0"/>
              <a:t> </a:t>
            </a:r>
            <a:r>
              <a:rPr lang="en-US" sz="1800" dirty="0" err="1"/>
              <a:t>atau</a:t>
            </a:r>
            <a:r>
              <a:rPr lang="en-US" sz="1800" dirty="0"/>
              <a:t> </a:t>
            </a:r>
            <a:r>
              <a:rPr lang="en-US" sz="1800" dirty="0" err="1"/>
              <a:t>melakukan</a:t>
            </a:r>
            <a:r>
              <a:rPr lang="en-US" sz="1800" dirty="0"/>
              <a:t> </a:t>
            </a:r>
            <a:r>
              <a:rPr lang="en-US" sz="1800" dirty="0" err="1"/>
              <a:t>observasi</a:t>
            </a:r>
            <a:r>
              <a:rPr lang="en-US" sz="1800" dirty="0"/>
              <a:t> </a:t>
            </a:r>
            <a:r>
              <a:rPr lang="en-US" sz="1800" dirty="0" err="1"/>
              <a:t>di</a:t>
            </a:r>
            <a:r>
              <a:rPr lang="en-US" sz="1800" dirty="0"/>
              <a:t> </a:t>
            </a:r>
            <a:r>
              <a:rPr lang="en-US" sz="1800" dirty="0" err="1"/>
              <a:t>lapangan</a:t>
            </a:r>
            <a:endParaRPr lang="en-US" sz="1800" dirty="0"/>
          </a:p>
          <a:p>
            <a:pPr lvl="2" eaLnBrk="1" hangingPunct="1">
              <a:lnSpc>
                <a:spcPct val="130000"/>
              </a:lnSpc>
            </a:pPr>
            <a:r>
              <a:rPr lang="en-US" sz="1800" dirty="0" err="1"/>
              <a:t>Menyatakan</a:t>
            </a:r>
            <a:r>
              <a:rPr lang="en-US" sz="1800" dirty="0"/>
              <a:t> OK </a:t>
            </a:r>
            <a:r>
              <a:rPr lang="en-US" sz="1800" dirty="0" err="1"/>
              <a:t>setelah</a:t>
            </a:r>
            <a:r>
              <a:rPr lang="en-US" sz="1800" dirty="0"/>
              <a:t> </a:t>
            </a:r>
            <a:r>
              <a:rPr lang="en-US" sz="1800" dirty="0" err="1"/>
              <a:t>dokumen</a:t>
            </a:r>
            <a:r>
              <a:rPr lang="en-US" sz="1800" dirty="0"/>
              <a:t> </a:t>
            </a:r>
            <a:r>
              <a:rPr lang="en-US" sz="1800" dirty="0" err="1"/>
              <a:t>diberikan</a:t>
            </a:r>
            <a:r>
              <a:rPr lang="en-US" sz="1800" dirty="0"/>
              <a:t>, </a:t>
            </a:r>
            <a:r>
              <a:rPr lang="en-US" sz="1800" dirty="0" err="1"/>
              <a:t>tanpa</a:t>
            </a:r>
            <a:r>
              <a:rPr lang="en-US" sz="1800" dirty="0"/>
              <a:t> </a:t>
            </a:r>
            <a:r>
              <a:rPr lang="en-US" sz="1800" dirty="0" err="1"/>
              <a:t>melihat</a:t>
            </a:r>
            <a:r>
              <a:rPr lang="en-US" sz="1800" dirty="0"/>
              <a:t> </a:t>
            </a:r>
            <a:r>
              <a:rPr lang="en-US" sz="1800" dirty="0" err="1"/>
              <a:t>isi</a:t>
            </a:r>
            <a:r>
              <a:rPr lang="en-US" sz="1800" dirty="0"/>
              <a:t> </a:t>
            </a:r>
            <a:r>
              <a:rPr lang="en-US" sz="1800" dirty="0" err="1"/>
              <a:t>dari</a:t>
            </a:r>
            <a:r>
              <a:rPr lang="en-US" sz="1800" dirty="0"/>
              <a:t> </a:t>
            </a:r>
            <a:r>
              <a:rPr lang="en-US" sz="1800" dirty="0" err="1"/>
              <a:t>suatu</a:t>
            </a:r>
            <a:r>
              <a:rPr lang="en-US" sz="1800" dirty="0"/>
              <a:t> </a:t>
            </a:r>
            <a:r>
              <a:rPr lang="en-US" sz="1800" dirty="0" err="1"/>
              <a:t>dokumen</a:t>
            </a:r>
            <a:r>
              <a:rPr lang="en-US" sz="1800" dirty="0"/>
              <a:t>.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79658B-7F9C-4333-9499-869B8642C574}" type="slidenum">
              <a:rPr lang="en-US" smtClean="0"/>
              <a:pPr>
                <a:defRPr/>
              </a:pPr>
              <a:t>77</a:t>
            </a:fld>
            <a:endParaRPr lang="en-US"/>
          </a:p>
        </p:txBody>
      </p:sp>
      <p:cxnSp>
        <p:nvCxnSpPr>
          <p:cNvPr id="4" name="Straight Connector 3"/>
          <p:cNvCxnSpPr/>
          <p:nvPr/>
        </p:nvCxnSpPr>
        <p:spPr>
          <a:xfrm flipH="1">
            <a:off x="-15552" y="1196752"/>
            <a:ext cx="32918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459435" y="116632"/>
            <a:ext cx="3446565" cy="324036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A521C58-469C-47C4-ACCD-F677232D3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Audit integrasi ISO 9001 &amp; ISO 45001 1/rev 00© Copyright Sentral Sistem, Juni 2019</a:t>
            </a:r>
          </a:p>
        </p:txBody>
      </p:sp>
    </p:spTree>
    <p:extLst>
      <p:ext uri="{BB962C8B-B14F-4D97-AF65-F5344CB8AC3E}">
        <p14:creationId xmlns:p14="http://schemas.microsoft.com/office/powerpoint/2010/main" val="300813827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Grp="1" noChangeArrowheads="1"/>
          </p:cNvSpPr>
          <p:nvPr>
            <p:ph type="title"/>
          </p:nvPr>
        </p:nvSpPr>
        <p:spPr>
          <a:xfrm>
            <a:off x="-1" y="0"/>
            <a:ext cx="9906001" cy="1628800"/>
          </a:xfrm>
          <a:solidFill>
            <a:schemeClr val="tx2">
              <a:lumMod val="50000"/>
            </a:schemeClr>
          </a:solidFill>
        </p:spPr>
        <p:txBody>
          <a:bodyPr anchor="b"/>
          <a:lstStyle/>
          <a:p>
            <a:pPr algn="ctr" eaLnBrk="1" hangingPunct="1"/>
            <a:r>
              <a:rPr lang="en-US" b="1" u="sng" dirty="0" err="1">
                <a:solidFill>
                  <a:schemeClr val="bg1"/>
                </a:solidFill>
              </a:rPr>
              <a:t>Teknik-teknik</a:t>
            </a:r>
            <a:r>
              <a:rPr lang="en-US" b="1" u="sng" dirty="0">
                <a:solidFill>
                  <a:schemeClr val="bg1"/>
                </a:solidFill>
              </a:rPr>
              <a:t> </a:t>
            </a:r>
            <a:r>
              <a:rPr lang="en-US" b="1" u="sng" dirty="0" err="1">
                <a:solidFill>
                  <a:schemeClr val="bg1"/>
                </a:solidFill>
              </a:rPr>
              <a:t>Komunikasi</a:t>
            </a:r>
            <a:r>
              <a:rPr lang="en-US" b="1" u="sng" dirty="0">
                <a:solidFill>
                  <a:schemeClr val="bg1"/>
                </a:solidFill>
              </a:rPr>
              <a:t> </a:t>
            </a:r>
            <a:br>
              <a:rPr lang="en-US" b="1" u="sng" dirty="0">
                <a:solidFill>
                  <a:schemeClr val="bg1"/>
                </a:solidFill>
              </a:rPr>
            </a:br>
            <a:r>
              <a:rPr lang="en-US" b="1" u="sng" dirty="0" err="1">
                <a:solidFill>
                  <a:schemeClr val="bg1"/>
                </a:solidFill>
              </a:rPr>
              <a:t>Saat</a:t>
            </a:r>
            <a:r>
              <a:rPr lang="en-US" b="1" u="sng" dirty="0">
                <a:solidFill>
                  <a:schemeClr val="bg1"/>
                </a:solidFill>
              </a:rPr>
              <a:t> </a:t>
            </a:r>
            <a:r>
              <a:rPr lang="en-US" b="1" u="sng" dirty="0" err="1">
                <a:solidFill>
                  <a:schemeClr val="bg1"/>
                </a:solidFill>
              </a:rPr>
              <a:t>Wawancara</a:t>
            </a:r>
            <a:endParaRPr lang="en-US" b="1" u="sng" dirty="0">
              <a:solidFill>
                <a:schemeClr val="bg1"/>
              </a:solidFill>
            </a:endParaRPr>
          </a:p>
        </p:txBody>
      </p:sp>
      <p:sp>
        <p:nvSpPr>
          <p:cNvPr id="8704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880950" y="2112962"/>
            <a:ext cx="4465481" cy="4608513"/>
          </a:xfrm>
          <a:noFill/>
        </p:spPr>
        <p:txBody>
          <a:bodyPr/>
          <a:lstStyle/>
          <a:p>
            <a:pPr algn="just" eaLnBrk="1" hangingPunct="1">
              <a:lnSpc>
                <a:spcPct val="80000"/>
              </a:lnSpc>
            </a:pPr>
            <a:r>
              <a:rPr lang="en-US" sz="2000" dirty="0" err="1"/>
              <a:t>Tentukan</a:t>
            </a:r>
            <a:r>
              <a:rPr lang="en-US" sz="2000" dirty="0"/>
              <a:t> </a:t>
            </a:r>
            <a:r>
              <a:rPr lang="en-US" sz="2000" dirty="0" err="1"/>
              <a:t>tujuan</a:t>
            </a:r>
            <a:r>
              <a:rPr lang="en-US" sz="2000" dirty="0"/>
              <a:t> </a:t>
            </a:r>
            <a:r>
              <a:rPr lang="en-US" sz="2000" dirty="0" err="1"/>
              <a:t>komunikasi</a:t>
            </a:r>
            <a:r>
              <a:rPr lang="en-US" sz="2000" dirty="0"/>
              <a:t>, </a:t>
            </a:r>
            <a:r>
              <a:rPr lang="en-US" sz="2000" dirty="0" err="1"/>
              <a:t>apa</a:t>
            </a:r>
            <a:r>
              <a:rPr lang="en-US" sz="2000" dirty="0"/>
              <a:t> yang </a:t>
            </a:r>
            <a:r>
              <a:rPr lang="en-US" sz="2000" dirty="0" err="1"/>
              <a:t>sebenarnya</a:t>
            </a:r>
            <a:r>
              <a:rPr lang="en-US" sz="2000" dirty="0"/>
              <a:t> </a:t>
            </a:r>
            <a:r>
              <a:rPr lang="en-US" sz="2000" dirty="0" err="1"/>
              <a:t>ingin</a:t>
            </a:r>
            <a:r>
              <a:rPr lang="en-US" sz="2000" dirty="0"/>
              <a:t> </a:t>
            </a:r>
            <a:r>
              <a:rPr lang="en-US" sz="2000" dirty="0" err="1"/>
              <a:t>anda</a:t>
            </a:r>
            <a:r>
              <a:rPr lang="en-US" sz="2000" dirty="0"/>
              <a:t> </a:t>
            </a:r>
            <a:r>
              <a:rPr lang="en-US" sz="2000" dirty="0" err="1"/>
              <a:t>ketahui</a:t>
            </a:r>
            <a:r>
              <a:rPr lang="en-US" sz="2000" dirty="0"/>
              <a:t>.</a:t>
            </a:r>
          </a:p>
          <a:p>
            <a:pPr algn="just" eaLnBrk="1" hangingPunct="1">
              <a:lnSpc>
                <a:spcPct val="80000"/>
              </a:lnSpc>
            </a:pPr>
            <a:r>
              <a:rPr lang="en-US" sz="2000" dirty="0" err="1"/>
              <a:t>Pilih</a:t>
            </a:r>
            <a:r>
              <a:rPr lang="en-US" sz="2000" dirty="0"/>
              <a:t> </a:t>
            </a:r>
            <a:r>
              <a:rPr lang="en-US" sz="2000" dirty="0" err="1"/>
              <a:t>kata</a:t>
            </a:r>
            <a:r>
              <a:rPr lang="en-US" sz="2000" dirty="0"/>
              <a:t> yang </a:t>
            </a:r>
            <a:r>
              <a:rPr lang="en-US" sz="2000" dirty="0" err="1"/>
              <a:t>sesuai</a:t>
            </a:r>
            <a:r>
              <a:rPr lang="en-US" sz="2000" dirty="0"/>
              <a:t> </a:t>
            </a:r>
            <a:r>
              <a:rPr lang="en-US" sz="2000" dirty="0" err="1"/>
              <a:t>dan</a:t>
            </a:r>
            <a:r>
              <a:rPr lang="en-US" sz="2000" dirty="0"/>
              <a:t> </a:t>
            </a:r>
            <a:r>
              <a:rPr lang="en-US" sz="2000" dirty="0" err="1"/>
              <a:t>umum</a:t>
            </a:r>
            <a:r>
              <a:rPr lang="en-US" sz="2000" dirty="0"/>
              <a:t> </a:t>
            </a:r>
            <a:r>
              <a:rPr lang="en-US" sz="2000" dirty="0" err="1"/>
              <a:t>dimengerti</a:t>
            </a:r>
            <a:r>
              <a:rPr lang="en-US" sz="2000" dirty="0"/>
              <a:t>, </a:t>
            </a:r>
            <a:r>
              <a:rPr lang="en-US" sz="2000" dirty="0" err="1"/>
              <a:t>bila</a:t>
            </a:r>
            <a:r>
              <a:rPr lang="en-US" sz="2000" dirty="0"/>
              <a:t> </a:t>
            </a:r>
            <a:r>
              <a:rPr lang="en-US" sz="2000" dirty="0" err="1"/>
              <a:t>ada</a:t>
            </a:r>
            <a:r>
              <a:rPr lang="en-US" sz="2000" dirty="0"/>
              <a:t> </a:t>
            </a:r>
            <a:r>
              <a:rPr lang="en-US" sz="2000" dirty="0" err="1"/>
              <a:t>istilah</a:t>
            </a:r>
            <a:r>
              <a:rPr lang="en-US" sz="2000" dirty="0"/>
              <a:t> yang </a:t>
            </a:r>
            <a:r>
              <a:rPr lang="en-US" sz="2000" dirty="0" err="1"/>
              <a:t>masih</a:t>
            </a:r>
            <a:r>
              <a:rPr lang="en-US" sz="2000" dirty="0"/>
              <a:t> </a:t>
            </a:r>
            <a:r>
              <a:rPr lang="en-US" sz="2000" dirty="0" err="1"/>
              <a:t>asing</a:t>
            </a:r>
            <a:r>
              <a:rPr lang="en-US" sz="2000" dirty="0"/>
              <a:t> </a:t>
            </a:r>
            <a:r>
              <a:rPr lang="en-US" sz="2000" dirty="0" err="1"/>
              <a:t>maka</a:t>
            </a:r>
            <a:r>
              <a:rPr lang="en-US" sz="2000" dirty="0"/>
              <a:t> </a:t>
            </a:r>
            <a:r>
              <a:rPr lang="en-US" sz="2000" dirty="0" err="1"/>
              <a:t>perjelaskan</a:t>
            </a:r>
            <a:r>
              <a:rPr lang="en-US" sz="2000" dirty="0"/>
              <a:t> </a:t>
            </a:r>
            <a:r>
              <a:rPr lang="en-US" sz="2000" dirty="0" err="1"/>
              <a:t>artinya</a:t>
            </a:r>
            <a:r>
              <a:rPr lang="en-US" sz="2000" dirty="0"/>
              <a:t>, </a:t>
            </a:r>
            <a:r>
              <a:rPr lang="en-US" sz="2000" dirty="0" err="1"/>
              <a:t>ini</a:t>
            </a:r>
            <a:r>
              <a:rPr lang="en-US" sz="2000" dirty="0"/>
              <a:t> </a:t>
            </a:r>
            <a:r>
              <a:rPr lang="en-US" sz="2000" dirty="0" err="1"/>
              <a:t>menghindari</a:t>
            </a:r>
            <a:r>
              <a:rPr lang="en-US" sz="2000" dirty="0"/>
              <a:t> </a:t>
            </a:r>
            <a:r>
              <a:rPr lang="en-US" sz="2000" dirty="0" err="1"/>
              <a:t>persepsi</a:t>
            </a:r>
            <a:r>
              <a:rPr lang="en-US" sz="2000" dirty="0"/>
              <a:t> yang </a:t>
            </a:r>
            <a:r>
              <a:rPr lang="en-US" sz="2000" dirty="0" err="1"/>
              <a:t>berbeda</a:t>
            </a:r>
            <a:r>
              <a:rPr lang="en-US" sz="2000" dirty="0"/>
              <a:t>.</a:t>
            </a:r>
          </a:p>
          <a:p>
            <a:pPr algn="just" eaLnBrk="1" hangingPunct="1">
              <a:lnSpc>
                <a:spcPct val="80000"/>
              </a:lnSpc>
            </a:pPr>
            <a:r>
              <a:rPr lang="en-US" sz="2000" dirty="0" err="1"/>
              <a:t>Gunakan</a:t>
            </a:r>
            <a:r>
              <a:rPr lang="en-US" sz="2000" dirty="0"/>
              <a:t> </a:t>
            </a:r>
            <a:r>
              <a:rPr lang="en-US" sz="2000" dirty="0" err="1"/>
              <a:t>bahasa</a:t>
            </a:r>
            <a:r>
              <a:rPr lang="en-US" sz="2000" dirty="0"/>
              <a:t> </a:t>
            </a:r>
            <a:r>
              <a:rPr lang="en-US" sz="2000" dirty="0" err="1"/>
              <a:t>tubuh</a:t>
            </a:r>
            <a:r>
              <a:rPr lang="en-US" sz="2000" dirty="0"/>
              <a:t> </a:t>
            </a:r>
            <a:r>
              <a:rPr lang="en-US" sz="2000" dirty="0" err="1"/>
              <a:t>dan</a:t>
            </a:r>
            <a:r>
              <a:rPr lang="en-US" sz="2000" dirty="0"/>
              <a:t> nada </a:t>
            </a:r>
            <a:r>
              <a:rPr lang="en-US" sz="2000" dirty="0" err="1"/>
              <a:t>suara</a:t>
            </a:r>
            <a:r>
              <a:rPr lang="en-US" sz="2000" dirty="0"/>
              <a:t> </a:t>
            </a:r>
            <a:r>
              <a:rPr lang="en-US" sz="2000" dirty="0" err="1"/>
              <a:t>untuk</a:t>
            </a:r>
            <a:r>
              <a:rPr lang="en-US" sz="2000" dirty="0"/>
              <a:t> </a:t>
            </a:r>
            <a:r>
              <a:rPr lang="en-US" sz="2000" dirty="0" err="1"/>
              <a:t>memperjelas</a:t>
            </a:r>
            <a:r>
              <a:rPr lang="en-US" sz="2000" dirty="0"/>
              <a:t> </a:t>
            </a:r>
            <a:r>
              <a:rPr lang="en-US" sz="2000" dirty="0" err="1"/>
              <a:t>maksud</a:t>
            </a:r>
            <a:endParaRPr lang="en-US" sz="2000" dirty="0"/>
          </a:p>
          <a:p>
            <a:pPr algn="just" eaLnBrk="1" hangingPunct="1">
              <a:lnSpc>
                <a:spcPct val="80000"/>
              </a:lnSpc>
            </a:pPr>
            <a:r>
              <a:rPr lang="en-US" sz="2000" dirty="0" err="1"/>
              <a:t>Gunakan</a:t>
            </a:r>
            <a:r>
              <a:rPr lang="en-US" sz="2000" dirty="0"/>
              <a:t> </a:t>
            </a:r>
            <a:r>
              <a:rPr lang="en-US" sz="2000" dirty="0" err="1"/>
              <a:t>pertanyaan</a:t>
            </a:r>
            <a:r>
              <a:rPr lang="en-US" sz="2000" dirty="0"/>
              <a:t> yang </a:t>
            </a:r>
            <a:r>
              <a:rPr lang="en-US" sz="2000" dirty="0" err="1"/>
              <a:t>memerlukan</a:t>
            </a:r>
            <a:r>
              <a:rPr lang="en-US" sz="2000" dirty="0"/>
              <a:t> </a:t>
            </a:r>
            <a:r>
              <a:rPr lang="en-US" sz="2000" dirty="0" err="1"/>
              <a:t>penjelasan</a:t>
            </a:r>
            <a:r>
              <a:rPr lang="en-US" sz="2000" dirty="0"/>
              <a:t> </a:t>
            </a:r>
            <a:r>
              <a:rPr lang="en-US" sz="2000" dirty="0" err="1"/>
              <a:t>sehingga</a:t>
            </a:r>
            <a:r>
              <a:rPr lang="en-US" sz="2000" dirty="0"/>
              <a:t> </a:t>
            </a:r>
            <a:r>
              <a:rPr lang="en-US" sz="2000" dirty="0" err="1"/>
              <a:t>wawancara</a:t>
            </a:r>
            <a:r>
              <a:rPr lang="en-US" sz="2000" dirty="0"/>
              <a:t> </a:t>
            </a:r>
            <a:r>
              <a:rPr lang="en-US" sz="2000" dirty="0" err="1"/>
              <a:t>menjadi</a:t>
            </a:r>
            <a:r>
              <a:rPr lang="en-US" sz="2000" dirty="0"/>
              <a:t> </a:t>
            </a:r>
            <a:r>
              <a:rPr lang="en-US" sz="2000" dirty="0" err="1"/>
              <a:t>hidup</a:t>
            </a:r>
            <a:r>
              <a:rPr lang="en-US" sz="2000" dirty="0"/>
              <a:t>.</a:t>
            </a:r>
          </a:p>
          <a:p>
            <a:pPr algn="just" eaLnBrk="1" hangingPunct="1">
              <a:lnSpc>
                <a:spcPct val="10000"/>
              </a:lnSpc>
              <a:buFont typeface="Wingdings" pitchFamily="2" charset="2"/>
              <a:buNone/>
            </a:pPr>
            <a:endParaRPr lang="en-US" sz="2000" dirty="0"/>
          </a:p>
          <a:p>
            <a:pPr algn="just" eaLnBrk="1" hangingPunct="1">
              <a:lnSpc>
                <a:spcPct val="80000"/>
              </a:lnSpc>
              <a:buFont typeface="Wingdings" pitchFamily="2" charset="2"/>
              <a:buNone/>
            </a:pPr>
            <a:endParaRPr lang="en-US" sz="2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5AFAB11-F620-41BB-9FD1-51BD9D46CF74}" type="slidenum">
              <a:rPr lang="id-ID" smtClean="0"/>
              <a:pPr>
                <a:defRPr/>
              </a:pPr>
              <a:t>78</a:t>
            </a:fld>
            <a:endParaRPr lang="id-ID"/>
          </a:p>
        </p:txBody>
      </p:sp>
      <p:sp>
        <p:nvSpPr>
          <p:cNvPr id="87045" name="Rectangle 17"/>
          <p:cNvSpPr>
            <a:spLocks noChangeArrowheads="1"/>
          </p:cNvSpPr>
          <p:nvPr/>
        </p:nvSpPr>
        <p:spPr bwMode="auto">
          <a:xfrm>
            <a:off x="702898" y="5160557"/>
            <a:ext cx="8643533" cy="1357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just">
              <a:lnSpc>
                <a:spcPct val="8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en-US" sz="2000" b="0" dirty="0">
              <a:latin typeface="+mn-lt"/>
            </a:endParaRPr>
          </a:p>
          <a:p>
            <a:pPr marL="342900" indent="-342900" algn="just">
              <a:lnSpc>
                <a:spcPct val="8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2000" b="0" dirty="0" err="1">
                <a:latin typeface="+mn-lt"/>
              </a:rPr>
              <a:t>Pastikan</a:t>
            </a:r>
            <a:r>
              <a:rPr lang="en-US" sz="2000" b="0" dirty="0">
                <a:latin typeface="+mn-lt"/>
              </a:rPr>
              <a:t> </a:t>
            </a:r>
            <a:r>
              <a:rPr lang="en-US" sz="2000" b="0" dirty="0" err="1">
                <a:latin typeface="+mn-lt"/>
              </a:rPr>
              <a:t>bahwa</a:t>
            </a:r>
            <a:r>
              <a:rPr lang="en-US" sz="2000" b="0" dirty="0">
                <a:latin typeface="+mn-lt"/>
              </a:rPr>
              <a:t> </a:t>
            </a:r>
            <a:r>
              <a:rPr lang="en-US" sz="2000" b="0" dirty="0" err="1">
                <a:latin typeface="+mn-lt"/>
              </a:rPr>
              <a:t>lawan</a:t>
            </a:r>
            <a:r>
              <a:rPr lang="en-US" sz="2000" b="0" dirty="0">
                <a:latin typeface="+mn-lt"/>
              </a:rPr>
              <a:t> </a:t>
            </a:r>
            <a:r>
              <a:rPr lang="en-US" sz="2000" b="0" dirty="0" err="1">
                <a:latin typeface="+mn-lt"/>
              </a:rPr>
              <a:t>bicara</a:t>
            </a:r>
            <a:r>
              <a:rPr lang="en-US" sz="2000" b="0" dirty="0">
                <a:latin typeface="+mn-lt"/>
              </a:rPr>
              <a:t> </a:t>
            </a:r>
            <a:r>
              <a:rPr lang="en-US" sz="2000" b="0" dirty="0" err="1">
                <a:latin typeface="+mn-lt"/>
              </a:rPr>
              <a:t>anda</a:t>
            </a:r>
            <a:r>
              <a:rPr lang="en-US" sz="2000" b="0" dirty="0">
                <a:latin typeface="+mn-lt"/>
              </a:rPr>
              <a:t> </a:t>
            </a:r>
            <a:r>
              <a:rPr lang="en-US" sz="2000" b="0" dirty="0" err="1">
                <a:latin typeface="+mn-lt"/>
              </a:rPr>
              <a:t>mengerti</a:t>
            </a:r>
            <a:r>
              <a:rPr lang="en-US" sz="2000" b="0" dirty="0">
                <a:latin typeface="+mn-lt"/>
              </a:rPr>
              <a:t> </a:t>
            </a:r>
            <a:r>
              <a:rPr lang="en-US" sz="2000" b="0" dirty="0" err="1">
                <a:latin typeface="+mn-lt"/>
              </a:rPr>
              <a:t>maksud</a:t>
            </a:r>
            <a:r>
              <a:rPr lang="en-US" sz="2000" b="0" dirty="0">
                <a:latin typeface="+mn-lt"/>
              </a:rPr>
              <a:t> yang </a:t>
            </a:r>
            <a:r>
              <a:rPr lang="en-US" sz="2000" b="0" dirty="0" err="1">
                <a:latin typeface="+mn-lt"/>
              </a:rPr>
              <a:t>ingin</a:t>
            </a:r>
            <a:r>
              <a:rPr lang="en-US" sz="2000" b="0" dirty="0">
                <a:latin typeface="+mn-lt"/>
              </a:rPr>
              <a:t> </a:t>
            </a:r>
            <a:r>
              <a:rPr lang="en-US" sz="2000" b="0" dirty="0" err="1">
                <a:latin typeface="+mn-lt"/>
              </a:rPr>
              <a:t>anda</a:t>
            </a:r>
            <a:r>
              <a:rPr lang="en-US" sz="2000" b="0" dirty="0">
                <a:latin typeface="+mn-lt"/>
              </a:rPr>
              <a:t> </a:t>
            </a:r>
            <a:r>
              <a:rPr lang="en-US" sz="2000" b="0" dirty="0" err="1">
                <a:latin typeface="+mn-lt"/>
              </a:rPr>
              <a:t>sampaikan</a:t>
            </a:r>
            <a:r>
              <a:rPr lang="en-US" sz="2000" b="0" dirty="0">
                <a:latin typeface="+mn-lt"/>
              </a:rPr>
              <a:t> </a:t>
            </a:r>
            <a:r>
              <a:rPr lang="en-US" sz="2000" b="0" dirty="0" err="1">
                <a:latin typeface="+mn-lt"/>
              </a:rPr>
              <a:t>bila</a:t>
            </a:r>
            <a:r>
              <a:rPr lang="en-US" sz="2000" b="0" dirty="0">
                <a:latin typeface="+mn-lt"/>
              </a:rPr>
              <a:t> </a:t>
            </a:r>
            <a:r>
              <a:rPr lang="en-US" sz="2000" b="0" dirty="0" err="1">
                <a:latin typeface="+mn-lt"/>
              </a:rPr>
              <a:t>mereka</a:t>
            </a:r>
            <a:r>
              <a:rPr lang="en-US" sz="2000" b="0" dirty="0">
                <a:latin typeface="+mn-lt"/>
              </a:rPr>
              <a:t> </a:t>
            </a:r>
            <a:r>
              <a:rPr lang="en-US" sz="2000" b="0" dirty="0" err="1">
                <a:latin typeface="+mn-lt"/>
              </a:rPr>
              <a:t>tampak</a:t>
            </a:r>
            <a:r>
              <a:rPr lang="en-US" sz="2000" b="0" dirty="0">
                <a:latin typeface="+mn-lt"/>
              </a:rPr>
              <a:t> </a:t>
            </a:r>
            <a:r>
              <a:rPr lang="en-US" sz="2000" b="0" dirty="0" err="1">
                <a:latin typeface="+mn-lt"/>
              </a:rPr>
              <a:t>bingung</a:t>
            </a:r>
            <a:r>
              <a:rPr lang="en-US" sz="2000" b="0" dirty="0">
                <a:latin typeface="+mn-lt"/>
              </a:rPr>
              <a:t> </a:t>
            </a:r>
            <a:r>
              <a:rPr lang="en-US" sz="2000" b="0" dirty="0" err="1">
                <a:latin typeface="+mn-lt"/>
              </a:rPr>
              <a:t>dengan</a:t>
            </a:r>
            <a:r>
              <a:rPr lang="en-US" sz="2000" b="0" dirty="0">
                <a:latin typeface="+mn-lt"/>
              </a:rPr>
              <a:t> </a:t>
            </a:r>
            <a:r>
              <a:rPr lang="en-US" sz="2000" b="0" dirty="0" err="1">
                <a:latin typeface="+mn-lt"/>
              </a:rPr>
              <a:t>apa</a:t>
            </a:r>
            <a:r>
              <a:rPr lang="en-US" sz="2000" b="0" dirty="0">
                <a:latin typeface="+mn-lt"/>
              </a:rPr>
              <a:t> yang </a:t>
            </a:r>
            <a:r>
              <a:rPr lang="en-US" sz="2000" b="0" dirty="0" err="1">
                <a:latin typeface="+mn-lt"/>
              </a:rPr>
              <a:t>anda</a:t>
            </a:r>
            <a:r>
              <a:rPr lang="en-US" sz="2000" b="0" dirty="0">
                <a:latin typeface="+mn-lt"/>
              </a:rPr>
              <a:t> </a:t>
            </a:r>
            <a:r>
              <a:rPr lang="en-US" sz="2000" b="0" dirty="0" err="1">
                <a:latin typeface="+mn-lt"/>
              </a:rPr>
              <a:t>tanyakan</a:t>
            </a:r>
            <a:r>
              <a:rPr lang="en-US" sz="2000" b="0" dirty="0">
                <a:latin typeface="+mn-lt"/>
              </a:rPr>
              <a:t>.</a:t>
            </a:r>
          </a:p>
          <a:p>
            <a:pPr marL="342900" indent="-342900" algn="just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2000" b="0" dirty="0" err="1">
                <a:latin typeface="+mn-lt"/>
              </a:rPr>
              <a:t>Gunakan</a:t>
            </a:r>
            <a:r>
              <a:rPr lang="en-US" sz="2000" b="0" dirty="0">
                <a:latin typeface="+mn-lt"/>
              </a:rPr>
              <a:t> </a:t>
            </a:r>
            <a:r>
              <a:rPr lang="en-US" sz="2000" b="0" dirty="0" err="1">
                <a:latin typeface="+mn-lt"/>
              </a:rPr>
              <a:t>kontak</a:t>
            </a:r>
            <a:r>
              <a:rPr lang="en-US" sz="2000" b="0" dirty="0">
                <a:latin typeface="+mn-lt"/>
              </a:rPr>
              <a:t> </a:t>
            </a:r>
            <a:r>
              <a:rPr lang="en-US" sz="2000" b="0" dirty="0" err="1">
                <a:latin typeface="+mn-lt"/>
              </a:rPr>
              <a:t>mata</a:t>
            </a:r>
            <a:r>
              <a:rPr lang="en-US" sz="2000" b="0" dirty="0">
                <a:latin typeface="+mn-lt"/>
              </a:rPr>
              <a:t> </a:t>
            </a:r>
            <a:r>
              <a:rPr lang="en-US" sz="2000" b="0" dirty="0" err="1">
                <a:latin typeface="+mn-lt"/>
              </a:rPr>
              <a:t>pada</a:t>
            </a:r>
            <a:r>
              <a:rPr lang="en-US" sz="2000" b="0" dirty="0">
                <a:latin typeface="+mn-lt"/>
              </a:rPr>
              <a:t> </a:t>
            </a:r>
            <a:r>
              <a:rPr lang="en-US" sz="2000" b="0" dirty="0" err="1">
                <a:latin typeface="+mn-lt"/>
              </a:rPr>
              <a:t>waktu</a:t>
            </a:r>
            <a:r>
              <a:rPr lang="en-US" sz="2000" b="0" dirty="0">
                <a:latin typeface="+mn-lt"/>
              </a:rPr>
              <a:t> </a:t>
            </a:r>
            <a:r>
              <a:rPr lang="en-US" sz="2000" b="0" dirty="0" err="1">
                <a:latin typeface="+mn-lt"/>
              </a:rPr>
              <a:t>berkomunikasi</a:t>
            </a:r>
            <a:r>
              <a:rPr lang="en-US" sz="2000" b="0" dirty="0">
                <a:latin typeface="+mn-lt"/>
              </a:rPr>
              <a:t>.</a:t>
            </a:r>
          </a:p>
          <a:p>
            <a:pPr marL="342900" indent="-342900" algn="just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en-US" sz="2000" b="0" dirty="0">
              <a:latin typeface="+mn-lt"/>
            </a:endParaRPr>
          </a:p>
        </p:txBody>
      </p:sp>
      <p:pic>
        <p:nvPicPr>
          <p:cNvPr id="21508" name="Picture 4" descr="http://www.claconnect.com/uploadedImages/Images/General/Business/Board-Room-Meeting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131" y="2242153"/>
            <a:ext cx="3993684" cy="2918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777357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7" name="Rectangle 1040"/>
          <p:cNvSpPr>
            <a:spLocks noGrp="1" noChangeArrowheads="1"/>
          </p:cNvSpPr>
          <p:nvPr>
            <p:ph type="title"/>
          </p:nvPr>
        </p:nvSpPr>
        <p:spPr>
          <a:xfrm>
            <a:off x="1452539" y="357166"/>
            <a:ext cx="8453462" cy="1271611"/>
          </a:xfrm>
          <a:noFill/>
        </p:spPr>
        <p:txBody>
          <a:bodyPr anchor="b">
            <a:normAutofit/>
          </a:bodyPr>
          <a:lstStyle/>
          <a:p>
            <a:pPr algn="l" eaLnBrk="1" hangingPunct="1"/>
            <a:r>
              <a:rPr lang="en-US" b="0" u="sng" dirty="0" err="1"/>
              <a:t>Teknik-teknik</a:t>
            </a:r>
            <a:r>
              <a:rPr lang="en-US" b="0" u="sng" dirty="0"/>
              <a:t> </a:t>
            </a:r>
            <a:r>
              <a:rPr lang="en-US" b="0" u="sng" dirty="0" err="1"/>
              <a:t>Komunikasi</a:t>
            </a:r>
            <a:r>
              <a:rPr lang="en-US" b="0" u="sng" dirty="0"/>
              <a:t> </a:t>
            </a:r>
            <a:br>
              <a:rPr lang="en-US" b="0" u="sng" dirty="0"/>
            </a:br>
            <a:r>
              <a:rPr lang="en-US" b="0" u="sng" dirty="0" err="1"/>
              <a:t>Saat</a:t>
            </a:r>
            <a:r>
              <a:rPr lang="en-US" b="0" u="sng" dirty="0"/>
              <a:t> </a:t>
            </a:r>
            <a:r>
              <a:rPr lang="en-US" b="0" u="sng" dirty="0" err="1"/>
              <a:t>Wawancara</a:t>
            </a:r>
            <a:endParaRPr lang="en-US" b="0" u="sng" dirty="0"/>
          </a:p>
        </p:txBody>
      </p:sp>
      <p:sp>
        <p:nvSpPr>
          <p:cNvPr id="88066" name="Rectangle 1027"/>
          <p:cNvSpPr>
            <a:spLocks noGrp="1" noChangeArrowheads="1"/>
          </p:cNvSpPr>
          <p:nvPr>
            <p:ph type="body" sz="half" idx="1"/>
          </p:nvPr>
        </p:nvSpPr>
        <p:spPr>
          <a:xfrm>
            <a:off x="952472" y="2176487"/>
            <a:ext cx="8572072" cy="4752975"/>
          </a:xfrm>
          <a:noFill/>
        </p:spPr>
        <p:txBody>
          <a:bodyPr/>
          <a:lstStyle/>
          <a:p>
            <a:pPr marL="457200" indent="-457200" eaLnBrk="1" hangingPunct="1">
              <a:lnSpc>
                <a:spcPct val="110000"/>
              </a:lnSpc>
            </a:pPr>
            <a:r>
              <a:rPr lang="en-US" sz="1800" dirty="0" err="1"/>
              <a:t>Aktif</a:t>
            </a:r>
            <a:r>
              <a:rPr lang="en-US" sz="1800" dirty="0"/>
              <a:t> </a:t>
            </a:r>
            <a:r>
              <a:rPr lang="en-US" sz="1800" dirty="0" err="1"/>
              <a:t>memperhatikan</a:t>
            </a:r>
            <a:r>
              <a:rPr lang="en-US" sz="1800" dirty="0"/>
              <a:t> </a:t>
            </a:r>
            <a:r>
              <a:rPr lang="en-US" sz="1800" dirty="0" err="1"/>
              <a:t>untuk</a:t>
            </a:r>
            <a:r>
              <a:rPr lang="en-US" sz="1800" dirty="0"/>
              <a:t> </a:t>
            </a:r>
            <a:r>
              <a:rPr lang="en-US" sz="1800" dirty="0" err="1"/>
              <a:t>menjamin</a:t>
            </a:r>
            <a:r>
              <a:rPr lang="en-US" sz="1800" dirty="0"/>
              <a:t> </a:t>
            </a:r>
            <a:r>
              <a:rPr lang="en-US" sz="1800" dirty="0" err="1"/>
              <a:t>bahwa</a:t>
            </a:r>
            <a:r>
              <a:rPr lang="en-US" sz="1800" dirty="0"/>
              <a:t> auditor </a:t>
            </a:r>
            <a:r>
              <a:rPr lang="en-US" sz="1800" dirty="0" err="1"/>
              <a:t>mendengar</a:t>
            </a:r>
            <a:r>
              <a:rPr lang="en-US" sz="1800" dirty="0"/>
              <a:t> </a:t>
            </a:r>
            <a:r>
              <a:rPr lang="en-US" sz="1800" dirty="0" err="1"/>
              <a:t>dan</a:t>
            </a:r>
            <a:r>
              <a:rPr lang="en-US" sz="1800" dirty="0"/>
              <a:t>   </a:t>
            </a:r>
            <a:r>
              <a:rPr lang="en-US" sz="1800" dirty="0" err="1"/>
              <a:t>mengerti</a:t>
            </a:r>
            <a:r>
              <a:rPr lang="en-US" sz="1800" dirty="0"/>
              <a:t> </a:t>
            </a:r>
            <a:r>
              <a:rPr lang="en-US" sz="1800" dirty="0" err="1"/>
              <a:t>apa</a:t>
            </a:r>
            <a:r>
              <a:rPr lang="en-US" sz="1800" dirty="0"/>
              <a:t> yang </a:t>
            </a:r>
            <a:r>
              <a:rPr lang="en-US" sz="1800" dirty="0" err="1"/>
              <a:t>dijelaskan</a:t>
            </a:r>
            <a:r>
              <a:rPr lang="en-US" sz="1800" dirty="0"/>
              <a:t> </a:t>
            </a:r>
            <a:r>
              <a:rPr lang="en-US" sz="1800" dirty="0" err="1"/>
              <a:t>oleh</a:t>
            </a:r>
            <a:r>
              <a:rPr lang="en-US" sz="1800" dirty="0"/>
              <a:t> </a:t>
            </a:r>
            <a:r>
              <a:rPr lang="en-US" sz="1800" dirty="0" err="1"/>
              <a:t>auditee</a:t>
            </a:r>
            <a:r>
              <a:rPr lang="en-US" sz="1800" dirty="0"/>
              <a:t>. </a:t>
            </a:r>
            <a:r>
              <a:rPr lang="en-US" sz="1800" dirty="0" err="1"/>
              <a:t>Beberapa</a:t>
            </a:r>
            <a:r>
              <a:rPr lang="en-US" sz="1800" dirty="0"/>
              <a:t> </a:t>
            </a:r>
            <a:r>
              <a:rPr lang="en-US" sz="1800" dirty="0" err="1"/>
              <a:t>metode</a:t>
            </a:r>
            <a:r>
              <a:rPr lang="en-US" sz="1800" dirty="0"/>
              <a:t> </a:t>
            </a:r>
            <a:r>
              <a:rPr lang="en-US" sz="1800" dirty="0" err="1"/>
              <a:t>tersebut</a:t>
            </a:r>
            <a:r>
              <a:rPr lang="en-US" sz="1800" dirty="0"/>
              <a:t> </a:t>
            </a:r>
            <a:r>
              <a:rPr lang="en-US" sz="1800" dirty="0" err="1"/>
              <a:t>a.l</a:t>
            </a:r>
            <a:r>
              <a:rPr lang="en-US" sz="1800" dirty="0"/>
              <a:t>:</a:t>
            </a:r>
          </a:p>
          <a:p>
            <a:pPr marL="922338" lvl="1" eaLnBrk="1" hangingPunct="1">
              <a:lnSpc>
                <a:spcPct val="110000"/>
              </a:lnSpc>
            </a:pPr>
            <a:r>
              <a:rPr lang="en-US" sz="1800" dirty="0" err="1"/>
              <a:t>Paraphasing</a:t>
            </a:r>
            <a:r>
              <a:rPr lang="en-US" sz="1800" dirty="0"/>
              <a:t> </a:t>
            </a:r>
            <a:r>
              <a:rPr lang="en-US" sz="1800" dirty="0" err="1"/>
              <a:t>yaitu</a:t>
            </a:r>
            <a:r>
              <a:rPr lang="en-US" sz="1800" dirty="0"/>
              <a:t> </a:t>
            </a:r>
            <a:r>
              <a:rPr lang="en-US" sz="1800" dirty="0" err="1"/>
              <a:t>menguraikan</a:t>
            </a:r>
            <a:r>
              <a:rPr lang="en-US" sz="1800" dirty="0"/>
              <a:t> </a:t>
            </a:r>
            <a:r>
              <a:rPr lang="en-US" sz="1800" dirty="0" err="1"/>
              <a:t>dengan</a:t>
            </a:r>
            <a:r>
              <a:rPr lang="en-US" sz="1800" dirty="0"/>
              <a:t> </a:t>
            </a:r>
            <a:r>
              <a:rPr lang="en-US" sz="1800" dirty="0" err="1"/>
              <a:t>kata-kata</a:t>
            </a:r>
            <a:r>
              <a:rPr lang="en-US" sz="1800" dirty="0"/>
              <a:t> </a:t>
            </a:r>
            <a:r>
              <a:rPr lang="en-US" sz="1800" dirty="0" err="1"/>
              <a:t>sendiri</a:t>
            </a:r>
            <a:r>
              <a:rPr lang="en-US" sz="1800" dirty="0"/>
              <a:t> </a:t>
            </a:r>
          </a:p>
          <a:p>
            <a:pPr marL="922338" lvl="1" eaLnBrk="1" hangingPunct="1">
              <a:lnSpc>
                <a:spcPct val="110000"/>
              </a:lnSpc>
            </a:pPr>
            <a:r>
              <a:rPr lang="en-US" sz="1800" dirty="0" err="1"/>
              <a:t>Katakan</a:t>
            </a:r>
            <a:r>
              <a:rPr lang="en-US" sz="1800" dirty="0"/>
              <a:t> </a:t>
            </a:r>
            <a:r>
              <a:rPr lang="en-US" sz="1800" dirty="0" err="1"/>
              <a:t>persetujuan</a:t>
            </a:r>
            <a:r>
              <a:rPr lang="en-US" sz="1800" dirty="0"/>
              <a:t> </a:t>
            </a:r>
            <a:r>
              <a:rPr lang="en-US" sz="1800" dirty="0" err="1"/>
              <a:t>anda</a:t>
            </a:r>
            <a:r>
              <a:rPr lang="en-US" sz="1800" dirty="0"/>
              <a:t> </a:t>
            </a:r>
            <a:r>
              <a:rPr lang="en-US" sz="1800" dirty="0" err="1"/>
              <a:t>terhadap</a:t>
            </a:r>
            <a:r>
              <a:rPr lang="en-US" sz="1800" dirty="0"/>
              <a:t> </a:t>
            </a:r>
            <a:r>
              <a:rPr lang="en-US" sz="1800" dirty="0" err="1"/>
              <a:t>penjelasan</a:t>
            </a:r>
            <a:r>
              <a:rPr lang="en-US" sz="1800" dirty="0"/>
              <a:t> </a:t>
            </a:r>
            <a:r>
              <a:rPr lang="en-US" sz="1800" dirty="0" err="1"/>
              <a:t>auditee</a:t>
            </a:r>
            <a:r>
              <a:rPr lang="en-US" sz="1800" dirty="0"/>
              <a:t> </a:t>
            </a:r>
            <a:r>
              <a:rPr lang="en-US" sz="1800" dirty="0" err="1"/>
              <a:t>bila</a:t>
            </a:r>
            <a:r>
              <a:rPr lang="en-US" sz="1800" dirty="0"/>
              <a:t> </a:t>
            </a:r>
            <a:r>
              <a:rPr lang="en-US" sz="1800" dirty="0" err="1"/>
              <a:t>memang</a:t>
            </a:r>
            <a:r>
              <a:rPr lang="en-US" sz="1800" dirty="0"/>
              <a:t> </a:t>
            </a:r>
            <a:r>
              <a:rPr lang="en-US" sz="1800" dirty="0" err="1"/>
              <a:t>begitu</a:t>
            </a:r>
            <a:r>
              <a:rPr lang="en-US" sz="1800" dirty="0"/>
              <a:t> </a:t>
            </a:r>
            <a:r>
              <a:rPr lang="en-US" sz="1800" dirty="0" err="1"/>
              <a:t>adanya</a:t>
            </a:r>
            <a:r>
              <a:rPr lang="en-US" sz="1800" dirty="0"/>
              <a:t>. </a:t>
            </a:r>
          </a:p>
          <a:p>
            <a:pPr marL="922338" lvl="1" eaLnBrk="1" hangingPunct="1">
              <a:lnSpc>
                <a:spcPct val="110000"/>
              </a:lnSpc>
            </a:pPr>
            <a:r>
              <a:rPr lang="en-US" sz="1800" dirty="0" err="1"/>
              <a:t>Menunggu</a:t>
            </a:r>
            <a:r>
              <a:rPr lang="en-US" sz="1800" dirty="0"/>
              <a:t> </a:t>
            </a:r>
            <a:r>
              <a:rPr lang="en-US" sz="1800" dirty="0" err="1"/>
              <a:t>beberapa</a:t>
            </a:r>
            <a:r>
              <a:rPr lang="en-US" sz="1800" dirty="0"/>
              <a:t> </a:t>
            </a:r>
            <a:r>
              <a:rPr lang="en-US" sz="1800" dirty="0" err="1"/>
              <a:t>saat</a:t>
            </a:r>
            <a:r>
              <a:rPr lang="en-US" sz="1800" dirty="0"/>
              <a:t> </a:t>
            </a:r>
            <a:r>
              <a:rPr lang="en-US" sz="1800" dirty="0" err="1"/>
              <a:t>setelah</a:t>
            </a:r>
            <a:r>
              <a:rPr lang="en-US" sz="1800" dirty="0"/>
              <a:t> </a:t>
            </a:r>
            <a:r>
              <a:rPr lang="en-US" sz="1800" dirty="0" err="1"/>
              <a:t>auditee</a:t>
            </a:r>
            <a:r>
              <a:rPr lang="en-US" sz="1800" dirty="0"/>
              <a:t> </a:t>
            </a:r>
            <a:r>
              <a:rPr lang="en-US" sz="1800" dirty="0" err="1"/>
              <a:t>selesai</a:t>
            </a:r>
            <a:r>
              <a:rPr lang="en-US" sz="1800" dirty="0"/>
              <a:t>  </a:t>
            </a:r>
            <a:r>
              <a:rPr lang="en-US" sz="1800" dirty="0" err="1"/>
              <a:t>berbicara</a:t>
            </a:r>
            <a:r>
              <a:rPr lang="en-US" sz="1800" dirty="0"/>
              <a:t> </a:t>
            </a:r>
            <a:r>
              <a:rPr lang="en-US" sz="1800" dirty="0" err="1"/>
              <a:t>sebelum</a:t>
            </a:r>
            <a:r>
              <a:rPr lang="en-US" sz="1800" dirty="0"/>
              <a:t> </a:t>
            </a:r>
            <a:r>
              <a:rPr lang="en-US" sz="1800" dirty="0" err="1"/>
              <a:t>mengajukan</a:t>
            </a:r>
            <a:r>
              <a:rPr lang="en-US" sz="1800" dirty="0"/>
              <a:t> </a:t>
            </a:r>
            <a:r>
              <a:rPr lang="en-US" sz="1800" dirty="0" err="1"/>
              <a:t>pertanyaan</a:t>
            </a:r>
            <a:r>
              <a:rPr lang="en-US" sz="1800" dirty="0"/>
              <a:t>.</a:t>
            </a:r>
          </a:p>
          <a:p>
            <a:pPr marL="922338" lvl="1" eaLnBrk="1" hangingPunct="1">
              <a:lnSpc>
                <a:spcPct val="110000"/>
              </a:lnSpc>
            </a:pPr>
            <a:r>
              <a:rPr lang="en-US" sz="1800" dirty="0" err="1"/>
              <a:t>Jangan</a:t>
            </a:r>
            <a:r>
              <a:rPr lang="en-US" sz="1800" dirty="0"/>
              <a:t> </a:t>
            </a:r>
            <a:r>
              <a:rPr lang="en-US" sz="1800" dirty="0" err="1"/>
              <a:t>melakukan</a:t>
            </a:r>
            <a:r>
              <a:rPr lang="en-US" sz="1800" dirty="0"/>
              <a:t> </a:t>
            </a:r>
            <a:r>
              <a:rPr lang="en-US" sz="1800" dirty="0" err="1"/>
              <a:t>interupsi</a:t>
            </a:r>
            <a:r>
              <a:rPr lang="en-US" sz="1800" dirty="0"/>
              <a:t> </a:t>
            </a:r>
            <a:r>
              <a:rPr lang="en-US" sz="1800" dirty="0" err="1"/>
              <a:t>terhadap</a:t>
            </a:r>
            <a:r>
              <a:rPr lang="en-US" sz="1800" dirty="0"/>
              <a:t> </a:t>
            </a:r>
            <a:r>
              <a:rPr lang="en-US" sz="1800" dirty="0" err="1"/>
              <a:t>respon</a:t>
            </a:r>
            <a:r>
              <a:rPr lang="en-US" sz="1800" dirty="0"/>
              <a:t> </a:t>
            </a:r>
            <a:r>
              <a:rPr lang="en-US" sz="1800" dirty="0" err="1"/>
              <a:t>dari</a:t>
            </a:r>
            <a:r>
              <a:rPr lang="en-US" sz="1800" dirty="0"/>
              <a:t> </a:t>
            </a:r>
            <a:r>
              <a:rPr lang="en-US" sz="1800" dirty="0" err="1"/>
              <a:t>auditee</a:t>
            </a:r>
            <a:r>
              <a:rPr lang="en-US" sz="1800" dirty="0"/>
              <a:t> </a:t>
            </a:r>
            <a:r>
              <a:rPr lang="en-US" sz="1800" dirty="0" err="1"/>
              <a:t>bila</a:t>
            </a:r>
            <a:r>
              <a:rPr lang="en-US" sz="1800" dirty="0"/>
              <a:t> </a:t>
            </a:r>
            <a:r>
              <a:rPr lang="en-US" sz="1800" dirty="0" err="1"/>
              <a:t>tidak</a:t>
            </a:r>
            <a:r>
              <a:rPr lang="en-US" sz="1800" dirty="0"/>
              <a:t> </a:t>
            </a:r>
            <a:r>
              <a:rPr lang="en-US" sz="1800" dirty="0" err="1"/>
              <a:t>terpaksa</a:t>
            </a:r>
            <a:endParaRPr lang="en-US" sz="1800" dirty="0"/>
          </a:p>
          <a:p>
            <a:pPr marL="922338" lvl="1" eaLnBrk="1" hangingPunct="1">
              <a:lnSpc>
                <a:spcPct val="110000"/>
              </a:lnSpc>
            </a:pPr>
            <a:r>
              <a:rPr lang="en-US" sz="1800" dirty="0" err="1"/>
              <a:t>Membuat</a:t>
            </a:r>
            <a:r>
              <a:rPr lang="en-US" sz="1800" dirty="0"/>
              <a:t> </a:t>
            </a:r>
            <a:r>
              <a:rPr lang="en-US" sz="1800" dirty="0" err="1"/>
              <a:t>Kesimpulan</a:t>
            </a:r>
            <a:r>
              <a:rPr lang="en-US" sz="1800" dirty="0"/>
              <a:t> </a:t>
            </a:r>
            <a:r>
              <a:rPr lang="en-US" sz="1800" dirty="0" err="1"/>
              <a:t>akhir</a:t>
            </a:r>
            <a:r>
              <a:rPr lang="en-US" sz="1800" dirty="0"/>
              <a:t> </a:t>
            </a:r>
            <a:r>
              <a:rPr lang="en-US" sz="1800" dirty="0" err="1"/>
              <a:t>hasil</a:t>
            </a:r>
            <a:r>
              <a:rPr lang="en-US" sz="1800" dirty="0"/>
              <a:t> interview </a:t>
            </a:r>
            <a:r>
              <a:rPr lang="en-US" sz="1800" dirty="0" err="1"/>
              <a:t>dan</a:t>
            </a:r>
            <a:r>
              <a:rPr lang="en-US" sz="1800" dirty="0"/>
              <a:t> </a:t>
            </a:r>
            <a:r>
              <a:rPr lang="en-US" sz="1800" dirty="0" err="1"/>
              <a:t>memperoleh</a:t>
            </a:r>
            <a:r>
              <a:rPr lang="en-US" sz="1800" dirty="0"/>
              <a:t> </a:t>
            </a:r>
            <a:r>
              <a:rPr lang="en-US" sz="1800" dirty="0" err="1"/>
              <a:t>persetujuan</a:t>
            </a:r>
            <a:r>
              <a:rPr lang="en-US" sz="1800" dirty="0"/>
              <a:t> </a:t>
            </a:r>
            <a:r>
              <a:rPr lang="en-US" sz="1800" dirty="0" err="1"/>
              <a:t>bersama</a:t>
            </a:r>
            <a:r>
              <a:rPr lang="en-US" sz="1800" dirty="0"/>
              <a:t> </a:t>
            </a:r>
            <a:r>
              <a:rPr lang="en-US" sz="1800" dirty="0" err="1"/>
              <a:t>atas</a:t>
            </a:r>
            <a:r>
              <a:rPr lang="en-US" sz="1800" dirty="0"/>
              <a:t> </a:t>
            </a:r>
            <a:r>
              <a:rPr lang="en-US" sz="1800" dirty="0" err="1"/>
              <a:t>hasil</a:t>
            </a:r>
            <a:r>
              <a:rPr lang="en-US" sz="1800" dirty="0"/>
              <a:t> interview </a:t>
            </a:r>
            <a:r>
              <a:rPr lang="en-US" sz="1800" dirty="0" err="1"/>
              <a:t>tersebut</a:t>
            </a:r>
            <a:r>
              <a:rPr lang="en-US" sz="1800" dirty="0"/>
              <a:t>. </a:t>
            </a:r>
          </a:p>
          <a:p>
            <a:pPr marL="922338" lvl="1" eaLnBrk="1" hangingPunct="1">
              <a:lnSpc>
                <a:spcPct val="110000"/>
              </a:lnSpc>
            </a:pPr>
            <a:r>
              <a:rPr lang="en-US" sz="1800" dirty="0" err="1"/>
              <a:t>Memberikan</a:t>
            </a:r>
            <a:r>
              <a:rPr lang="en-US" sz="1800" dirty="0"/>
              <a:t> </a:t>
            </a:r>
            <a:r>
              <a:rPr lang="en-US" sz="1800" dirty="0" err="1"/>
              <a:t>kesempatan</a:t>
            </a:r>
            <a:r>
              <a:rPr lang="en-US" sz="1800" dirty="0"/>
              <a:t> </a:t>
            </a:r>
            <a:r>
              <a:rPr lang="en-US" sz="1800" dirty="0" err="1"/>
              <a:t>kepada</a:t>
            </a:r>
            <a:r>
              <a:rPr lang="en-US" sz="1800" dirty="0"/>
              <a:t> </a:t>
            </a:r>
            <a:r>
              <a:rPr lang="en-US" sz="1800" dirty="0" err="1"/>
              <a:t>auditee</a:t>
            </a:r>
            <a:r>
              <a:rPr lang="en-US" sz="1800" dirty="0"/>
              <a:t> </a:t>
            </a:r>
            <a:r>
              <a:rPr lang="en-US" sz="1800" dirty="0" err="1"/>
              <a:t>untuk</a:t>
            </a:r>
            <a:r>
              <a:rPr lang="en-US" sz="1800" dirty="0"/>
              <a:t> </a:t>
            </a:r>
            <a:r>
              <a:rPr lang="en-US" sz="1800" dirty="0" err="1"/>
              <a:t>mengkoreksi</a:t>
            </a:r>
            <a:r>
              <a:rPr lang="en-US" sz="1800" dirty="0"/>
              <a:t> </a:t>
            </a:r>
            <a:r>
              <a:rPr lang="en-US" sz="1800" dirty="0" err="1"/>
              <a:t>kesalahpengertian</a:t>
            </a:r>
            <a:endParaRPr lang="en-US" sz="1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5AFAB11-F620-41BB-9FD1-51BD9D46CF74}" type="slidenum">
              <a:rPr lang="id-ID" smtClean="0"/>
              <a:pPr>
                <a:defRPr/>
              </a:pPr>
              <a:t>79</a:t>
            </a:fld>
            <a:endParaRPr lang="id-ID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881034" cy="234888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65618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F8D4444-65BC-4674-B467-9E0D1DF5792C}"/>
              </a:ext>
            </a:extLst>
          </p:cNvPr>
          <p:cNvSpPr/>
          <p:nvPr/>
        </p:nvSpPr>
        <p:spPr>
          <a:xfrm>
            <a:off x="805794" y="346967"/>
            <a:ext cx="7120731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00FF"/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</a:rPr>
              <a:t>EVOLUSI STANDAR PANDUAN AUDIT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B1292DB-8BC1-4ED2-AD4A-4501E0B9AEAC}"/>
              </a:ext>
            </a:extLst>
          </p:cNvPr>
          <p:cNvGrpSpPr/>
          <p:nvPr/>
        </p:nvGrpSpPr>
        <p:grpSpPr>
          <a:xfrm>
            <a:off x="1057367" y="1228299"/>
            <a:ext cx="7867131" cy="5131558"/>
            <a:chOff x="676366" y="1228299"/>
            <a:chExt cx="7867131" cy="513155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CEF78D2-93E6-45FB-901C-432F5EB4314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76366" y="1228299"/>
              <a:ext cx="7867131" cy="5131558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05B3C70-2630-45C1-A00D-B4B5222DB2CA}"/>
                </a:ext>
              </a:extLst>
            </p:cNvPr>
            <p:cNvSpPr/>
            <p:nvPr/>
          </p:nvSpPr>
          <p:spPr>
            <a:xfrm>
              <a:off x="676366" y="2756848"/>
              <a:ext cx="1534571" cy="8052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40DE8CA-7AD3-4439-9D5F-9EF0EEE147F6}"/>
                </a:ext>
              </a:extLst>
            </p:cNvPr>
            <p:cNvSpPr/>
            <p:nvPr/>
          </p:nvSpPr>
          <p:spPr>
            <a:xfrm>
              <a:off x="6927037" y="2756848"/>
              <a:ext cx="1534571" cy="8052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B5E08ED-F97B-48A8-A6D6-2722A0F7C8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99300" y="6356351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847A031-D3B1-4603-8FC5-8D8A86F769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Audit integrasi ISO 9001 &amp; ISO 45001 1/rev 00© Copyright Sentral Sistem, Juni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510128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2780928"/>
            <a:ext cx="2138331" cy="407707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091" name="Rectangle 17"/>
          <p:cNvSpPr>
            <a:spLocks noGrp="1" noChangeArrowheads="1"/>
          </p:cNvSpPr>
          <p:nvPr>
            <p:ph type="title"/>
          </p:nvPr>
        </p:nvSpPr>
        <p:spPr>
          <a:xfrm>
            <a:off x="2738422" y="704839"/>
            <a:ext cx="7167579" cy="1152525"/>
          </a:xfrm>
          <a:noFill/>
        </p:spPr>
        <p:txBody>
          <a:bodyPr anchor="b">
            <a:normAutofit/>
          </a:bodyPr>
          <a:lstStyle/>
          <a:p>
            <a:pPr algn="l" eaLnBrk="1" hangingPunct="1"/>
            <a:r>
              <a:rPr lang="en-US" b="0" u="sng" dirty="0" err="1"/>
              <a:t>Teknik-teknik</a:t>
            </a:r>
            <a:r>
              <a:rPr lang="en-US" b="0" u="sng" dirty="0"/>
              <a:t> </a:t>
            </a:r>
            <a:r>
              <a:rPr lang="en-US" b="0" u="sng" dirty="0" err="1"/>
              <a:t>Komunikasi</a:t>
            </a:r>
            <a:r>
              <a:rPr lang="en-US" b="0" u="sng" dirty="0"/>
              <a:t> </a:t>
            </a:r>
            <a:br>
              <a:rPr lang="en-US" b="0" u="sng" dirty="0"/>
            </a:br>
            <a:r>
              <a:rPr lang="en-US" b="0" u="sng" dirty="0" err="1"/>
              <a:t>Saat</a:t>
            </a:r>
            <a:r>
              <a:rPr lang="en-US" b="0" u="sng" dirty="0"/>
              <a:t> </a:t>
            </a:r>
            <a:r>
              <a:rPr lang="en-US" b="0" u="sng" dirty="0" err="1"/>
              <a:t>Wawancara</a:t>
            </a:r>
            <a:endParaRPr lang="en-US" b="0" u="sng" dirty="0"/>
          </a:p>
        </p:txBody>
      </p:sp>
      <p:sp>
        <p:nvSpPr>
          <p:cNvPr id="89090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738422" y="2252684"/>
            <a:ext cx="6732464" cy="4248150"/>
          </a:xfrm>
          <a:noFill/>
        </p:spPr>
        <p:txBody>
          <a:bodyPr/>
          <a:lstStyle/>
          <a:p>
            <a:pPr marL="0" indent="0" eaLnBrk="1" hangingPunct="1">
              <a:lnSpc>
                <a:spcPct val="110000"/>
              </a:lnSpc>
              <a:buFont typeface="Wingdings" pitchFamily="2" charset="2"/>
              <a:buNone/>
            </a:pPr>
            <a:r>
              <a:rPr lang="en-US" sz="2000" dirty="0"/>
              <a:t>Agar </a:t>
            </a:r>
            <a:r>
              <a:rPr lang="en-US" sz="2000" dirty="0" err="1"/>
              <a:t>wawancara</a:t>
            </a:r>
            <a:r>
              <a:rPr lang="en-US" sz="2000" dirty="0"/>
              <a:t> </a:t>
            </a:r>
            <a:r>
              <a:rPr lang="en-US" sz="2000" dirty="0" err="1"/>
              <a:t>terasa</a:t>
            </a:r>
            <a:r>
              <a:rPr lang="en-US" sz="2000" dirty="0"/>
              <a:t> </a:t>
            </a:r>
            <a:r>
              <a:rPr lang="en-US" sz="2000" dirty="0" err="1"/>
              <a:t>hidup</a:t>
            </a:r>
            <a:r>
              <a:rPr lang="en-US" sz="2000" dirty="0"/>
              <a:t> </a:t>
            </a:r>
            <a:r>
              <a:rPr lang="en-US" sz="2000" dirty="0" err="1"/>
              <a:t>dan</a:t>
            </a:r>
            <a:r>
              <a:rPr lang="en-US" sz="2000" dirty="0"/>
              <a:t> </a:t>
            </a:r>
            <a:r>
              <a:rPr lang="en-US" sz="2000" dirty="0" err="1"/>
              <a:t>efektif</a:t>
            </a:r>
            <a:r>
              <a:rPr lang="en-US" sz="2000" dirty="0"/>
              <a:t> </a:t>
            </a:r>
            <a:r>
              <a:rPr lang="en-US" sz="2000" dirty="0" err="1"/>
              <a:t>untuk</a:t>
            </a:r>
            <a:r>
              <a:rPr lang="en-US" sz="2000" dirty="0"/>
              <a:t> </a:t>
            </a:r>
            <a:r>
              <a:rPr lang="en-US" sz="2000" dirty="0" err="1"/>
              <a:t>mendapat</a:t>
            </a:r>
            <a:r>
              <a:rPr lang="en-US" sz="2000" dirty="0"/>
              <a:t> yang </a:t>
            </a:r>
            <a:r>
              <a:rPr lang="en-US" sz="2000" dirty="0" err="1"/>
              <a:t>ingin</a:t>
            </a:r>
            <a:r>
              <a:rPr lang="en-US" sz="2000" dirty="0"/>
              <a:t> </a:t>
            </a:r>
            <a:r>
              <a:rPr lang="en-US" sz="2000" dirty="0" err="1"/>
              <a:t>diketahui</a:t>
            </a:r>
            <a:r>
              <a:rPr lang="en-US" sz="2000" dirty="0"/>
              <a:t> </a:t>
            </a:r>
            <a:r>
              <a:rPr lang="en-US" sz="2000" dirty="0" err="1"/>
              <a:t>maka</a:t>
            </a:r>
            <a:r>
              <a:rPr lang="en-US" sz="2000" dirty="0"/>
              <a:t> </a:t>
            </a:r>
            <a:r>
              <a:rPr lang="en-US" sz="2000" dirty="0" err="1"/>
              <a:t>dapat</a:t>
            </a:r>
            <a:r>
              <a:rPr lang="en-US" sz="2000" dirty="0"/>
              <a:t> </a:t>
            </a:r>
            <a:r>
              <a:rPr lang="en-US" sz="2000" dirty="0" err="1"/>
              <a:t>dilakukan</a:t>
            </a:r>
            <a:r>
              <a:rPr lang="en-US" sz="2000" dirty="0"/>
              <a:t> </a:t>
            </a:r>
            <a:r>
              <a:rPr lang="en-US" sz="2000" dirty="0" err="1"/>
              <a:t>dengan</a:t>
            </a:r>
            <a:r>
              <a:rPr lang="en-US" sz="2000" dirty="0"/>
              <a:t> </a:t>
            </a:r>
            <a:r>
              <a:rPr lang="en-US" sz="2000" dirty="0" err="1"/>
              <a:t>menyampaikan</a:t>
            </a:r>
            <a:r>
              <a:rPr lang="en-US" sz="2000" dirty="0"/>
              <a:t> </a:t>
            </a:r>
            <a:r>
              <a:rPr lang="en-US" sz="2000" dirty="0" err="1"/>
              <a:t>beberapa</a:t>
            </a:r>
            <a:r>
              <a:rPr lang="en-US" sz="2000" dirty="0"/>
              <a:t> </a:t>
            </a:r>
            <a:r>
              <a:rPr lang="en-US" sz="2000" dirty="0" err="1"/>
              <a:t>jenis</a:t>
            </a:r>
            <a:r>
              <a:rPr lang="en-US" sz="2000" dirty="0"/>
              <a:t> </a:t>
            </a:r>
            <a:r>
              <a:rPr lang="en-US" sz="2000" dirty="0" err="1"/>
              <a:t>pertanyaan</a:t>
            </a:r>
            <a:r>
              <a:rPr lang="en-US" sz="2000" dirty="0"/>
              <a:t> </a:t>
            </a:r>
            <a:r>
              <a:rPr lang="en-US" sz="2000" dirty="0" err="1"/>
              <a:t>berikut</a:t>
            </a:r>
            <a:r>
              <a:rPr lang="en-US" sz="2000" dirty="0"/>
              <a:t>, </a:t>
            </a:r>
            <a:r>
              <a:rPr lang="en-US" sz="2000" dirty="0" err="1"/>
              <a:t>a.l</a:t>
            </a:r>
            <a:r>
              <a:rPr lang="en-US" sz="2000" dirty="0"/>
              <a:t>:</a:t>
            </a:r>
          </a:p>
          <a:p>
            <a:pPr lvl="1" eaLnBrk="1" hangingPunct="1">
              <a:lnSpc>
                <a:spcPct val="50000"/>
              </a:lnSpc>
              <a:buFont typeface="Wingdings" pitchFamily="2" charset="2"/>
              <a:buNone/>
            </a:pPr>
            <a:endParaRPr lang="en-US" sz="2000" dirty="0">
              <a:latin typeface="Bookman Old Style" pitchFamily="18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2000" b="1" i="1" dirty="0"/>
              <a:t>Open question</a:t>
            </a:r>
            <a:r>
              <a:rPr lang="en-US" sz="2000" dirty="0"/>
              <a:t> 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sz="2000" dirty="0"/>
              <a:t>	</a:t>
            </a:r>
            <a:r>
              <a:rPr lang="en-US" sz="2000" dirty="0" err="1"/>
              <a:t>yaitu</a:t>
            </a:r>
            <a:r>
              <a:rPr lang="en-US" sz="2000" dirty="0"/>
              <a:t> </a:t>
            </a:r>
            <a:r>
              <a:rPr lang="en-US" sz="2000" dirty="0" err="1"/>
              <a:t>pertanyaan</a:t>
            </a:r>
            <a:r>
              <a:rPr lang="en-US" sz="2000" dirty="0"/>
              <a:t> yang </a:t>
            </a:r>
            <a:r>
              <a:rPr lang="en-US" sz="2000" dirty="0" err="1"/>
              <a:t>membutuhkan</a:t>
            </a:r>
            <a:r>
              <a:rPr lang="en-US" sz="2000" dirty="0"/>
              <a:t> </a:t>
            </a:r>
            <a:r>
              <a:rPr lang="en-US" sz="2000" dirty="0" err="1"/>
              <a:t>penjelasan</a:t>
            </a:r>
            <a:r>
              <a:rPr lang="en-US" sz="2000" dirty="0"/>
              <a:t> </a:t>
            </a:r>
          </a:p>
          <a:p>
            <a:pPr eaLnBrk="1" hangingPunct="1">
              <a:lnSpc>
                <a:spcPct val="90000"/>
              </a:lnSpc>
            </a:pPr>
            <a:r>
              <a:rPr lang="en-US" sz="2000" b="1" i="1" dirty="0"/>
              <a:t>Probing question</a:t>
            </a:r>
            <a:r>
              <a:rPr lang="en-US" sz="2000" b="1" dirty="0"/>
              <a:t> 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sz="2000" dirty="0"/>
              <a:t>	</a:t>
            </a:r>
            <a:r>
              <a:rPr lang="en-US" sz="2000" dirty="0" err="1"/>
              <a:t>yaitu</a:t>
            </a:r>
            <a:r>
              <a:rPr lang="en-US" sz="2000" dirty="0"/>
              <a:t> </a:t>
            </a:r>
            <a:r>
              <a:rPr lang="en-US" sz="2000" dirty="0" err="1"/>
              <a:t>pertanyaan</a:t>
            </a:r>
            <a:r>
              <a:rPr lang="en-US" sz="2000" dirty="0"/>
              <a:t> yang </a:t>
            </a:r>
            <a:r>
              <a:rPr lang="en-US" sz="2000" dirty="0" err="1"/>
              <a:t>bersifat</a:t>
            </a:r>
            <a:r>
              <a:rPr lang="en-US" sz="2000" dirty="0"/>
              <a:t> </a:t>
            </a:r>
            <a:r>
              <a:rPr lang="en-US" sz="2000" dirty="0" err="1"/>
              <a:t>memeriksa</a:t>
            </a:r>
            <a:r>
              <a:rPr lang="en-US" sz="2000" dirty="0"/>
              <a:t> </a:t>
            </a:r>
            <a:r>
              <a:rPr lang="en-US" sz="2000" dirty="0" err="1"/>
              <a:t>dan</a:t>
            </a:r>
            <a:r>
              <a:rPr lang="en-US" sz="2000" dirty="0"/>
              <a:t> </a:t>
            </a:r>
            <a:r>
              <a:rPr lang="en-US" sz="2000" dirty="0" err="1"/>
              <a:t>fokus</a:t>
            </a:r>
            <a:r>
              <a:rPr lang="en-US" sz="2000" dirty="0"/>
              <a:t> </a:t>
            </a:r>
            <a:r>
              <a:rPr lang="en-US" sz="2000" dirty="0" err="1"/>
              <a:t>pada</a:t>
            </a:r>
            <a:r>
              <a:rPr lang="en-US" sz="2000" dirty="0"/>
              <a:t> </a:t>
            </a:r>
            <a:r>
              <a:rPr lang="en-US" sz="2000" dirty="0" err="1"/>
              <a:t>satu</a:t>
            </a:r>
            <a:r>
              <a:rPr lang="en-US" sz="2000" dirty="0"/>
              <a:t> </a:t>
            </a:r>
            <a:r>
              <a:rPr lang="en-US" sz="2000" dirty="0" err="1"/>
              <a:t>hal</a:t>
            </a:r>
            <a:r>
              <a:rPr lang="en-US" sz="2000" dirty="0"/>
              <a:t> yang </a:t>
            </a:r>
            <a:r>
              <a:rPr lang="en-US" sz="2000" dirty="0" err="1"/>
              <a:t>penting</a:t>
            </a:r>
            <a:r>
              <a:rPr lang="en-US" sz="2000" dirty="0"/>
              <a:t>. </a:t>
            </a:r>
          </a:p>
          <a:p>
            <a:pPr eaLnBrk="1" hangingPunct="1">
              <a:lnSpc>
                <a:spcPct val="90000"/>
              </a:lnSpc>
            </a:pPr>
            <a:r>
              <a:rPr lang="en-US" sz="2000" b="1" i="1" dirty="0"/>
              <a:t>Closed question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sz="2000" dirty="0"/>
              <a:t>	</a:t>
            </a:r>
            <a:r>
              <a:rPr lang="en-US" sz="2000" dirty="0" err="1"/>
              <a:t>Pertanyaan</a:t>
            </a:r>
            <a:r>
              <a:rPr lang="en-US" sz="2000" dirty="0"/>
              <a:t> yang </a:t>
            </a:r>
            <a:r>
              <a:rPr lang="en-US" sz="2000" dirty="0" err="1"/>
              <a:t>meminta</a:t>
            </a:r>
            <a:r>
              <a:rPr lang="en-US" sz="2000" dirty="0"/>
              <a:t> </a:t>
            </a:r>
            <a:r>
              <a:rPr lang="en-US" sz="2000" dirty="0" err="1"/>
              <a:t>kepastian</a:t>
            </a:r>
            <a:r>
              <a:rPr lang="en-US" sz="2000" dirty="0"/>
              <a:t> </a:t>
            </a:r>
            <a:r>
              <a:rPr lang="en-US" sz="2000" dirty="0" err="1"/>
              <a:t>auditee</a:t>
            </a:r>
            <a:r>
              <a:rPr lang="en-US" sz="2000" dirty="0">
                <a:latin typeface="Bookman Old Style" pitchFamily="18" charset="0"/>
              </a:rPr>
              <a:t>.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5AFAB11-F620-41BB-9FD1-51BD9D46CF74}" type="slidenum">
              <a:rPr lang="id-ID" smtClean="0"/>
              <a:pPr>
                <a:defRPr/>
              </a:pPr>
              <a:t>80</a:t>
            </a:fld>
            <a:endParaRPr lang="id-ID"/>
          </a:p>
        </p:txBody>
      </p:sp>
      <p:pic>
        <p:nvPicPr>
          <p:cNvPr id="256002" name="Picture 2" descr="http://terinewman.com/wp-content/uploads/2013/11/accountants-1024x821.jpg"/>
          <p:cNvPicPr>
            <a:picLocks noChangeAspect="1" noChangeArrowheads="1"/>
          </p:cNvPicPr>
          <p:nvPr/>
        </p:nvPicPr>
        <p:blipFill>
          <a:blip r:embed="rId3" cstate="print"/>
          <a:srcRect l="23997" r="13681"/>
          <a:stretch>
            <a:fillRect/>
          </a:stretch>
        </p:blipFill>
        <p:spPr bwMode="auto">
          <a:xfrm>
            <a:off x="0" y="0"/>
            <a:ext cx="2138331" cy="275277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4394291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906000" cy="1143000"/>
          </a:xfrm>
          <a:solidFill>
            <a:schemeClr val="accent3">
              <a:lumMod val="50000"/>
            </a:schemeClr>
          </a:solidFill>
        </p:spPr>
        <p:txBody>
          <a:bodyPr anchor="ctr" anchorCtr="0"/>
          <a:lstStyle/>
          <a:p>
            <a:pPr algn="ctr" eaLnBrk="1" hangingPunct="1"/>
            <a:r>
              <a:rPr lang="en-US" b="1" u="sng" dirty="0" err="1">
                <a:solidFill>
                  <a:schemeClr val="bg1"/>
                </a:solidFill>
              </a:rPr>
              <a:t>Jenis-jenis</a:t>
            </a:r>
            <a:r>
              <a:rPr lang="en-US" b="1" u="sng" dirty="0">
                <a:solidFill>
                  <a:schemeClr val="bg1"/>
                </a:solidFill>
              </a:rPr>
              <a:t> </a:t>
            </a:r>
            <a:r>
              <a:rPr lang="en-US" b="1" u="sng" dirty="0" err="1">
                <a:solidFill>
                  <a:schemeClr val="bg1"/>
                </a:solidFill>
              </a:rPr>
              <a:t>pertanyaan</a:t>
            </a:r>
            <a:endParaRPr lang="en-US" b="1" u="sng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CB15F9C-59B7-428D-B194-A4776FBF064C}" type="slidenum">
              <a:rPr lang="en-US" smtClean="0"/>
              <a:pPr>
                <a:defRPr/>
              </a:pPr>
              <a:t>81</a:t>
            </a:fld>
            <a:endParaRPr lang="en-US"/>
          </a:p>
        </p:txBody>
      </p:sp>
      <p:graphicFrame>
        <p:nvGraphicFramePr>
          <p:cNvPr id="8" name="Group 26"/>
          <p:cNvGraphicFramePr>
            <a:graphicFrameLocks noGrp="1"/>
          </p:cNvGraphicFramePr>
          <p:nvPr/>
        </p:nvGraphicFramePr>
        <p:xfrm>
          <a:off x="523844" y="1285860"/>
          <a:ext cx="8915400" cy="5281296"/>
        </p:xfrm>
        <a:graphic>
          <a:graphicData uri="http://schemas.openxmlformats.org/drawingml/2006/table">
            <a:tbl>
              <a:tblPr/>
              <a:tblGrid>
                <a:gridCol w="2971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71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71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89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</a:rPr>
                        <a:t>Open Question</a:t>
                      </a:r>
                    </a:p>
                  </a:txBody>
                  <a:tcPr marL="99060" marR="9906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3"/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Probing Question</a:t>
                      </a:r>
                    </a:p>
                  </a:txBody>
                  <a:tcPr marL="99060" marR="9906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4"/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</a:rPr>
                        <a:t>Closed Question</a:t>
                      </a:r>
                    </a:p>
                  </a:txBody>
                  <a:tcPr marL="99060" marR="9906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5"/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588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660033"/>
                          </a:solidFill>
                          <a:effectLst/>
                          <a:latin typeface="Arial" pitchFamily="34" charset="0"/>
                        </a:rPr>
                        <a:t>Keuntungannya</a:t>
                      </a: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 </a:t>
                      </a:r>
                      <a:r>
                        <a:rPr kumimoji="0" lang="en-US" sz="15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adalah</a:t>
                      </a: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 </a:t>
                      </a:r>
                      <a:r>
                        <a:rPr kumimoji="0" lang="en-US" sz="15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dengan</a:t>
                      </a: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 </a:t>
                      </a:r>
                      <a:r>
                        <a:rPr kumimoji="0" lang="en-US" sz="15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satu</a:t>
                      </a: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 </a:t>
                      </a:r>
                      <a:r>
                        <a:rPr kumimoji="0" lang="en-US" sz="15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pertanyaan</a:t>
                      </a: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 </a:t>
                      </a:r>
                      <a:r>
                        <a:rPr kumimoji="0" lang="en-US" sz="15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kita</a:t>
                      </a: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 </a:t>
                      </a:r>
                      <a:r>
                        <a:rPr kumimoji="0" lang="en-US" sz="15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mendapat</a:t>
                      </a: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 </a:t>
                      </a:r>
                      <a:r>
                        <a:rPr kumimoji="0" lang="en-US" sz="15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informasi</a:t>
                      </a: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 yang </a:t>
                      </a:r>
                      <a:r>
                        <a:rPr kumimoji="0" lang="en-US" sz="15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banyak</a:t>
                      </a:r>
                      <a:endParaRPr kumimoji="0" lang="en-US" sz="1500" b="1" i="0" u="none" strike="noStrike" cap="none" normalizeH="0" baseline="0" dirty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" pitchFamily="34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500" b="1" i="0" u="none" strike="noStrike" cap="none" normalizeH="0" baseline="0" dirty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99060" marR="9906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1" i="1" u="none" strike="noStrike" cap="none" normalizeH="0" baseline="0">
                          <a:ln>
                            <a:noFill/>
                          </a:ln>
                          <a:solidFill>
                            <a:srgbClr val="660033"/>
                          </a:solidFill>
                          <a:effectLst/>
                          <a:latin typeface="Arial" pitchFamily="34" charset="0"/>
                        </a:rPr>
                        <a:t>Keuntungannya</a:t>
                      </a:r>
                      <a:r>
                        <a:rPr kumimoji="0" 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 adalah dengan pertanyaan ini kita mendapat informasi tertentu secara mendetail</a:t>
                      </a:r>
                    </a:p>
                  </a:txBody>
                  <a:tcPr marL="99060" marR="9906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1" i="1" u="none" strike="noStrike" cap="none" normalizeH="0" baseline="0">
                          <a:ln>
                            <a:noFill/>
                          </a:ln>
                          <a:solidFill>
                            <a:srgbClr val="660033"/>
                          </a:solidFill>
                          <a:effectLst/>
                          <a:latin typeface="Arial" pitchFamily="34" charset="0"/>
                        </a:rPr>
                        <a:t>Keuntungannya</a:t>
                      </a:r>
                      <a:r>
                        <a:rPr kumimoji="0" 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 adalah kita mendapat konfirmasi yang pasti tentang suatu hal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500" b="1" i="0" u="none" strike="noStrike" cap="none" normalizeH="0" baseline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99060" marR="9906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716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Contoh</a:t>
                      </a: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 : </a:t>
                      </a:r>
                      <a:r>
                        <a:rPr kumimoji="0" lang="en-US" sz="15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Arial" pitchFamily="34" charset="0"/>
                        </a:rPr>
                        <a:t>Dapatkah</a:t>
                      </a:r>
                      <a:r>
                        <a:rPr kumimoji="0" lang="en-US" sz="15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Arial" pitchFamily="34" charset="0"/>
                        </a:rPr>
                        <a:t> </a:t>
                      </a:r>
                      <a:r>
                        <a:rPr kumimoji="0" lang="en-US" sz="15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Arial" pitchFamily="34" charset="0"/>
                        </a:rPr>
                        <a:t>anda</a:t>
                      </a:r>
                      <a:r>
                        <a:rPr kumimoji="0" lang="en-US" sz="15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Arial" pitchFamily="34" charset="0"/>
                        </a:rPr>
                        <a:t> </a:t>
                      </a:r>
                      <a:r>
                        <a:rPr kumimoji="0" lang="en-US" sz="15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Arial" pitchFamily="34" charset="0"/>
                        </a:rPr>
                        <a:t>jelaskan</a:t>
                      </a:r>
                      <a:r>
                        <a:rPr kumimoji="0" lang="en-US" sz="15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Arial" pitchFamily="34" charset="0"/>
                        </a:rPr>
                        <a:t> </a:t>
                      </a:r>
                      <a:r>
                        <a:rPr kumimoji="0" lang="en-US" sz="15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Arial" pitchFamily="34" charset="0"/>
                        </a:rPr>
                        <a:t>mengenai</a:t>
                      </a:r>
                      <a:r>
                        <a:rPr kumimoji="0" lang="en-US" sz="15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Arial" pitchFamily="34" charset="0"/>
                        </a:rPr>
                        <a:t> </a:t>
                      </a:r>
                      <a:r>
                        <a:rPr kumimoji="0" lang="en-US" sz="15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Arial" pitchFamily="34" charset="0"/>
                        </a:rPr>
                        <a:t>metode</a:t>
                      </a:r>
                      <a:r>
                        <a:rPr kumimoji="0" lang="en-US" sz="15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Arial" pitchFamily="34" charset="0"/>
                        </a:rPr>
                        <a:t> </a:t>
                      </a:r>
                      <a:r>
                        <a:rPr kumimoji="0" lang="en-US" sz="15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Arial" pitchFamily="34" charset="0"/>
                        </a:rPr>
                        <a:t>Identifikasi</a:t>
                      </a:r>
                      <a:r>
                        <a:rPr kumimoji="0" lang="en-US" sz="15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Arial" pitchFamily="34" charset="0"/>
                        </a:rPr>
                        <a:t> </a:t>
                      </a:r>
                      <a:r>
                        <a:rPr kumimoji="0" lang="en-US" sz="15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Arial" pitchFamily="34" charset="0"/>
                        </a:rPr>
                        <a:t>Aspek</a:t>
                      </a:r>
                      <a:r>
                        <a:rPr kumimoji="0" lang="en-US" sz="15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Arial" pitchFamily="34" charset="0"/>
                        </a:rPr>
                        <a:t>/</a:t>
                      </a:r>
                      <a:r>
                        <a:rPr kumimoji="0" lang="en-US" sz="15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Arial" pitchFamily="34" charset="0"/>
                        </a:rPr>
                        <a:t>Bahaya</a:t>
                      </a:r>
                      <a:r>
                        <a:rPr kumimoji="0" lang="en-US" sz="15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Arial" pitchFamily="34" charset="0"/>
                        </a:rPr>
                        <a:t>, </a:t>
                      </a:r>
                      <a:r>
                        <a:rPr kumimoji="0" lang="en-US" sz="15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Arial" pitchFamily="34" charset="0"/>
                        </a:rPr>
                        <a:t>Penilaian</a:t>
                      </a:r>
                      <a:r>
                        <a:rPr kumimoji="0" lang="en-US" sz="15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Arial" pitchFamily="34" charset="0"/>
                        </a:rPr>
                        <a:t> </a:t>
                      </a:r>
                      <a:r>
                        <a:rPr kumimoji="0" lang="en-US" sz="15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Arial" pitchFamily="34" charset="0"/>
                        </a:rPr>
                        <a:t>dan</a:t>
                      </a:r>
                      <a:r>
                        <a:rPr kumimoji="0" lang="en-US" sz="15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Arial" pitchFamily="34" charset="0"/>
                        </a:rPr>
                        <a:t> </a:t>
                      </a:r>
                      <a:r>
                        <a:rPr kumimoji="0" lang="en-US" sz="15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Arial" pitchFamily="34" charset="0"/>
                        </a:rPr>
                        <a:t>Pengendalian</a:t>
                      </a:r>
                      <a:r>
                        <a:rPr kumimoji="0" lang="en-US" sz="15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Arial" pitchFamily="34" charset="0"/>
                        </a:rPr>
                        <a:t> </a:t>
                      </a:r>
                      <a:r>
                        <a:rPr kumimoji="0" lang="en-US" sz="15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Arial" pitchFamily="34" charset="0"/>
                        </a:rPr>
                        <a:t>Dampak</a:t>
                      </a:r>
                      <a:r>
                        <a:rPr kumimoji="0" lang="en-US" sz="15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Arial" pitchFamily="34" charset="0"/>
                        </a:rPr>
                        <a:t> </a:t>
                      </a:r>
                      <a:r>
                        <a:rPr kumimoji="0" lang="en-US" sz="15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Arial" pitchFamily="34" charset="0"/>
                        </a:rPr>
                        <a:t>dan</a:t>
                      </a:r>
                      <a:r>
                        <a:rPr kumimoji="0" lang="en-US" sz="15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Arial" pitchFamily="34" charset="0"/>
                        </a:rPr>
                        <a:t> </a:t>
                      </a:r>
                      <a:r>
                        <a:rPr kumimoji="0" lang="en-US" sz="15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Arial" pitchFamily="34" charset="0"/>
                        </a:rPr>
                        <a:t>Resikonya</a:t>
                      </a:r>
                      <a:r>
                        <a:rPr kumimoji="0" lang="en-US" sz="15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Arial" pitchFamily="34" charset="0"/>
                        </a:rPr>
                        <a:t> ?</a:t>
                      </a:r>
                    </a:p>
                  </a:txBody>
                  <a:tcPr marL="99060" marR="9906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Contoh</a:t>
                      </a: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 : </a:t>
                      </a:r>
                      <a:r>
                        <a:rPr kumimoji="0" lang="en-US" sz="15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Arial" pitchFamily="34" charset="0"/>
                        </a:rPr>
                        <a:t> </a:t>
                      </a:r>
                      <a:r>
                        <a:rPr kumimoji="0" lang="en-US" sz="15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Arial" pitchFamily="34" charset="0"/>
                        </a:rPr>
                        <a:t>Berapa</a:t>
                      </a:r>
                      <a:r>
                        <a:rPr kumimoji="0" lang="en-US" sz="15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Arial" pitchFamily="34" charset="0"/>
                        </a:rPr>
                        <a:t> standard </a:t>
                      </a:r>
                      <a:r>
                        <a:rPr kumimoji="0" lang="en-US" sz="15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Arial" pitchFamily="34" charset="0"/>
                        </a:rPr>
                        <a:t>hasil</a:t>
                      </a:r>
                      <a:r>
                        <a:rPr kumimoji="0" lang="en-US" sz="15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Arial" pitchFamily="34" charset="0"/>
                        </a:rPr>
                        <a:t> </a:t>
                      </a:r>
                      <a:r>
                        <a:rPr kumimoji="0" lang="en-US" sz="15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Arial" pitchFamily="34" charset="0"/>
                        </a:rPr>
                        <a:t>pengukuran</a:t>
                      </a:r>
                      <a:r>
                        <a:rPr kumimoji="0" lang="en-US" sz="15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Arial" pitchFamily="34" charset="0"/>
                        </a:rPr>
                        <a:t> </a:t>
                      </a:r>
                      <a:r>
                        <a:rPr kumimoji="0" lang="en-US" sz="15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Arial" pitchFamily="34" charset="0"/>
                        </a:rPr>
                        <a:t>kebisingan</a:t>
                      </a:r>
                      <a:r>
                        <a:rPr kumimoji="0" lang="en-US" sz="15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Arial" pitchFamily="34" charset="0"/>
                        </a:rPr>
                        <a:t> </a:t>
                      </a:r>
                      <a:r>
                        <a:rPr kumimoji="0" lang="en-US" sz="15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Arial" pitchFamily="34" charset="0"/>
                        </a:rPr>
                        <a:t>diarea</a:t>
                      </a:r>
                      <a:r>
                        <a:rPr kumimoji="0" lang="en-US" sz="15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Arial" pitchFamily="34" charset="0"/>
                        </a:rPr>
                        <a:t> </a:t>
                      </a:r>
                      <a:r>
                        <a:rPr kumimoji="0" lang="en-US" sz="15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Arial" pitchFamily="34" charset="0"/>
                        </a:rPr>
                        <a:t>produksi</a:t>
                      </a:r>
                      <a:r>
                        <a:rPr kumimoji="0" lang="en-US" sz="15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Arial" pitchFamily="34" charset="0"/>
                        </a:rPr>
                        <a:t> ?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500" b="1" i="1" u="none" strike="noStrike" cap="none" normalizeH="0" baseline="0" dirty="0">
                        <a:ln>
                          <a:noFill/>
                        </a:ln>
                        <a:solidFill>
                          <a:srgbClr val="800000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99060" marR="9906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Contoh</a:t>
                      </a: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 : </a:t>
                      </a:r>
                      <a:r>
                        <a:rPr kumimoji="0" lang="id-ID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Jadi karena kebisingan melebihi Ambang yang telah ditentukan jadi Anda membatasi jam kerja operator dengan cara rotasi kerja ?  </a:t>
                      </a:r>
                      <a:endParaRPr kumimoji="0" lang="en-US" sz="1500" b="1" i="1" u="none" strike="noStrike" cap="none" normalizeH="0" baseline="0" dirty="0">
                        <a:ln>
                          <a:noFill/>
                        </a:ln>
                        <a:solidFill>
                          <a:srgbClr val="006600"/>
                        </a:solidFill>
                        <a:effectLst/>
                        <a:latin typeface="Arial" pitchFamily="34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500" b="1" i="1" u="none" strike="noStrike" cap="none" normalizeH="0" baseline="0" dirty="0">
                        <a:ln>
                          <a:noFill/>
                        </a:ln>
                        <a:solidFill>
                          <a:srgbClr val="006600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99060" marR="9906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748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1" i="1" u="none" strike="noStrike" cap="none" normalizeH="0" baseline="0">
                          <a:ln>
                            <a:noFill/>
                          </a:ln>
                          <a:solidFill>
                            <a:srgbClr val="800000"/>
                          </a:solidFill>
                          <a:effectLst/>
                          <a:latin typeface="Arial" pitchFamily="34" charset="0"/>
                        </a:rPr>
                        <a:t>Kelemahannya</a:t>
                      </a:r>
                      <a:r>
                        <a:rPr kumimoji="0" 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 a.l Auditor dapat kehilangan kontrol terutama dalam hal waktu, dikarenakan banyaknya informasi yang diberikan dari pertanyaan tersebut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500" b="1" i="0" u="none" strike="noStrike" cap="none" normalizeH="0" baseline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99060" marR="9906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800000"/>
                          </a:solidFill>
                          <a:effectLst/>
                          <a:latin typeface="Arial" pitchFamily="34" charset="0"/>
                        </a:rPr>
                        <a:t>Kelemahannya</a:t>
                      </a: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800000"/>
                          </a:solidFill>
                          <a:effectLst/>
                          <a:latin typeface="Arial" pitchFamily="34" charset="0"/>
                        </a:rPr>
                        <a:t> </a:t>
                      </a:r>
                      <a:r>
                        <a:rPr kumimoji="0" lang="en-US" sz="15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a.l</a:t>
                      </a: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 </a:t>
                      </a:r>
                      <a:r>
                        <a:rPr kumimoji="0" lang="en-US" sz="15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bila</a:t>
                      </a: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 Auditor </a:t>
                      </a:r>
                      <a:r>
                        <a:rPr kumimoji="0" lang="en-US" sz="15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tidak</a:t>
                      </a: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 </a:t>
                      </a:r>
                      <a:r>
                        <a:rPr kumimoji="0" lang="en-US" sz="15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bertanya</a:t>
                      </a: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 </a:t>
                      </a:r>
                      <a:r>
                        <a:rPr kumimoji="0" lang="en-US" sz="15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dengan</a:t>
                      </a: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 </a:t>
                      </a:r>
                      <a:r>
                        <a:rPr kumimoji="0" lang="en-US" sz="15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baik</a:t>
                      </a: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, </a:t>
                      </a:r>
                      <a:r>
                        <a:rPr kumimoji="0" lang="en-US" sz="15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maka</a:t>
                      </a: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 </a:t>
                      </a:r>
                      <a:r>
                        <a:rPr kumimoji="0" lang="en-US" sz="15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terkesan</a:t>
                      </a: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 auditor </a:t>
                      </a:r>
                      <a:r>
                        <a:rPr kumimoji="0" lang="en-US" sz="15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mencecar</a:t>
                      </a: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 </a:t>
                      </a:r>
                      <a:r>
                        <a:rPr kumimoji="0" lang="en-US" sz="15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auditee</a:t>
                      </a: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 </a:t>
                      </a:r>
                      <a:r>
                        <a:rPr kumimoji="0" lang="en-US" sz="15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atau</a:t>
                      </a: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 </a:t>
                      </a:r>
                      <a:r>
                        <a:rPr kumimoji="0" lang="en-US" sz="15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terkesan</a:t>
                      </a: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 </a:t>
                      </a:r>
                      <a:r>
                        <a:rPr kumimoji="0" lang="en-US" sz="15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tidak</a:t>
                      </a: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 </a:t>
                      </a:r>
                      <a:r>
                        <a:rPr kumimoji="0" lang="en-US" sz="15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percaya</a:t>
                      </a: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 </a:t>
                      </a:r>
                      <a:r>
                        <a:rPr kumimoji="0" lang="en-US" sz="15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pada</a:t>
                      </a: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  </a:t>
                      </a:r>
                      <a:r>
                        <a:rPr kumimoji="0" lang="en-US" sz="15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auditee</a:t>
                      </a: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 </a:t>
                      </a:r>
                    </a:p>
                  </a:txBody>
                  <a:tcPr marL="99060" marR="9906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800000"/>
                          </a:solidFill>
                          <a:effectLst/>
                          <a:latin typeface="Arial" pitchFamily="34" charset="0"/>
                        </a:rPr>
                        <a:t>Kelemahannya</a:t>
                      </a:r>
                      <a:r>
                        <a:rPr kumimoji="0" lang="en-US" sz="15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800000"/>
                          </a:solidFill>
                          <a:effectLst/>
                          <a:latin typeface="Arial" pitchFamily="34" charset="0"/>
                        </a:rPr>
                        <a:t> </a:t>
                      </a:r>
                      <a:r>
                        <a:rPr kumimoji="0" lang="en-US" sz="15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a.l</a:t>
                      </a: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 </a:t>
                      </a:r>
                      <a:r>
                        <a:rPr kumimoji="0" lang="en-US" sz="15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bila</a:t>
                      </a: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 Auditor </a:t>
                      </a:r>
                      <a:r>
                        <a:rPr kumimoji="0" lang="en-US" sz="15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terlalu</a:t>
                      </a: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 </a:t>
                      </a:r>
                      <a:r>
                        <a:rPr kumimoji="0" lang="en-US" sz="15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sering</a:t>
                      </a: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 </a:t>
                      </a:r>
                      <a:r>
                        <a:rPr kumimoji="0" lang="en-US" sz="15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menggunakannya</a:t>
                      </a: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 </a:t>
                      </a:r>
                      <a:r>
                        <a:rPr kumimoji="0" lang="en-US" sz="15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berakibat</a:t>
                      </a: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 audit </a:t>
                      </a:r>
                      <a:r>
                        <a:rPr kumimoji="0" lang="en-US" sz="15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tidak</a:t>
                      </a: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 </a:t>
                      </a:r>
                      <a:r>
                        <a:rPr kumimoji="0" lang="en-US" sz="15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hidup</a:t>
                      </a: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 </a:t>
                      </a:r>
                      <a:r>
                        <a:rPr kumimoji="0" lang="en-US" sz="15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dan</a:t>
                      </a: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 </a:t>
                      </a:r>
                      <a:r>
                        <a:rPr kumimoji="0" lang="en-US" sz="15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informasi</a:t>
                      </a: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 yang </a:t>
                      </a:r>
                      <a:r>
                        <a:rPr kumimoji="0" lang="en-US" sz="15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didapat</a:t>
                      </a: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 </a:t>
                      </a:r>
                      <a:r>
                        <a:rPr kumimoji="0" lang="en-US" sz="15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terbatas</a:t>
                      </a:r>
                      <a:endParaRPr kumimoji="0" lang="en-US" sz="1500" b="1" i="0" u="none" strike="noStrike" cap="none" normalizeH="0" baseline="0" dirty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99060" marR="9906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BCA2EA6-14A3-4532-B240-5701D06E6E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Audit integrasi ISO 9001 &amp; ISO 45001 1/rev 00© Copyright Sentral Sistem, Juni 2019</a:t>
            </a:r>
          </a:p>
        </p:txBody>
      </p:sp>
    </p:spTree>
    <p:extLst>
      <p:ext uri="{BB962C8B-B14F-4D97-AF65-F5344CB8AC3E}">
        <p14:creationId xmlns:p14="http://schemas.microsoft.com/office/powerpoint/2010/main" val="309187795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520952" y="0"/>
            <a:ext cx="5385048" cy="2276872"/>
          </a:xfrm>
          <a:prstGeom prst="rect">
            <a:avLst/>
          </a:prstGeom>
          <a:gradFill>
            <a:gsLst>
              <a:gs pos="0">
                <a:srgbClr val="FFFFFF"/>
              </a:gs>
              <a:gs pos="22000">
                <a:srgbClr val="F9F9F9"/>
              </a:gs>
              <a:gs pos="58000">
                <a:srgbClr val="EEEEEF"/>
              </a:gs>
              <a:gs pos="100000">
                <a:srgbClr val="EDEDEF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563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704528" y="2530661"/>
            <a:ext cx="8706172" cy="3571900"/>
          </a:xfrm>
        </p:spPr>
        <p:txBody>
          <a:bodyPr/>
          <a:lstStyle/>
          <a:p>
            <a:pPr marL="0" indent="0" defTabSz="873125" eaLnBrk="1" hangingPunct="1">
              <a:lnSpc>
                <a:spcPct val="15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2000" b="1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Berikut</a:t>
            </a:r>
            <a:r>
              <a:rPr lang="en-US" sz="20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US" sz="2000" b="1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beberapa</a:t>
            </a:r>
            <a:r>
              <a:rPr lang="en-US" sz="20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US" sz="2000" b="1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teknik</a:t>
            </a:r>
            <a:r>
              <a:rPr lang="en-US" sz="20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US" sz="2000" b="1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observasi</a:t>
            </a:r>
            <a:r>
              <a:rPr lang="en-US" sz="20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yang </a:t>
            </a:r>
            <a:r>
              <a:rPr lang="en-US" sz="2000" b="1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efektif</a:t>
            </a:r>
            <a:endParaRPr lang="en-US" sz="2000" b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marL="490538" lvl="1" indent="-327025" defTabSz="873125" eaLnBrk="1" hangingPunct="1">
              <a:lnSpc>
                <a:spcPct val="150000"/>
              </a:lnSpc>
              <a:spcBef>
                <a:spcPct val="0"/>
              </a:spcBef>
              <a:buFont typeface="Wingdings 2" pitchFamily="18" charset="2"/>
              <a:buChar char="ð"/>
              <a:defRPr/>
            </a:pPr>
            <a:r>
              <a:rPr lang="en-US" sz="2000" dirty="0" err="1"/>
              <a:t>Tentukan</a:t>
            </a:r>
            <a:r>
              <a:rPr lang="en-US" sz="2000" dirty="0"/>
              <a:t> </a:t>
            </a:r>
            <a:r>
              <a:rPr lang="en-US" sz="2000" dirty="0" err="1"/>
              <a:t>informasi</a:t>
            </a:r>
            <a:r>
              <a:rPr lang="en-US" sz="2000" dirty="0"/>
              <a:t> yang </a:t>
            </a:r>
            <a:r>
              <a:rPr lang="en-US" sz="2000" dirty="0" err="1"/>
              <a:t>ingin</a:t>
            </a:r>
            <a:r>
              <a:rPr lang="en-US" sz="2000" dirty="0"/>
              <a:t> </a:t>
            </a:r>
            <a:r>
              <a:rPr lang="en-US" sz="2000" dirty="0" err="1"/>
              <a:t>dibuktikan</a:t>
            </a:r>
            <a:r>
              <a:rPr lang="en-US" sz="2000" dirty="0"/>
              <a:t> </a:t>
            </a:r>
            <a:r>
              <a:rPr lang="en-US" sz="2000" dirty="0" err="1"/>
              <a:t>penerapannya</a:t>
            </a:r>
            <a:endParaRPr lang="en-US" sz="2000" dirty="0"/>
          </a:p>
          <a:p>
            <a:pPr marL="490538" lvl="1" indent="-327025" defTabSz="873125" eaLnBrk="1" hangingPunct="1">
              <a:lnSpc>
                <a:spcPct val="150000"/>
              </a:lnSpc>
              <a:spcBef>
                <a:spcPct val="0"/>
              </a:spcBef>
              <a:buFont typeface="Wingdings 2" pitchFamily="18" charset="2"/>
              <a:buChar char="ð"/>
              <a:defRPr/>
            </a:pPr>
            <a:r>
              <a:rPr lang="en-US" sz="2000" u="sng" dirty="0" err="1"/>
              <a:t>Pimpin</a:t>
            </a:r>
            <a:r>
              <a:rPr lang="en-US" sz="2000" u="sng" dirty="0"/>
              <a:t> </a:t>
            </a:r>
            <a:r>
              <a:rPr lang="en-US" sz="2000" u="sng" dirty="0" err="1"/>
              <a:t>proses</a:t>
            </a:r>
            <a:r>
              <a:rPr lang="en-US" sz="2000" u="sng" dirty="0"/>
              <a:t> </a:t>
            </a:r>
            <a:r>
              <a:rPr lang="en-US" sz="2000" u="sng" dirty="0" err="1"/>
              <a:t>observasi</a:t>
            </a:r>
            <a:r>
              <a:rPr lang="en-US" sz="2000" dirty="0"/>
              <a:t>, </a:t>
            </a:r>
            <a:r>
              <a:rPr lang="en-US" sz="2000" dirty="0" err="1"/>
              <a:t>jangan</a:t>
            </a:r>
            <a:r>
              <a:rPr lang="en-US" sz="2000" dirty="0"/>
              <a:t> </a:t>
            </a:r>
            <a:r>
              <a:rPr lang="en-US" sz="2000" dirty="0" err="1"/>
              <a:t>terbawa</a:t>
            </a:r>
            <a:r>
              <a:rPr lang="en-US" sz="2000" dirty="0"/>
              <a:t> </a:t>
            </a:r>
            <a:r>
              <a:rPr lang="en-US" sz="2000" dirty="0" err="1"/>
              <a:t>oleh</a:t>
            </a:r>
            <a:r>
              <a:rPr lang="en-US" sz="2000" dirty="0"/>
              <a:t> </a:t>
            </a:r>
            <a:r>
              <a:rPr lang="en-US" sz="2000" dirty="0" err="1"/>
              <a:t>arahan</a:t>
            </a:r>
            <a:r>
              <a:rPr lang="en-US" sz="2000" dirty="0"/>
              <a:t> </a:t>
            </a:r>
            <a:r>
              <a:rPr lang="en-US" sz="2000" dirty="0" err="1"/>
              <a:t>auditee</a:t>
            </a:r>
            <a:r>
              <a:rPr lang="en-US" sz="2000" dirty="0"/>
              <a:t> </a:t>
            </a:r>
          </a:p>
          <a:p>
            <a:pPr marL="490538" lvl="1" indent="-327025" defTabSz="873125" eaLnBrk="1" hangingPunct="1">
              <a:lnSpc>
                <a:spcPct val="150000"/>
              </a:lnSpc>
              <a:spcBef>
                <a:spcPct val="0"/>
              </a:spcBef>
              <a:buFont typeface="Wingdings 2" pitchFamily="18" charset="2"/>
              <a:buChar char="ð"/>
              <a:defRPr/>
            </a:pPr>
            <a:r>
              <a:rPr lang="en-US" sz="2000" dirty="0" err="1"/>
              <a:t>Hindari</a:t>
            </a:r>
            <a:r>
              <a:rPr lang="en-US" sz="2000" dirty="0"/>
              <a:t> </a:t>
            </a:r>
            <a:r>
              <a:rPr lang="en-US" sz="2000" dirty="0" err="1"/>
              <a:t>interupsi</a:t>
            </a:r>
            <a:r>
              <a:rPr lang="en-US" sz="2000" dirty="0"/>
              <a:t> </a:t>
            </a:r>
            <a:r>
              <a:rPr lang="en-US" sz="2000" dirty="0" err="1"/>
              <a:t>proses</a:t>
            </a:r>
            <a:r>
              <a:rPr lang="en-US" sz="2000" dirty="0"/>
              <a:t>, </a:t>
            </a:r>
            <a:r>
              <a:rPr lang="en-US" sz="2000" dirty="0" err="1"/>
              <a:t>minta</a:t>
            </a:r>
            <a:r>
              <a:rPr lang="en-US" sz="2000" dirty="0"/>
              <a:t> </a:t>
            </a:r>
            <a:r>
              <a:rPr lang="en-US" sz="2000" dirty="0" err="1"/>
              <a:t>izin</a:t>
            </a:r>
            <a:r>
              <a:rPr lang="en-US" sz="2000" dirty="0"/>
              <a:t> </a:t>
            </a:r>
            <a:r>
              <a:rPr lang="en-US" sz="2000" dirty="0" err="1"/>
              <a:t>bila</a:t>
            </a:r>
            <a:r>
              <a:rPr lang="en-US" sz="2000" dirty="0"/>
              <a:t> </a:t>
            </a:r>
            <a:r>
              <a:rPr lang="en-US" sz="2000" dirty="0" err="1"/>
              <a:t>ingin</a:t>
            </a:r>
            <a:r>
              <a:rPr lang="en-US" sz="2000" dirty="0"/>
              <a:t> </a:t>
            </a:r>
            <a:r>
              <a:rPr lang="en-US" sz="2000" dirty="0" err="1"/>
              <a:t>mendapatkan</a:t>
            </a:r>
            <a:r>
              <a:rPr lang="en-US" sz="2000" dirty="0"/>
              <a:t> </a:t>
            </a:r>
            <a:r>
              <a:rPr lang="en-US" sz="2000" dirty="0" err="1"/>
              <a:t>keterangan</a:t>
            </a:r>
            <a:r>
              <a:rPr lang="en-US" sz="2000" dirty="0"/>
              <a:t> </a:t>
            </a:r>
            <a:r>
              <a:rPr lang="en-US" sz="2000" dirty="0" err="1"/>
              <a:t>dari</a:t>
            </a:r>
            <a:r>
              <a:rPr lang="en-US" sz="2000" dirty="0"/>
              <a:t> </a:t>
            </a:r>
            <a:r>
              <a:rPr lang="en-US" sz="2000" dirty="0" err="1"/>
              <a:t>pelaksana</a:t>
            </a:r>
            <a:r>
              <a:rPr lang="en-US" sz="2000" dirty="0"/>
              <a:t> </a:t>
            </a:r>
            <a:r>
              <a:rPr lang="en-US" sz="2000" dirty="0" err="1"/>
              <a:t>proses</a:t>
            </a:r>
            <a:endParaRPr lang="en-US" sz="2000" dirty="0"/>
          </a:p>
          <a:p>
            <a:pPr marL="490538" lvl="1" indent="-327025" defTabSz="873125" eaLnBrk="1" hangingPunct="1">
              <a:lnSpc>
                <a:spcPct val="150000"/>
              </a:lnSpc>
              <a:spcBef>
                <a:spcPct val="0"/>
              </a:spcBef>
              <a:buFont typeface="Wingdings 2" pitchFamily="18" charset="2"/>
              <a:buChar char="ð"/>
              <a:defRPr/>
            </a:pPr>
            <a:r>
              <a:rPr lang="en-US" sz="2000" dirty="0" err="1"/>
              <a:t>Perhatikan</a:t>
            </a:r>
            <a:r>
              <a:rPr lang="en-US" sz="2000" dirty="0"/>
              <a:t> </a:t>
            </a:r>
            <a:r>
              <a:rPr lang="en-US" sz="2000" dirty="0" err="1"/>
              <a:t>pelaksanaan</a:t>
            </a:r>
            <a:r>
              <a:rPr lang="en-US" sz="2000" dirty="0"/>
              <a:t> </a:t>
            </a:r>
            <a:r>
              <a:rPr lang="en-US" sz="2000" dirty="0" err="1"/>
              <a:t>proses</a:t>
            </a:r>
            <a:r>
              <a:rPr lang="en-US" sz="2000" dirty="0"/>
              <a:t> </a:t>
            </a:r>
            <a:r>
              <a:rPr lang="en-US" sz="2000" dirty="0" err="1"/>
              <a:t>dengan</a:t>
            </a:r>
            <a:r>
              <a:rPr lang="en-US" sz="2000" dirty="0"/>
              <a:t> </a:t>
            </a:r>
            <a:r>
              <a:rPr lang="en-US" sz="2000" dirty="0" err="1"/>
              <a:t>seksama</a:t>
            </a:r>
            <a:endParaRPr lang="en-US" sz="2000" dirty="0"/>
          </a:p>
          <a:p>
            <a:pPr marL="490538" lvl="1" indent="-327025" defTabSz="873125" eaLnBrk="1" hangingPunct="1">
              <a:lnSpc>
                <a:spcPct val="150000"/>
              </a:lnSpc>
              <a:spcBef>
                <a:spcPct val="0"/>
              </a:spcBef>
              <a:buFont typeface="Wingdings 2" pitchFamily="18" charset="2"/>
              <a:buChar char="ð"/>
              <a:defRPr/>
            </a:pPr>
            <a:r>
              <a:rPr lang="en-US" sz="2000" dirty="0" err="1"/>
              <a:t>Catat</a:t>
            </a:r>
            <a:r>
              <a:rPr lang="en-US" sz="2000" dirty="0"/>
              <a:t> </a:t>
            </a:r>
            <a:r>
              <a:rPr lang="en-US" sz="2000" dirty="0" err="1"/>
              <a:t>proses</a:t>
            </a:r>
            <a:r>
              <a:rPr lang="en-US" sz="2000" dirty="0"/>
              <a:t> (</a:t>
            </a:r>
            <a:r>
              <a:rPr lang="en-US" sz="2000" dirty="0" err="1"/>
              <a:t>jenis</a:t>
            </a:r>
            <a:r>
              <a:rPr lang="en-US" sz="2000" dirty="0"/>
              <a:t>, </a:t>
            </a:r>
            <a:r>
              <a:rPr lang="en-US" sz="2000" dirty="0" err="1"/>
              <a:t>lokasi</a:t>
            </a:r>
            <a:r>
              <a:rPr lang="en-US" sz="2000" dirty="0"/>
              <a:t>, </a:t>
            </a:r>
            <a:r>
              <a:rPr lang="en-US" sz="2000" dirty="0" err="1"/>
              <a:t>tanggal</a:t>
            </a:r>
            <a:r>
              <a:rPr lang="en-US" sz="2000" dirty="0"/>
              <a:t>) yang </a:t>
            </a:r>
            <a:r>
              <a:rPr lang="en-US" sz="2000" dirty="0" err="1"/>
              <a:t>tidak</a:t>
            </a:r>
            <a:r>
              <a:rPr lang="en-US" sz="2000" dirty="0"/>
              <a:t> </a:t>
            </a:r>
            <a:r>
              <a:rPr lang="en-US" sz="2000" dirty="0" err="1"/>
              <a:t>sesuai</a:t>
            </a:r>
            <a:r>
              <a:rPr lang="en-US" sz="2000" dirty="0"/>
              <a:t> </a:t>
            </a:r>
            <a:r>
              <a:rPr lang="en-US" sz="2000" dirty="0" err="1"/>
              <a:t>dengan</a:t>
            </a:r>
            <a:r>
              <a:rPr lang="en-US" sz="2000" dirty="0"/>
              <a:t> </a:t>
            </a:r>
            <a:r>
              <a:rPr lang="en-US" sz="2000" dirty="0" err="1"/>
              <a:t>dokumentasinya</a:t>
            </a:r>
            <a:endParaRPr lang="en-US" sz="20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5AFAB11-F620-41BB-9FD1-51BD9D46CF74}" type="slidenum">
              <a:rPr lang="id-ID" smtClean="0"/>
              <a:pPr>
                <a:defRPr/>
              </a:pPr>
              <a:t>82</a:t>
            </a:fld>
            <a:endParaRPr lang="id-ID"/>
          </a:p>
        </p:txBody>
      </p:sp>
      <p:pic>
        <p:nvPicPr>
          <p:cNvPr id="7" name="Picture 15" descr="D:\H_Miscelleneous\File dari shared doc\logo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67710" y="285728"/>
            <a:ext cx="1373628" cy="474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32" name="Picture 4" descr="https://www.concur.co.uk/sites/all/themes/Concur6/images/2012-layout/uk/hero-images/audit-expenses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5515330" cy="2276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3615445" y="1306450"/>
            <a:ext cx="3226076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873125" eaLnBrk="0" hangingPunct="0"/>
            <a:r>
              <a:rPr lang="en-US" sz="5400" dirty="0">
                <a:latin typeface="Impact" panose="020B0806030902050204" pitchFamily="34" charset="0"/>
              </a:rPr>
              <a:t>OBSERVASI</a:t>
            </a:r>
            <a:endParaRPr lang="en-GB" sz="5400" dirty="0"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710105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40" name="Rectangle 4"/>
          <p:cNvSpPr>
            <a:spLocks noChangeArrowheads="1"/>
          </p:cNvSpPr>
          <p:nvPr/>
        </p:nvSpPr>
        <p:spPr bwMode="auto">
          <a:xfrm>
            <a:off x="560512" y="2564904"/>
            <a:ext cx="8762634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7275" tIns="43637" rIns="87275" bIns="43637"/>
          <a:lstStyle/>
          <a:p>
            <a:pPr marL="381000" indent="-381000" defTabSz="873125" eaLnBrk="0" hangingPunct="0">
              <a:lnSpc>
                <a:spcPct val="140000"/>
              </a:lnSpc>
              <a:buFont typeface="Wingdings 2" pitchFamily="18" charset="2"/>
              <a:buChar char="ï"/>
            </a:pPr>
            <a:r>
              <a:rPr lang="en-US" sz="1600" b="0" dirty="0" err="1">
                <a:latin typeface="+mn-lt"/>
              </a:rPr>
              <a:t>Tentukan</a:t>
            </a:r>
            <a:r>
              <a:rPr lang="en-US" sz="1600" b="0" dirty="0">
                <a:latin typeface="+mn-lt"/>
              </a:rPr>
              <a:t> item yang </a:t>
            </a:r>
            <a:r>
              <a:rPr lang="en-US" sz="1600" b="0" dirty="0" err="1">
                <a:latin typeface="+mn-lt"/>
              </a:rPr>
              <a:t>perlu</a:t>
            </a:r>
            <a:r>
              <a:rPr lang="en-US" sz="1600" b="0" dirty="0">
                <a:latin typeface="+mn-lt"/>
              </a:rPr>
              <a:t> </a:t>
            </a:r>
            <a:r>
              <a:rPr lang="en-US" sz="1600" b="0" dirty="0" err="1">
                <a:latin typeface="+mn-lt"/>
              </a:rPr>
              <a:t>diperiksa</a:t>
            </a:r>
            <a:endParaRPr lang="en-US" sz="1600" b="0" dirty="0">
              <a:latin typeface="+mn-lt"/>
            </a:endParaRPr>
          </a:p>
          <a:p>
            <a:pPr marL="381000" indent="-381000" defTabSz="873125" eaLnBrk="0" hangingPunct="0">
              <a:lnSpc>
                <a:spcPct val="140000"/>
              </a:lnSpc>
              <a:buFont typeface="Wingdings 2" pitchFamily="18" charset="2"/>
              <a:buChar char="ï"/>
            </a:pPr>
            <a:r>
              <a:rPr lang="en-US" sz="1600" b="0" u="sng" dirty="0" err="1">
                <a:latin typeface="+mn-lt"/>
              </a:rPr>
              <a:t>Jangan</a:t>
            </a:r>
            <a:r>
              <a:rPr lang="en-US" sz="1600" b="0" u="sng" dirty="0">
                <a:latin typeface="+mn-lt"/>
              </a:rPr>
              <a:t> </a:t>
            </a:r>
            <a:r>
              <a:rPr lang="en-US" sz="1600" b="0" u="sng" dirty="0" err="1">
                <a:latin typeface="+mn-lt"/>
              </a:rPr>
              <a:t>puas</a:t>
            </a:r>
            <a:r>
              <a:rPr lang="en-US" sz="1600" b="0" u="sng" dirty="0">
                <a:latin typeface="+mn-lt"/>
              </a:rPr>
              <a:t> </a:t>
            </a:r>
            <a:r>
              <a:rPr lang="en-US" sz="1600" b="0" u="sng" dirty="0" err="1">
                <a:latin typeface="+mn-lt"/>
              </a:rPr>
              <a:t>hanya</a:t>
            </a:r>
            <a:r>
              <a:rPr lang="en-US" sz="1600" b="0" u="sng" dirty="0">
                <a:latin typeface="+mn-lt"/>
              </a:rPr>
              <a:t> </a:t>
            </a:r>
            <a:r>
              <a:rPr lang="en-US" sz="1600" b="0" u="sng" dirty="0" err="1">
                <a:latin typeface="+mn-lt"/>
              </a:rPr>
              <a:t>dengan</a:t>
            </a:r>
            <a:r>
              <a:rPr lang="en-US" sz="1600" b="0" u="sng" dirty="0">
                <a:latin typeface="+mn-lt"/>
              </a:rPr>
              <a:t> </a:t>
            </a:r>
            <a:r>
              <a:rPr lang="en-US" sz="1600" b="0" u="sng" dirty="0" err="1">
                <a:latin typeface="+mn-lt"/>
              </a:rPr>
              <a:t>ditunjukkan</a:t>
            </a:r>
            <a:r>
              <a:rPr lang="en-US" sz="1600" b="0" u="sng" dirty="0">
                <a:latin typeface="+mn-lt"/>
              </a:rPr>
              <a:t> </a:t>
            </a:r>
            <a:r>
              <a:rPr lang="en-US" sz="1600" b="0" u="sng" dirty="0" err="1">
                <a:latin typeface="+mn-lt"/>
              </a:rPr>
              <a:t>keberadaan</a:t>
            </a:r>
            <a:r>
              <a:rPr lang="en-US" sz="1600" b="0" u="sng" dirty="0">
                <a:latin typeface="+mn-lt"/>
              </a:rPr>
              <a:t> </a:t>
            </a:r>
            <a:r>
              <a:rPr lang="en-US" sz="1600" b="0" u="sng" dirty="0" err="1">
                <a:latin typeface="+mn-lt"/>
              </a:rPr>
              <a:t>dokumen</a:t>
            </a:r>
            <a:r>
              <a:rPr lang="en-US" sz="1600" b="0" dirty="0">
                <a:latin typeface="+mn-lt"/>
              </a:rPr>
              <a:t>, </a:t>
            </a:r>
            <a:r>
              <a:rPr lang="en-US" sz="1600" b="0" dirty="0" err="1">
                <a:latin typeface="+mn-lt"/>
              </a:rPr>
              <a:t>periksa</a:t>
            </a:r>
            <a:r>
              <a:rPr lang="en-US" sz="1600" b="0" dirty="0">
                <a:latin typeface="+mn-lt"/>
              </a:rPr>
              <a:t> </a:t>
            </a:r>
            <a:r>
              <a:rPr lang="en-US" sz="1600" b="0" dirty="0" err="1">
                <a:latin typeface="+mn-lt"/>
              </a:rPr>
              <a:t>kelengkapan</a:t>
            </a:r>
            <a:r>
              <a:rPr lang="en-US" sz="1600" b="0" dirty="0">
                <a:latin typeface="+mn-lt"/>
              </a:rPr>
              <a:t> </a:t>
            </a:r>
            <a:r>
              <a:rPr lang="en-US" sz="1600" b="0" dirty="0" err="1">
                <a:latin typeface="+mn-lt"/>
              </a:rPr>
              <a:t>dan</a:t>
            </a:r>
            <a:r>
              <a:rPr lang="en-US" sz="1600" b="0" dirty="0">
                <a:latin typeface="+mn-lt"/>
              </a:rPr>
              <a:t> </a:t>
            </a:r>
            <a:r>
              <a:rPr lang="en-US" sz="1600" b="0" dirty="0" err="1">
                <a:latin typeface="+mn-lt"/>
              </a:rPr>
              <a:t>isinya</a:t>
            </a:r>
            <a:endParaRPr lang="en-US" sz="1600" b="0" dirty="0">
              <a:latin typeface="+mn-lt"/>
            </a:endParaRPr>
          </a:p>
          <a:p>
            <a:pPr marL="381000" indent="-381000" defTabSz="873125" eaLnBrk="0" hangingPunct="0">
              <a:lnSpc>
                <a:spcPct val="140000"/>
              </a:lnSpc>
              <a:buFont typeface="Wingdings 2" pitchFamily="18" charset="2"/>
              <a:buChar char="ï"/>
            </a:pPr>
            <a:r>
              <a:rPr lang="en-US" sz="1600" b="0" dirty="0" err="1">
                <a:latin typeface="+mn-lt"/>
              </a:rPr>
              <a:t>Lakukan</a:t>
            </a:r>
            <a:r>
              <a:rPr lang="en-US" sz="1600" b="0" dirty="0">
                <a:latin typeface="+mn-lt"/>
              </a:rPr>
              <a:t> </a:t>
            </a:r>
            <a:r>
              <a:rPr lang="en-US" sz="1600" b="0" dirty="0" err="1">
                <a:latin typeface="+mn-lt"/>
              </a:rPr>
              <a:t>pemeriksaan</a:t>
            </a:r>
            <a:r>
              <a:rPr lang="en-US" sz="1600" b="0" dirty="0">
                <a:latin typeface="+mn-lt"/>
              </a:rPr>
              <a:t> </a:t>
            </a:r>
            <a:r>
              <a:rPr lang="en-US" sz="1600" b="0" dirty="0" err="1">
                <a:latin typeface="+mn-lt"/>
              </a:rPr>
              <a:t>dengan</a:t>
            </a:r>
            <a:r>
              <a:rPr lang="en-US" sz="1600" b="0" dirty="0">
                <a:latin typeface="+mn-lt"/>
              </a:rPr>
              <a:t> </a:t>
            </a:r>
            <a:r>
              <a:rPr lang="en-US" sz="1600" b="0" dirty="0" err="1">
                <a:latin typeface="+mn-lt"/>
              </a:rPr>
              <a:t>cara</a:t>
            </a:r>
            <a:r>
              <a:rPr lang="en-US" sz="1600" b="0" dirty="0">
                <a:latin typeface="+mn-lt"/>
              </a:rPr>
              <a:t> sampling </a:t>
            </a:r>
          </a:p>
          <a:p>
            <a:pPr marL="381000" indent="-381000" defTabSz="873125" eaLnBrk="0" hangingPunct="0">
              <a:lnSpc>
                <a:spcPct val="140000"/>
              </a:lnSpc>
              <a:buFont typeface="Wingdings 2" pitchFamily="18" charset="2"/>
              <a:buChar char="ï"/>
            </a:pPr>
            <a:r>
              <a:rPr lang="en-US" sz="1600" b="0" u="sng" dirty="0" err="1">
                <a:latin typeface="+mn-lt"/>
              </a:rPr>
              <a:t>Hindari</a:t>
            </a:r>
            <a:r>
              <a:rPr lang="en-US" sz="1600" b="0" u="sng" dirty="0">
                <a:latin typeface="+mn-lt"/>
              </a:rPr>
              <a:t> </a:t>
            </a:r>
            <a:r>
              <a:rPr lang="en-US" sz="1600" b="0" i="1" u="sng" dirty="0">
                <a:latin typeface="+mn-lt"/>
              </a:rPr>
              <a:t>Nit Picking</a:t>
            </a:r>
            <a:r>
              <a:rPr lang="en-US" sz="1600" b="0" dirty="0">
                <a:latin typeface="+mn-lt"/>
              </a:rPr>
              <a:t> (</a:t>
            </a:r>
            <a:r>
              <a:rPr lang="en-US" sz="1600" b="0" dirty="0" err="1">
                <a:latin typeface="+mn-lt"/>
              </a:rPr>
              <a:t>mencari</a:t>
            </a:r>
            <a:r>
              <a:rPr lang="en-US" sz="1600" b="0" dirty="0">
                <a:latin typeface="+mn-lt"/>
              </a:rPr>
              <a:t> </a:t>
            </a:r>
            <a:r>
              <a:rPr lang="en-US" sz="1600" b="0" dirty="0" err="1">
                <a:latin typeface="+mn-lt"/>
              </a:rPr>
              <a:t>hal</a:t>
            </a:r>
            <a:r>
              <a:rPr lang="en-US" sz="1600" b="0" dirty="0">
                <a:latin typeface="+mn-lt"/>
              </a:rPr>
              <a:t> yang </a:t>
            </a:r>
            <a:r>
              <a:rPr lang="en-US" sz="1600" b="0" dirty="0" err="1">
                <a:latin typeface="+mn-lt"/>
              </a:rPr>
              <a:t>sepele</a:t>
            </a:r>
            <a:r>
              <a:rPr lang="en-US" sz="1600" b="0" dirty="0">
                <a:latin typeface="+mn-lt"/>
              </a:rPr>
              <a:t>)</a:t>
            </a:r>
          </a:p>
          <a:p>
            <a:pPr marL="381000" indent="-381000" defTabSz="873125" eaLnBrk="0" hangingPunct="0">
              <a:lnSpc>
                <a:spcPct val="140000"/>
              </a:lnSpc>
              <a:buFont typeface="Wingdings 2" pitchFamily="18" charset="2"/>
              <a:buNone/>
            </a:pPr>
            <a:r>
              <a:rPr lang="en-US" sz="1600" b="0" dirty="0">
                <a:latin typeface="+mn-lt"/>
              </a:rPr>
              <a:t>	</a:t>
            </a:r>
            <a:r>
              <a:rPr lang="en-US" sz="1600" b="0" dirty="0" err="1">
                <a:latin typeface="+mn-lt"/>
              </a:rPr>
              <a:t>Seharusnya</a:t>
            </a:r>
            <a:r>
              <a:rPr lang="en-US" sz="1600" b="0" dirty="0">
                <a:latin typeface="+mn-lt"/>
              </a:rPr>
              <a:t> </a:t>
            </a:r>
            <a:r>
              <a:rPr lang="en-US" sz="1600" b="0" dirty="0" err="1">
                <a:latin typeface="+mn-lt"/>
              </a:rPr>
              <a:t>ada</a:t>
            </a:r>
            <a:r>
              <a:rPr lang="en-US" sz="1600" b="0" dirty="0">
                <a:latin typeface="+mn-lt"/>
              </a:rPr>
              <a:t> </a:t>
            </a:r>
            <a:r>
              <a:rPr lang="en-US" sz="1600" b="0" dirty="0" err="1">
                <a:latin typeface="+mn-lt"/>
              </a:rPr>
              <a:t>konsistensi</a:t>
            </a:r>
            <a:r>
              <a:rPr lang="en-US" sz="1600" b="0" dirty="0">
                <a:latin typeface="+mn-lt"/>
              </a:rPr>
              <a:t> </a:t>
            </a:r>
            <a:r>
              <a:rPr lang="en-US" sz="1600" b="0" dirty="0" err="1">
                <a:latin typeface="+mn-lt"/>
              </a:rPr>
              <a:t>dalam</a:t>
            </a:r>
            <a:r>
              <a:rPr lang="en-US" sz="1600" b="0" dirty="0">
                <a:latin typeface="+mn-lt"/>
              </a:rPr>
              <a:t> </a:t>
            </a:r>
            <a:r>
              <a:rPr lang="en-US" sz="1600" b="0" dirty="0" err="1">
                <a:latin typeface="+mn-lt"/>
              </a:rPr>
              <a:t>pengunaan</a:t>
            </a:r>
            <a:r>
              <a:rPr lang="en-US" sz="1600" b="0" dirty="0">
                <a:latin typeface="+mn-lt"/>
              </a:rPr>
              <a:t> </a:t>
            </a:r>
            <a:r>
              <a:rPr lang="en-US" sz="1600" b="0" dirty="0" err="1">
                <a:latin typeface="+mn-lt"/>
              </a:rPr>
              <a:t>bahasa</a:t>
            </a:r>
            <a:r>
              <a:rPr lang="en-US" sz="1600" b="0" dirty="0">
                <a:latin typeface="+mn-lt"/>
              </a:rPr>
              <a:t>, </a:t>
            </a:r>
            <a:r>
              <a:rPr lang="en-US" sz="1600" b="0" dirty="0" err="1">
                <a:latin typeface="+mn-lt"/>
              </a:rPr>
              <a:t>jangan</a:t>
            </a:r>
            <a:r>
              <a:rPr lang="en-US" sz="1600" b="0" dirty="0">
                <a:latin typeface="+mn-lt"/>
              </a:rPr>
              <a:t> </a:t>
            </a:r>
            <a:r>
              <a:rPr lang="en-US" sz="1600" b="0" dirty="0" err="1">
                <a:latin typeface="+mn-lt"/>
              </a:rPr>
              <a:t>menggunakan</a:t>
            </a:r>
            <a:r>
              <a:rPr lang="en-US" sz="1600" b="0" dirty="0">
                <a:latin typeface="+mn-lt"/>
              </a:rPr>
              <a:t> </a:t>
            </a:r>
            <a:r>
              <a:rPr lang="en-US" sz="1600" b="0" dirty="0" err="1">
                <a:latin typeface="+mn-lt"/>
              </a:rPr>
              <a:t>bahasa</a:t>
            </a:r>
            <a:r>
              <a:rPr lang="en-US" sz="1600" b="0" dirty="0">
                <a:latin typeface="+mn-lt"/>
              </a:rPr>
              <a:t> yang </a:t>
            </a:r>
            <a:r>
              <a:rPr lang="en-US" sz="1600" b="0" dirty="0" err="1">
                <a:latin typeface="+mn-lt"/>
              </a:rPr>
              <a:t>campur</a:t>
            </a:r>
            <a:r>
              <a:rPr lang="en-US" sz="1600" b="0" dirty="0">
                <a:latin typeface="+mn-lt"/>
              </a:rPr>
              <a:t> Indonesia-</a:t>
            </a:r>
            <a:r>
              <a:rPr lang="en-US" sz="1600" b="0" dirty="0" err="1">
                <a:latin typeface="+mn-lt"/>
              </a:rPr>
              <a:t>Inggris</a:t>
            </a:r>
            <a:r>
              <a:rPr lang="en-US" sz="1600" b="0" dirty="0">
                <a:latin typeface="+mn-lt"/>
              </a:rPr>
              <a:t>, </a:t>
            </a:r>
            <a:r>
              <a:rPr lang="en-US" sz="1600" b="0" dirty="0" err="1">
                <a:latin typeface="+mn-lt"/>
              </a:rPr>
              <a:t>misalnya</a:t>
            </a:r>
            <a:r>
              <a:rPr lang="en-US" sz="1600" b="0" dirty="0">
                <a:latin typeface="+mn-lt"/>
              </a:rPr>
              <a:t> auditor </a:t>
            </a:r>
            <a:r>
              <a:rPr lang="en-US" sz="1600" b="0" dirty="0" err="1">
                <a:latin typeface="+mn-lt"/>
              </a:rPr>
              <a:t>dirubah</a:t>
            </a:r>
            <a:r>
              <a:rPr lang="en-US" sz="1600" b="0" dirty="0">
                <a:latin typeface="+mn-lt"/>
              </a:rPr>
              <a:t> </a:t>
            </a:r>
            <a:r>
              <a:rPr lang="en-US" sz="1600" b="0" dirty="0" err="1">
                <a:latin typeface="+mn-lt"/>
              </a:rPr>
              <a:t>saja</a:t>
            </a:r>
            <a:r>
              <a:rPr lang="en-US" sz="1600" b="0" dirty="0">
                <a:latin typeface="+mn-lt"/>
              </a:rPr>
              <a:t> </a:t>
            </a:r>
            <a:r>
              <a:rPr lang="en-US" sz="1600" b="0" dirty="0" err="1">
                <a:latin typeface="+mn-lt"/>
              </a:rPr>
              <a:t>kebahasa</a:t>
            </a:r>
            <a:r>
              <a:rPr lang="en-US" sz="1600" b="0" dirty="0">
                <a:latin typeface="+mn-lt"/>
              </a:rPr>
              <a:t> Indonesia </a:t>
            </a:r>
            <a:r>
              <a:rPr lang="en-US" sz="1600" b="0" dirty="0" err="1">
                <a:latin typeface="+mn-lt"/>
              </a:rPr>
              <a:t>menjadi</a:t>
            </a:r>
            <a:r>
              <a:rPr lang="en-US" sz="1600" b="0" dirty="0">
                <a:latin typeface="+mn-lt"/>
              </a:rPr>
              <a:t> </a:t>
            </a:r>
            <a:r>
              <a:rPr lang="en-US" sz="1600" b="0" dirty="0" err="1">
                <a:latin typeface="+mn-lt"/>
              </a:rPr>
              <a:t>pemeriksa</a:t>
            </a:r>
            <a:endParaRPr lang="en-US" sz="1600" b="0" dirty="0">
              <a:latin typeface="+mn-lt"/>
            </a:endParaRPr>
          </a:p>
          <a:p>
            <a:pPr marL="381000" indent="-381000" defTabSz="873125" eaLnBrk="0" hangingPunct="0">
              <a:lnSpc>
                <a:spcPct val="140000"/>
              </a:lnSpc>
              <a:buFont typeface="Wingdings 2" pitchFamily="18" charset="2"/>
              <a:buChar char="ï"/>
            </a:pPr>
            <a:r>
              <a:rPr lang="en-US" sz="1600" b="0" u="sng" dirty="0" err="1">
                <a:latin typeface="+mn-lt"/>
              </a:rPr>
              <a:t>Hindari</a:t>
            </a:r>
            <a:r>
              <a:rPr lang="en-US" sz="1600" b="0" u="sng" dirty="0">
                <a:latin typeface="+mn-lt"/>
              </a:rPr>
              <a:t> </a:t>
            </a:r>
            <a:r>
              <a:rPr lang="en-US" sz="1600" b="0" u="sng" dirty="0" err="1">
                <a:latin typeface="+mn-lt"/>
              </a:rPr>
              <a:t>berdebat</a:t>
            </a:r>
            <a:r>
              <a:rPr lang="en-US" sz="1600" b="0" u="sng" dirty="0">
                <a:latin typeface="+mn-lt"/>
              </a:rPr>
              <a:t> </a:t>
            </a:r>
            <a:r>
              <a:rPr lang="en-US" sz="1600" b="0" u="sng" dirty="0" err="1">
                <a:latin typeface="+mn-lt"/>
              </a:rPr>
              <a:t>dengan</a:t>
            </a:r>
            <a:r>
              <a:rPr lang="en-US" sz="1600" b="0" u="sng" dirty="0">
                <a:latin typeface="+mn-lt"/>
              </a:rPr>
              <a:t> </a:t>
            </a:r>
            <a:r>
              <a:rPr lang="en-US" sz="1600" b="0" u="sng" dirty="0" err="1">
                <a:latin typeface="+mn-lt"/>
              </a:rPr>
              <a:t>auditee</a:t>
            </a:r>
            <a:r>
              <a:rPr lang="en-US" sz="1600" b="0" u="sng" dirty="0">
                <a:latin typeface="+mn-lt"/>
              </a:rPr>
              <a:t> </a:t>
            </a:r>
            <a:r>
              <a:rPr lang="en-US" sz="1600" b="0" u="sng" dirty="0" err="1">
                <a:latin typeface="+mn-lt"/>
              </a:rPr>
              <a:t>tentang</a:t>
            </a:r>
            <a:r>
              <a:rPr lang="en-US" sz="1600" b="0" u="sng" dirty="0">
                <a:latin typeface="+mn-lt"/>
              </a:rPr>
              <a:t> </a:t>
            </a:r>
            <a:r>
              <a:rPr lang="en-US" sz="1600" b="0" u="sng" dirty="0" err="1">
                <a:latin typeface="+mn-lt"/>
              </a:rPr>
              <a:t>suatu</a:t>
            </a:r>
            <a:r>
              <a:rPr lang="en-US" sz="1600" b="0" u="sng" dirty="0">
                <a:latin typeface="+mn-lt"/>
              </a:rPr>
              <a:t> </a:t>
            </a:r>
            <a:r>
              <a:rPr lang="en-US" sz="1600" b="0" u="sng" dirty="0" err="1">
                <a:latin typeface="+mn-lt"/>
              </a:rPr>
              <a:t>ketidaksesuaian</a:t>
            </a:r>
            <a:r>
              <a:rPr lang="en-US" sz="1600" b="0" dirty="0">
                <a:latin typeface="+mn-lt"/>
              </a:rPr>
              <a:t>, </a:t>
            </a:r>
            <a:r>
              <a:rPr lang="en-US" sz="1600" b="0" dirty="0" err="1">
                <a:latin typeface="+mn-lt"/>
              </a:rPr>
              <a:t>untuk</a:t>
            </a:r>
            <a:r>
              <a:rPr lang="en-US" sz="1600" b="0" dirty="0">
                <a:latin typeface="+mn-lt"/>
              </a:rPr>
              <a:t> </a:t>
            </a:r>
            <a:r>
              <a:rPr lang="en-US" sz="1600" b="0" dirty="0" err="1">
                <a:latin typeface="+mn-lt"/>
              </a:rPr>
              <a:t>menghindarinya</a:t>
            </a:r>
            <a:r>
              <a:rPr lang="en-US" sz="1600" b="0" dirty="0">
                <a:latin typeface="+mn-lt"/>
              </a:rPr>
              <a:t> </a:t>
            </a:r>
            <a:r>
              <a:rPr lang="en-US" sz="1600" b="0" dirty="0" err="1">
                <a:latin typeface="+mn-lt"/>
              </a:rPr>
              <a:t>periksa</a:t>
            </a:r>
            <a:r>
              <a:rPr lang="en-US" sz="1600" b="0" dirty="0">
                <a:latin typeface="+mn-lt"/>
              </a:rPr>
              <a:t> </a:t>
            </a:r>
            <a:r>
              <a:rPr lang="en-US" sz="1600" b="0" i="1" dirty="0">
                <a:latin typeface="+mn-lt"/>
              </a:rPr>
              <a:t>sample</a:t>
            </a:r>
            <a:r>
              <a:rPr lang="en-US" sz="1600" b="0" dirty="0">
                <a:latin typeface="+mn-lt"/>
              </a:rPr>
              <a:t> </a:t>
            </a:r>
            <a:r>
              <a:rPr lang="en-US" sz="1600" b="0" dirty="0" err="1">
                <a:latin typeface="+mn-lt"/>
              </a:rPr>
              <a:t>berikutnya</a:t>
            </a:r>
            <a:r>
              <a:rPr lang="en-US" sz="1600" b="0" dirty="0">
                <a:latin typeface="+mn-lt"/>
              </a:rPr>
              <a:t>, </a:t>
            </a:r>
          </a:p>
          <a:p>
            <a:pPr marL="381000" indent="-381000" defTabSz="873125" eaLnBrk="0" hangingPunct="0">
              <a:lnSpc>
                <a:spcPct val="140000"/>
              </a:lnSpc>
              <a:buFont typeface="Wingdings 2" pitchFamily="18" charset="2"/>
              <a:buNone/>
            </a:pPr>
            <a:r>
              <a:rPr lang="en-US" sz="1600" b="0" dirty="0">
                <a:latin typeface="+mn-lt"/>
              </a:rPr>
              <a:t>	</a:t>
            </a:r>
            <a:r>
              <a:rPr lang="en-US" sz="1600" b="0" dirty="0" err="1">
                <a:latin typeface="+mn-lt"/>
              </a:rPr>
              <a:t>Tidak</a:t>
            </a:r>
            <a:r>
              <a:rPr lang="en-US" sz="1600" b="0" dirty="0">
                <a:latin typeface="+mn-lt"/>
              </a:rPr>
              <a:t> </a:t>
            </a:r>
            <a:r>
              <a:rPr lang="en-US" sz="1600" b="0" dirty="0" err="1">
                <a:latin typeface="+mn-lt"/>
              </a:rPr>
              <a:t>ada</a:t>
            </a:r>
            <a:r>
              <a:rPr lang="en-US" sz="1600" b="0" dirty="0">
                <a:latin typeface="+mn-lt"/>
              </a:rPr>
              <a:t> </a:t>
            </a:r>
            <a:r>
              <a:rPr lang="en-US" sz="1600" b="0" dirty="0" err="1">
                <a:latin typeface="+mn-lt"/>
              </a:rPr>
              <a:t>bukti</a:t>
            </a:r>
            <a:r>
              <a:rPr lang="en-US" sz="1600" b="0" dirty="0">
                <a:latin typeface="+mn-lt"/>
              </a:rPr>
              <a:t> </a:t>
            </a:r>
            <a:r>
              <a:rPr lang="en-US" sz="1600" b="0" dirty="0" err="1">
                <a:latin typeface="+mn-lt"/>
              </a:rPr>
              <a:t>pemeriksaan</a:t>
            </a:r>
            <a:r>
              <a:rPr lang="en-US" sz="1600" b="0" dirty="0">
                <a:latin typeface="+mn-lt"/>
              </a:rPr>
              <a:t>, </a:t>
            </a:r>
            <a:r>
              <a:rPr lang="en-US" sz="1600" b="0" dirty="0" err="1">
                <a:latin typeface="+mn-lt"/>
              </a:rPr>
              <a:t>menurut</a:t>
            </a:r>
            <a:r>
              <a:rPr lang="en-US" sz="1600" b="0" dirty="0">
                <a:latin typeface="+mn-lt"/>
              </a:rPr>
              <a:t> </a:t>
            </a:r>
            <a:r>
              <a:rPr lang="en-US" sz="1600" b="0" dirty="0" err="1">
                <a:latin typeface="+mn-lt"/>
              </a:rPr>
              <a:t>auditee</a:t>
            </a:r>
            <a:r>
              <a:rPr lang="en-US" sz="1600" b="0" dirty="0">
                <a:latin typeface="+mn-lt"/>
              </a:rPr>
              <a:t> </a:t>
            </a:r>
            <a:r>
              <a:rPr lang="en-US" sz="1600" b="0" dirty="0" err="1">
                <a:latin typeface="+mn-lt"/>
              </a:rPr>
              <a:t>itu</a:t>
            </a:r>
            <a:r>
              <a:rPr lang="en-US" sz="1600" b="0" dirty="0">
                <a:latin typeface="+mn-lt"/>
              </a:rPr>
              <a:t> </a:t>
            </a:r>
            <a:r>
              <a:rPr lang="en-US" sz="1600" b="0" dirty="0" err="1">
                <a:latin typeface="+mn-lt"/>
              </a:rPr>
              <a:t>cuma</a:t>
            </a:r>
            <a:r>
              <a:rPr lang="en-US" sz="1600" b="0" dirty="0">
                <a:latin typeface="+mn-lt"/>
              </a:rPr>
              <a:t> </a:t>
            </a:r>
            <a:r>
              <a:rPr lang="en-US" sz="1600" b="0" dirty="0" err="1">
                <a:latin typeface="+mn-lt"/>
              </a:rPr>
              <a:t>masalah</a:t>
            </a:r>
            <a:r>
              <a:rPr lang="en-US" sz="1600" b="0" dirty="0">
                <a:latin typeface="+mn-lt"/>
              </a:rPr>
              <a:t> record yang </a:t>
            </a:r>
            <a:r>
              <a:rPr lang="en-US" sz="1600" b="0" dirty="0" err="1">
                <a:latin typeface="+mn-lt"/>
              </a:rPr>
              <a:t>terselip</a:t>
            </a:r>
            <a:r>
              <a:rPr lang="en-US" sz="1600" b="0" dirty="0">
                <a:latin typeface="+mn-lt"/>
              </a:rPr>
              <a:t>/ </a:t>
            </a:r>
            <a:r>
              <a:rPr lang="en-US" sz="1600" b="0" dirty="0" err="1">
                <a:latin typeface="+mn-lt"/>
              </a:rPr>
              <a:t>hilang</a:t>
            </a:r>
            <a:r>
              <a:rPr lang="en-US" sz="1600" b="0" dirty="0">
                <a:latin typeface="+mn-lt"/>
              </a:rPr>
              <a:t>, </a:t>
            </a:r>
            <a:r>
              <a:rPr lang="en-US" sz="1600" b="0" dirty="0" err="1">
                <a:latin typeface="+mn-lt"/>
              </a:rPr>
              <a:t>apakah</a:t>
            </a:r>
            <a:r>
              <a:rPr lang="en-US" sz="1600" b="0" dirty="0">
                <a:latin typeface="+mn-lt"/>
              </a:rPr>
              <a:t> </a:t>
            </a:r>
            <a:r>
              <a:rPr lang="en-US" sz="1600" b="0" dirty="0" err="1">
                <a:latin typeface="+mn-lt"/>
              </a:rPr>
              <a:t>memang</a:t>
            </a:r>
            <a:r>
              <a:rPr lang="en-US" sz="1600" b="0" dirty="0">
                <a:latin typeface="+mn-lt"/>
              </a:rPr>
              <a:t> </a:t>
            </a:r>
            <a:r>
              <a:rPr lang="en-US" sz="1600" b="0" dirty="0" err="1">
                <a:latin typeface="+mn-lt"/>
              </a:rPr>
              <a:t>Cuma</a:t>
            </a:r>
            <a:r>
              <a:rPr lang="en-US" sz="1600" b="0" dirty="0">
                <a:latin typeface="+mn-lt"/>
              </a:rPr>
              <a:t> record yang </a:t>
            </a:r>
            <a:r>
              <a:rPr lang="en-US" sz="1600" b="0" dirty="0" err="1">
                <a:latin typeface="+mn-lt"/>
              </a:rPr>
              <a:t>hilang</a:t>
            </a:r>
            <a:r>
              <a:rPr lang="en-US" sz="1600" b="0" dirty="0">
                <a:latin typeface="+mn-lt"/>
              </a:rPr>
              <a:t> </a:t>
            </a:r>
            <a:r>
              <a:rPr lang="en-US" sz="1600" b="0" dirty="0" err="1">
                <a:latin typeface="+mn-lt"/>
              </a:rPr>
              <a:t>atau</a:t>
            </a:r>
            <a:r>
              <a:rPr lang="en-US" sz="1600" b="0" dirty="0">
                <a:latin typeface="+mn-lt"/>
              </a:rPr>
              <a:t> </a:t>
            </a:r>
            <a:r>
              <a:rPr lang="en-US" sz="1600" b="0" dirty="0" err="1">
                <a:latin typeface="+mn-lt"/>
              </a:rPr>
              <a:t>memang</a:t>
            </a:r>
            <a:r>
              <a:rPr lang="en-US" sz="1600" b="0" dirty="0">
                <a:latin typeface="+mn-lt"/>
              </a:rPr>
              <a:t> </a:t>
            </a:r>
            <a:r>
              <a:rPr lang="en-US" sz="1600" b="0" dirty="0" err="1">
                <a:latin typeface="+mn-lt"/>
              </a:rPr>
              <a:t>tidak</a:t>
            </a:r>
            <a:r>
              <a:rPr lang="en-US" sz="1600" b="0" dirty="0">
                <a:latin typeface="+mn-lt"/>
              </a:rPr>
              <a:t> </a:t>
            </a:r>
            <a:r>
              <a:rPr lang="en-US" sz="1600" b="0" dirty="0" err="1">
                <a:latin typeface="+mn-lt"/>
              </a:rPr>
              <a:t>dilakukan</a:t>
            </a:r>
            <a:r>
              <a:rPr lang="en-US" sz="1600" b="0" dirty="0">
                <a:latin typeface="+mn-lt"/>
              </a:rPr>
              <a:t> </a:t>
            </a:r>
            <a:r>
              <a:rPr lang="en-US" sz="1600" b="0" dirty="0" err="1">
                <a:latin typeface="+mn-lt"/>
              </a:rPr>
              <a:t>pemeriksaaan</a:t>
            </a:r>
            <a:r>
              <a:rPr lang="en-US" sz="1600" b="0" dirty="0">
                <a:latin typeface="+mn-lt"/>
              </a:rPr>
              <a:t> ? </a:t>
            </a:r>
          </a:p>
          <a:p>
            <a:pPr marL="381000" indent="-381000" defTabSz="873125" eaLnBrk="0" hangingPunct="0">
              <a:lnSpc>
                <a:spcPct val="140000"/>
              </a:lnSpc>
              <a:buFont typeface="Wingdings 2" pitchFamily="18" charset="2"/>
              <a:buChar char="ï"/>
            </a:pPr>
            <a:r>
              <a:rPr lang="en-US" sz="1600" b="0" u="sng" dirty="0" err="1">
                <a:latin typeface="+mn-lt"/>
              </a:rPr>
              <a:t>Catat</a:t>
            </a:r>
            <a:r>
              <a:rPr lang="en-US" sz="1600" b="0" u="sng" dirty="0">
                <a:latin typeface="+mn-lt"/>
              </a:rPr>
              <a:t> </a:t>
            </a:r>
            <a:r>
              <a:rPr lang="en-US" sz="1600" b="0" u="sng" dirty="0" err="1">
                <a:latin typeface="+mn-lt"/>
              </a:rPr>
              <a:t>ketidaksesuaian</a:t>
            </a:r>
            <a:r>
              <a:rPr lang="en-US" sz="1600" b="0" u="sng" dirty="0">
                <a:latin typeface="+mn-lt"/>
              </a:rPr>
              <a:t> </a:t>
            </a:r>
            <a:r>
              <a:rPr lang="en-US" sz="1600" b="0" u="sng" dirty="0" err="1">
                <a:latin typeface="+mn-lt"/>
              </a:rPr>
              <a:t>dengan</a:t>
            </a:r>
            <a:r>
              <a:rPr lang="en-US" sz="1600" b="0" u="sng" dirty="0">
                <a:latin typeface="+mn-lt"/>
              </a:rPr>
              <a:t> </a:t>
            </a:r>
            <a:r>
              <a:rPr lang="en-US" sz="1600" b="0" u="sng" dirty="0" err="1">
                <a:latin typeface="+mn-lt"/>
              </a:rPr>
              <a:t>dokumentasi</a:t>
            </a:r>
            <a:r>
              <a:rPr lang="en-US" sz="1600" b="0" dirty="0">
                <a:latin typeface="+mn-lt"/>
              </a:rPr>
              <a:t> (</a:t>
            </a:r>
            <a:r>
              <a:rPr lang="en-US" sz="1600" b="0" dirty="0" err="1">
                <a:latin typeface="+mn-lt"/>
              </a:rPr>
              <a:t>nama</a:t>
            </a:r>
            <a:r>
              <a:rPr lang="en-US" sz="1600" b="0" dirty="0">
                <a:latin typeface="+mn-lt"/>
              </a:rPr>
              <a:t>, </a:t>
            </a:r>
            <a:r>
              <a:rPr lang="en-US" sz="1600" b="0" dirty="0" err="1">
                <a:latin typeface="+mn-lt"/>
              </a:rPr>
              <a:t>nomor</a:t>
            </a:r>
            <a:r>
              <a:rPr lang="en-US" sz="1600" b="0" dirty="0">
                <a:latin typeface="+mn-lt"/>
              </a:rPr>
              <a:t>, </a:t>
            </a:r>
            <a:r>
              <a:rPr lang="en-US" sz="1600" b="0" dirty="0" err="1">
                <a:latin typeface="+mn-lt"/>
              </a:rPr>
              <a:t>tanggal</a:t>
            </a:r>
            <a:r>
              <a:rPr lang="en-US" sz="1600" b="0" dirty="0">
                <a:latin typeface="+mn-lt"/>
              </a:rPr>
              <a:t>, </a:t>
            </a:r>
            <a:r>
              <a:rPr lang="en-US" sz="1600" b="0" dirty="0" err="1">
                <a:latin typeface="+mn-lt"/>
              </a:rPr>
              <a:t>lokasi</a:t>
            </a:r>
            <a:r>
              <a:rPr lang="en-US" sz="1600" b="0" dirty="0">
                <a:latin typeface="+mn-lt"/>
              </a:rPr>
              <a:t>) </a:t>
            </a:r>
            <a:r>
              <a:rPr lang="en-US" sz="1600" b="0" dirty="0" err="1">
                <a:latin typeface="+mn-lt"/>
              </a:rPr>
              <a:t>secara</a:t>
            </a:r>
            <a:r>
              <a:rPr lang="en-US" sz="1600" b="0" dirty="0">
                <a:latin typeface="+mn-lt"/>
              </a:rPr>
              <a:t> </a:t>
            </a:r>
            <a:r>
              <a:rPr lang="en-US" sz="1600" b="0" dirty="0" err="1">
                <a:latin typeface="+mn-lt"/>
              </a:rPr>
              <a:t>lengkap</a:t>
            </a:r>
            <a:endParaRPr lang="en-US" sz="1600" b="0" dirty="0">
              <a:latin typeface="+mn-lt"/>
            </a:endParaRPr>
          </a:p>
          <a:p>
            <a:pPr marL="381000" indent="-381000" defTabSz="873125" eaLnBrk="0" hangingPunct="0">
              <a:lnSpc>
                <a:spcPct val="140000"/>
              </a:lnSpc>
              <a:buFont typeface="Wingdings 2" pitchFamily="18" charset="2"/>
              <a:buChar char="ï"/>
            </a:pPr>
            <a:endParaRPr lang="en-US" sz="1600" b="0" dirty="0">
              <a:latin typeface="Verdana" pitchFamily="34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8D9D846-F3AF-4062-BCC8-B971ED57AC99}" type="slidenum">
              <a:rPr lang="id-ID" smtClean="0"/>
              <a:pPr>
                <a:defRPr/>
              </a:pPr>
              <a:t>83</a:t>
            </a:fld>
            <a:endParaRPr lang="id-ID"/>
          </a:p>
        </p:txBody>
      </p:sp>
      <p:sp>
        <p:nvSpPr>
          <p:cNvPr id="3" name="Rectangle 2"/>
          <p:cNvSpPr/>
          <p:nvPr/>
        </p:nvSpPr>
        <p:spPr>
          <a:xfrm>
            <a:off x="5817096" y="829161"/>
            <a:ext cx="2716962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873125" eaLnBrk="0" hangingPunct="0"/>
            <a:r>
              <a:rPr lang="en-US" sz="6000" dirty="0">
                <a:latin typeface="Impact" panose="020B0806030902050204" pitchFamily="34" charset="0"/>
              </a:rPr>
              <a:t>PERIKSA</a:t>
            </a:r>
            <a:endParaRPr lang="en-GB" sz="6000" dirty="0">
              <a:latin typeface="Impact" panose="020B0806030902050204" pitchFamily="34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 flipH="1">
            <a:off x="6269129" y="1837273"/>
            <a:ext cx="18288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51211" y="278396"/>
            <a:ext cx="3534243" cy="22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32441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40" name="Rectangle 4"/>
          <p:cNvSpPr>
            <a:spLocks noChangeArrowheads="1"/>
          </p:cNvSpPr>
          <p:nvPr/>
        </p:nvSpPr>
        <p:spPr bwMode="auto">
          <a:xfrm>
            <a:off x="560512" y="2564904"/>
            <a:ext cx="8762634" cy="3793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7275" tIns="43637" rIns="87275" bIns="43637"/>
          <a:lstStyle/>
          <a:p>
            <a:pPr defTabSz="873125" eaLnBrk="0" hangingPunct="0">
              <a:lnSpc>
                <a:spcPct val="140000"/>
              </a:lnSpc>
            </a:pPr>
            <a:r>
              <a:rPr lang="en-US" sz="2400" b="0" dirty="0" err="1">
                <a:latin typeface="+mn-lt"/>
              </a:rPr>
              <a:t>Saat</a:t>
            </a:r>
            <a:r>
              <a:rPr lang="en-US" sz="2400" b="0" dirty="0">
                <a:latin typeface="+mn-lt"/>
              </a:rPr>
              <a:t> Auditor </a:t>
            </a:r>
            <a:r>
              <a:rPr lang="en-US" sz="2400" b="0" dirty="0" err="1">
                <a:latin typeface="+mn-lt"/>
              </a:rPr>
              <a:t>menemukan</a:t>
            </a:r>
            <a:r>
              <a:rPr lang="en-US" sz="2400" b="0" dirty="0">
                <a:latin typeface="+mn-lt"/>
              </a:rPr>
              <a:t> </a:t>
            </a:r>
            <a:r>
              <a:rPr lang="en-US" sz="2400" b="0" dirty="0" err="1">
                <a:latin typeface="+mn-lt"/>
              </a:rPr>
              <a:t>penyimpangan</a:t>
            </a:r>
            <a:r>
              <a:rPr lang="en-US" sz="2400" b="0" dirty="0">
                <a:latin typeface="+mn-lt"/>
              </a:rPr>
              <a:t>, GALI SEDIKIT LEBIH DALAM UNTUK MENGETAHUI LETAK PERMASALAHAN SEBENARNYA </a:t>
            </a:r>
          </a:p>
          <a:p>
            <a:pPr marL="838200" lvl="1" indent="-381000" defTabSz="873125" eaLnBrk="0" hangingPunct="0">
              <a:lnSpc>
                <a:spcPct val="140000"/>
              </a:lnSpc>
              <a:buFont typeface="Wingdings 2" pitchFamily="18" charset="2"/>
              <a:buChar char="ï"/>
            </a:pPr>
            <a:r>
              <a:rPr lang="en-US" sz="1600" dirty="0" err="1">
                <a:latin typeface="+mn-lt"/>
              </a:rPr>
              <a:t>Ditemukan</a:t>
            </a:r>
            <a:r>
              <a:rPr lang="en-US" sz="1600" dirty="0">
                <a:latin typeface="+mn-lt"/>
              </a:rPr>
              <a:t> </a:t>
            </a:r>
            <a:r>
              <a:rPr lang="en-US" sz="1600" dirty="0" err="1">
                <a:latin typeface="+mn-lt"/>
              </a:rPr>
              <a:t>baku</a:t>
            </a:r>
            <a:r>
              <a:rPr lang="en-US" sz="1600" dirty="0">
                <a:latin typeface="+mn-lt"/>
              </a:rPr>
              <a:t> </a:t>
            </a:r>
            <a:r>
              <a:rPr lang="en-US" sz="1600" dirty="0" err="1">
                <a:latin typeface="+mn-lt"/>
              </a:rPr>
              <a:t>mutu</a:t>
            </a:r>
            <a:r>
              <a:rPr lang="en-US" sz="1600" dirty="0">
                <a:latin typeface="+mn-lt"/>
              </a:rPr>
              <a:t> air 3 </a:t>
            </a:r>
            <a:r>
              <a:rPr lang="en-US" sz="1600" dirty="0" err="1">
                <a:latin typeface="+mn-lt"/>
              </a:rPr>
              <a:t>bulan</a:t>
            </a:r>
            <a:r>
              <a:rPr lang="en-US" sz="1600" dirty="0">
                <a:latin typeface="+mn-lt"/>
              </a:rPr>
              <a:t> </a:t>
            </a:r>
            <a:r>
              <a:rPr lang="en-US" sz="1600" dirty="0" err="1">
                <a:latin typeface="+mn-lt"/>
              </a:rPr>
              <a:t>terakhir</a:t>
            </a:r>
            <a:r>
              <a:rPr lang="en-US" sz="1600" dirty="0">
                <a:latin typeface="+mn-lt"/>
              </a:rPr>
              <a:t> </a:t>
            </a:r>
            <a:r>
              <a:rPr lang="en-US" sz="1600" dirty="0" err="1">
                <a:latin typeface="+mn-lt"/>
              </a:rPr>
              <a:t>melebihi</a:t>
            </a:r>
            <a:r>
              <a:rPr lang="en-US" sz="1600" dirty="0">
                <a:latin typeface="+mn-lt"/>
              </a:rPr>
              <a:t> </a:t>
            </a:r>
            <a:r>
              <a:rPr lang="en-US" sz="1600" dirty="0" err="1">
                <a:latin typeface="+mn-lt"/>
              </a:rPr>
              <a:t>ambang</a:t>
            </a:r>
            <a:r>
              <a:rPr lang="en-US" sz="1600" dirty="0">
                <a:latin typeface="+mn-lt"/>
              </a:rPr>
              <a:t> </a:t>
            </a:r>
            <a:r>
              <a:rPr lang="en-US" sz="1600" dirty="0" err="1">
                <a:latin typeface="+mn-lt"/>
              </a:rPr>
              <a:t>batas</a:t>
            </a:r>
            <a:r>
              <a:rPr lang="en-US" sz="1600" dirty="0">
                <a:latin typeface="+mn-lt"/>
              </a:rPr>
              <a:t> </a:t>
            </a:r>
            <a:r>
              <a:rPr lang="en-US" sz="1600" dirty="0">
                <a:latin typeface="+mn-lt"/>
                <a:sym typeface="Wingdings" pitchFamily="2" charset="2"/>
              </a:rPr>
              <a:t> </a:t>
            </a:r>
            <a:r>
              <a:rPr lang="en-US" sz="1600" dirty="0" err="1">
                <a:latin typeface="+mn-lt"/>
                <a:sym typeface="Wingdings" pitchFamily="2" charset="2"/>
              </a:rPr>
              <a:t>Gali</a:t>
            </a:r>
            <a:r>
              <a:rPr lang="en-US" sz="1600" dirty="0">
                <a:latin typeface="+mn-lt"/>
                <a:sym typeface="Wingdings" pitchFamily="2" charset="2"/>
              </a:rPr>
              <a:t> </a:t>
            </a:r>
            <a:r>
              <a:rPr lang="en-US" sz="1600" dirty="0" err="1">
                <a:latin typeface="+mn-lt"/>
                <a:sym typeface="Wingdings" pitchFamily="2" charset="2"/>
              </a:rPr>
              <a:t>lebih</a:t>
            </a:r>
            <a:r>
              <a:rPr lang="en-US" sz="1600" dirty="0">
                <a:latin typeface="+mn-lt"/>
                <a:sym typeface="Wingdings" pitchFamily="2" charset="2"/>
              </a:rPr>
              <a:t> </a:t>
            </a:r>
            <a:r>
              <a:rPr lang="en-US" sz="1600" dirty="0" err="1">
                <a:latin typeface="+mn-lt"/>
                <a:sym typeface="Wingdings" pitchFamily="2" charset="2"/>
              </a:rPr>
              <a:t>dalam</a:t>
            </a:r>
            <a:r>
              <a:rPr lang="en-US" sz="1600" dirty="0">
                <a:latin typeface="+mn-lt"/>
                <a:sym typeface="Wingdings" pitchFamily="2" charset="2"/>
              </a:rPr>
              <a:t> </a:t>
            </a:r>
            <a:r>
              <a:rPr lang="en-US" sz="1600" dirty="0" err="1">
                <a:latin typeface="+mn-lt"/>
                <a:sym typeface="Wingdings" pitchFamily="2" charset="2"/>
              </a:rPr>
              <a:t>untuk</a:t>
            </a:r>
            <a:r>
              <a:rPr lang="en-US" sz="1600" dirty="0">
                <a:latin typeface="+mn-lt"/>
                <a:sym typeface="Wingdings" pitchFamily="2" charset="2"/>
              </a:rPr>
              <a:t> </a:t>
            </a:r>
            <a:r>
              <a:rPr lang="en-US" sz="1600" dirty="0" err="1">
                <a:latin typeface="+mn-lt"/>
                <a:sym typeface="Wingdings" pitchFamily="2" charset="2"/>
              </a:rPr>
              <a:t>mengetahui</a:t>
            </a:r>
            <a:r>
              <a:rPr lang="en-US" sz="1600" dirty="0">
                <a:latin typeface="+mn-lt"/>
                <a:sym typeface="Wingdings" pitchFamily="2" charset="2"/>
              </a:rPr>
              <a:t> </a:t>
            </a:r>
            <a:r>
              <a:rPr lang="en-US" sz="1600" dirty="0" err="1">
                <a:latin typeface="+mn-lt"/>
                <a:sym typeface="Wingdings" pitchFamily="2" charset="2"/>
              </a:rPr>
              <a:t>letak</a:t>
            </a:r>
            <a:r>
              <a:rPr lang="en-US" sz="1600" dirty="0">
                <a:latin typeface="+mn-lt"/>
                <a:sym typeface="Wingdings" pitchFamily="2" charset="2"/>
              </a:rPr>
              <a:t> </a:t>
            </a:r>
            <a:r>
              <a:rPr lang="en-US" sz="1600" dirty="0" err="1">
                <a:latin typeface="+mn-lt"/>
                <a:sym typeface="Wingdings" pitchFamily="2" charset="2"/>
              </a:rPr>
              <a:t>permasalahan</a:t>
            </a:r>
            <a:r>
              <a:rPr lang="en-US" sz="1600" dirty="0">
                <a:latin typeface="+mn-lt"/>
                <a:sym typeface="Wingdings" pitchFamily="2" charset="2"/>
              </a:rPr>
              <a:t> </a:t>
            </a:r>
            <a:r>
              <a:rPr lang="en-US" sz="1600" dirty="0" err="1">
                <a:latin typeface="+mn-lt"/>
                <a:sym typeface="Wingdings" pitchFamily="2" charset="2"/>
              </a:rPr>
              <a:t>sebenarnya</a:t>
            </a:r>
            <a:r>
              <a:rPr lang="en-US" sz="1600" dirty="0">
                <a:latin typeface="+mn-lt"/>
                <a:sym typeface="Wingdings" pitchFamily="2" charset="2"/>
              </a:rPr>
              <a:t>  </a:t>
            </a:r>
            <a:r>
              <a:rPr lang="en-US" sz="1600" dirty="0" err="1">
                <a:latin typeface="+mn-lt"/>
                <a:sym typeface="Wingdings" pitchFamily="2" charset="2"/>
              </a:rPr>
              <a:t>baku</a:t>
            </a:r>
            <a:r>
              <a:rPr lang="en-US" sz="1600" dirty="0">
                <a:latin typeface="+mn-lt"/>
                <a:sym typeface="Wingdings" pitchFamily="2" charset="2"/>
              </a:rPr>
              <a:t> </a:t>
            </a:r>
            <a:r>
              <a:rPr lang="en-US" sz="1600" dirty="0" err="1">
                <a:latin typeface="+mn-lt"/>
                <a:sym typeface="Wingdings" pitchFamily="2" charset="2"/>
              </a:rPr>
              <a:t>mutu</a:t>
            </a:r>
            <a:r>
              <a:rPr lang="en-US" sz="1600" dirty="0">
                <a:latin typeface="+mn-lt"/>
                <a:sym typeface="Wingdings" pitchFamily="2" charset="2"/>
              </a:rPr>
              <a:t> air </a:t>
            </a:r>
            <a:r>
              <a:rPr lang="en-US" sz="1600" dirty="0" err="1">
                <a:latin typeface="+mn-lt"/>
                <a:sym typeface="Wingdings" pitchFamily="2" charset="2"/>
              </a:rPr>
              <a:t>melebihi</a:t>
            </a:r>
            <a:r>
              <a:rPr lang="en-US" sz="1600" dirty="0">
                <a:latin typeface="+mn-lt"/>
                <a:sym typeface="Wingdings" pitchFamily="2" charset="2"/>
              </a:rPr>
              <a:t> </a:t>
            </a:r>
            <a:r>
              <a:rPr lang="en-US" sz="1600" dirty="0" err="1">
                <a:latin typeface="+mn-lt"/>
                <a:sym typeface="Wingdings" pitchFamily="2" charset="2"/>
              </a:rPr>
              <a:t>ambang</a:t>
            </a:r>
            <a:r>
              <a:rPr lang="en-US" sz="1600" dirty="0">
                <a:latin typeface="+mn-lt"/>
                <a:sym typeface="Wingdings" pitchFamily="2" charset="2"/>
              </a:rPr>
              <a:t> </a:t>
            </a:r>
            <a:r>
              <a:rPr lang="en-US" sz="1600" dirty="0" err="1">
                <a:latin typeface="+mn-lt"/>
                <a:sym typeface="Wingdings" pitchFamily="2" charset="2"/>
              </a:rPr>
              <a:t>batas</a:t>
            </a:r>
            <a:r>
              <a:rPr lang="en-US" sz="1600" dirty="0">
                <a:latin typeface="+mn-lt"/>
                <a:sym typeface="Wingdings" pitchFamily="2" charset="2"/>
              </a:rPr>
              <a:t> </a:t>
            </a:r>
            <a:r>
              <a:rPr lang="en-US" sz="1600" dirty="0" err="1">
                <a:latin typeface="+mn-lt"/>
                <a:sym typeface="Wingdings" pitchFamily="2" charset="2"/>
              </a:rPr>
              <a:t>sejak</a:t>
            </a:r>
            <a:r>
              <a:rPr lang="en-US" sz="1600" dirty="0">
                <a:latin typeface="+mn-lt"/>
                <a:sym typeface="Wingdings" pitchFamily="2" charset="2"/>
              </a:rPr>
              <a:t> </a:t>
            </a:r>
            <a:r>
              <a:rPr lang="en-US" sz="1600" dirty="0" err="1">
                <a:latin typeface="+mn-lt"/>
                <a:sym typeface="Wingdings" pitchFamily="2" charset="2"/>
              </a:rPr>
              <a:t>ada</a:t>
            </a:r>
            <a:r>
              <a:rPr lang="en-US" sz="1600" dirty="0">
                <a:latin typeface="+mn-lt"/>
                <a:sym typeface="Wingdings" pitchFamily="2" charset="2"/>
              </a:rPr>
              <a:t> </a:t>
            </a:r>
            <a:r>
              <a:rPr lang="en-US" sz="1600" dirty="0" err="1">
                <a:latin typeface="+mn-lt"/>
                <a:sym typeface="Wingdings" pitchFamily="2" charset="2"/>
              </a:rPr>
              <a:t>penambahan</a:t>
            </a:r>
            <a:r>
              <a:rPr lang="en-US" sz="1600" dirty="0">
                <a:latin typeface="+mn-lt"/>
                <a:sym typeface="Wingdings" pitchFamily="2" charset="2"/>
              </a:rPr>
              <a:t> </a:t>
            </a:r>
            <a:r>
              <a:rPr lang="en-US" sz="1600" dirty="0" err="1">
                <a:latin typeface="+mn-lt"/>
                <a:sym typeface="Wingdings" pitchFamily="2" charset="2"/>
              </a:rPr>
              <a:t>kapasitas</a:t>
            </a:r>
            <a:r>
              <a:rPr lang="en-US" sz="1600" dirty="0">
                <a:latin typeface="+mn-lt"/>
                <a:sym typeface="Wingdings" pitchFamily="2" charset="2"/>
              </a:rPr>
              <a:t> </a:t>
            </a:r>
            <a:r>
              <a:rPr lang="en-US" sz="1600" dirty="0" err="1">
                <a:latin typeface="+mn-lt"/>
                <a:sym typeface="Wingdings" pitchFamily="2" charset="2"/>
              </a:rPr>
              <a:t>produksi</a:t>
            </a:r>
            <a:r>
              <a:rPr lang="en-US" sz="1600" dirty="0">
                <a:latin typeface="+mn-lt"/>
                <a:sym typeface="Wingdings" pitchFamily="2" charset="2"/>
              </a:rPr>
              <a:t>. </a:t>
            </a:r>
            <a:r>
              <a:rPr lang="en-US" sz="1600" dirty="0" err="1">
                <a:latin typeface="+mn-lt"/>
                <a:sym typeface="Wingdings" pitchFamily="2" charset="2"/>
              </a:rPr>
              <a:t>Kapasitas</a:t>
            </a:r>
            <a:r>
              <a:rPr lang="en-US" sz="1600" dirty="0">
                <a:latin typeface="+mn-lt"/>
                <a:sym typeface="Wingdings" pitchFamily="2" charset="2"/>
              </a:rPr>
              <a:t> WWTP </a:t>
            </a:r>
            <a:r>
              <a:rPr lang="en-US" sz="1600" dirty="0" err="1">
                <a:latin typeface="+mn-lt"/>
                <a:sym typeface="Wingdings" pitchFamily="2" charset="2"/>
              </a:rPr>
              <a:t>tidak</a:t>
            </a:r>
            <a:r>
              <a:rPr lang="en-US" sz="1600" dirty="0">
                <a:latin typeface="+mn-lt"/>
                <a:sym typeface="Wingdings" pitchFamily="2" charset="2"/>
              </a:rPr>
              <a:t> </a:t>
            </a:r>
            <a:r>
              <a:rPr lang="en-US" sz="1600" dirty="0" err="1">
                <a:latin typeface="+mn-lt"/>
                <a:sym typeface="Wingdings" pitchFamily="2" charset="2"/>
              </a:rPr>
              <a:t>memadai</a:t>
            </a:r>
            <a:r>
              <a:rPr lang="en-US" sz="1600" dirty="0">
                <a:latin typeface="+mn-lt"/>
                <a:sym typeface="Wingdings" pitchFamily="2" charset="2"/>
              </a:rPr>
              <a:t> </a:t>
            </a:r>
          </a:p>
          <a:p>
            <a:pPr marL="838200" lvl="1" indent="-381000" defTabSz="873125" eaLnBrk="0" hangingPunct="0">
              <a:lnSpc>
                <a:spcPct val="140000"/>
              </a:lnSpc>
              <a:buFont typeface="Wingdings 2" pitchFamily="18" charset="2"/>
              <a:buChar char="ï"/>
            </a:pPr>
            <a:r>
              <a:rPr lang="en-US" sz="1600" b="0" dirty="0" err="1">
                <a:latin typeface="+mn-lt"/>
                <a:sym typeface="Wingdings" pitchFamily="2" charset="2"/>
              </a:rPr>
              <a:t>Temuan</a:t>
            </a:r>
            <a:r>
              <a:rPr lang="en-US" sz="1600" b="0" dirty="0">
                <a:latin typeface="+mn-lt"/>
                <a:sym typeface="Wingdings" pitchFamily="2" charset="2"/>
              </a:rPr>
              <a:t> : </a:t>
            </a:r>
            <a:r>
              <a:rPr lang="en-US" sz="1600" b="0" dirty="0" err="1">
                <a:latin typeface="+mn-lt"/>
                <a:sym typeface="Wingdings" pitchFamily="2" charset="2"/>
              </a:rPr>
              <a:t>Saat</a:t>
            </a:r>
            <a:r>
              <a:rPr lang="en-US" sz="1600" b="0" dirty="0">
                <a:latin typeface="+mn-lt"/>
                <a:sym typeface="Wingdings" pitchFamily="2" charset="2"/>
              </a:rPr>
              <a:t> </a:t>
            </a:r>
            <a:r>
              <a:rPr lang="en-US" sz="1600" b="0" dirty="0" err="1">
                <a:latin typeface="+mn-lt"/>
                <a:sym typeface="Wingdings" pitchFamily="2" charset="2"/>
              </a:rPr>
              <a:t>terjadi</a:t>
            </a:r>
            <a:r>
              <a:rPr lang="en-US" sz="1600" b="0" dirty="0">
                <a:latin typeface="+mn-lt"/>
                <a:sym typeface="Wingdings" pitchFamily="2" charset="2"/>
              </a:rPr>
              <a:t> </a:t>
            </a:r>
            <a:r>
              <a:rPr lang="en-US" sz="1600" b="0" dirty="0" err="1">
                <a:latin typeface="+mn-lt"/>
                <a:sym typeface="Wingdings" pitchFamily="2" charset="2"/>
              </a:rPr>
              <a:t>penambahan</a:t>
            </a:r>
            <a:r>
              <a:rPr lang="en-US" sz="1600" b="0" dirty="0">
                <a:latin typeface="+mn-lt"/>
                <a:sym typeface="Wingdings" pitchFamily="2" charset="2"/>
              </a:rPr>
              <a:t> </a:t>
            </a:r>
            <a:r>
              <a:rPr lang="en-US" sz="1600" b="0" dirty="0" err="1">
                <a:latin typeface="+mn-lt"/>
                <a:sym typeface="Wingdings" pitchFamily="2" charset="2"/>
              </a:rPr>
              <a:t>kapasitas</a:t>
            </a:r>
            <a:r>
              <a:rPr lang="en-US" sz="1600" b="0" dirty="0">
                <a:latin typeface="+mn-lt"/>
                <a:sym typeface="Wingdings" pitchFamily="2" charset="2"/>
              </a:rPr>
              <a:t>, </a:t>
            </a:r>
            <a:r>
              <a:rPr lang="en-US" sz="1600" b="0" dirty="0" err="1">
                <a:latin typeface="+mn-lt"/>
                <a:sym typeface="Wingdings" pitchFamily="2" charset="2"/>
              </a:rPr>
              <a:t>perusahaan</a:t>
            </a:r>
            <a:r>
              <a:rPr lang="en-US" sz="1600" b="0" dirty="0">
                <a:latin typeface="+mn-lt"/>
                <a:sym typeface="Wingdings" pitchFamily="2" charset="2"/>
              </a:rPr>
              <a:t> </a:t>
            </a:r>
            <a:r>
              <a:rPr lang="en-US" sz="1600" b="0" dirty="0" err="1">
                <a:latin typeface="+mn-lt"/>
                <a:sym typeface="Wingdings" pitchFamily="2" charset="2"/>
              </a:rPr>
              <a:t>harus</a:t>
            </a:r>
            <a:r>
              <a:rPr lang="en-US" sz="1600" b="0" dirty="0">
                <a:latin typeface="+mn-lt"/>
                <a:sym typeface="Wingdings" pitchFamily="2" charset="2"/>
              </a:rPr>
              <a:t> </a:t>
            </a:r>
            <a:r>
              <a:rPr lang="en-US" sz="1600" b="0" dirty="0" err="1">
                <a:latin typeface="+mn-lt"/>
                <a:sym typeface="Wingdings" pitchFamily="2" charset="2"/>
              </a:rPr>
              <a:t>melakukan</a:t>
            </a:r>
            <a:r>
              <a:rPr lang="en-US" sz="1600" b="0" dirty="0">
                <a:latin typeface="+mn-lt"/>
                <a:sym typeface="Wingdings" pitchFamily="2" charset="2"/>
              </a:rPr>
              <a:t> </a:t>
            </a:r>
            <a:r>
              <a:rPr lang="en-US" sz="1600" b="0" dirty="0" err="1">
                <a:latin typeface="+mn-lt"/>
                <a:sym typeface="Wingdings" pitchFamily="2" charset="2"/>
              </a:rPr>
              <a:t>evaluasi</a:t>
            </a:r>
            <a:r>
              <a:rPr lang="en-US" sz="1600" b="0" dirty="0">
                <a:latin typeface="+mn-lt"/>
                <a:sym typeface="Wingdings" pitchFamily="2" charset="2"/>
              </a:rPr>
              <a:t> </a:t>
            </a:r>
            <a:r>
              <a:rPr lang="en-US" sz="1600" b="0" dirty="0" err="1">
                <a:latin typeface="+mn-lt"/>
                <a:sym typeface="Wingdings" pitchFamily="2" charset="2"/>
              </a:rPr>
              <a:t>resiko</a:t>
            </a:r>
            <a:r>
              <a:rPr lang="en-US" sz="1600" b="0" dirty="0">
                <a:latin typeface="+mn-lt"/>
                <a:sym typeface="Wingdings" pitchFamily="2" charset="2"/>
              </a:rPr>
              <a:t> </a:t>
            </a:r>
            <a:r>
              <a:rPr lang="en-US" sz="1600" b="0" dirty="0" err="1">
                <a:latin typeface="+mn-lt"/>
                <a:sym typeface="Wingdings" pitchFamily="2" charset="2"/>
              </a:rPr>
              <a:t>mutu</a:t>
            </a:r>
            <a:r>
              <a:rPr lang="en-US" sz="1600" b="0" dirty="0">
                <a:latin typeface="+mn-lt"/>
                <a:sym typeface="Wingdings" pitchFamily="2" charset="2"/>
              </a:rPr>
              <a:t> </a:t>
            </a:r>
            <a:r>
              <a:rPr lang="en-US" sz="1600" b="0" dirty="0" err="1">
                <a:latin typeface="+mn-lt"/>
                <a:sym typeface="Wingdings" pitchFamily="2" charset="2"/>
              </a:rPr>
              <a:t>dan</a:t>
            </a:r>
            <a:r>
              <a:rPr lang="en-US" sz="1600" b="0" dirty="0">
                <a:latin typeface="+mn-lt"/>
                <a:sym typeface="Wingdings" pitchFamily="2" charset="2"/>
              </a:rPr>
              <a:t> </a:t>
            </a:r>
            <a:r>
              <a:rPr lang="en-US" sz="1600" b="0" dirty="0" err="1">
                <a:latin typeface="+mn-lt"/>
                <a:sym typeface="Wingdings" pitchFamily="2" charset="2"/>
              </a:rPr>
              <a:t>lingkungan</a:t>
            </a:r>
            <a:r>
              <a:rPr lang="en-US" sz="1600" b="0" dirty="0">
                <a:latin typeface="+mn-lt"/>
                <a:sym typeface="Wingdings" pitchFamily="2" charset="2"/>
              </a:rPr>
              <a:t>, </a:t>
            </a:r>
            <a:r>
              <a:rPr lang="en-US" sz="1600" b="0" dirty="0" err="1">
                <a:latin typeface="+mn-lt"/>
                <a:sym typeface="Wingdings" pitchFamily="2" charset="2"/>
              </a:rPr>
              <a:t>misalnya</a:t>
            </a:r>
            <a:r>
              <a:rPr lang="en-US" sz="1600" b="0" dirty="0">
                <a:latin typeface="+mn-lt"/>
                <a:sym typeface="Wingdings" pitchFamily="2" charset="2"/>
              </a:rPr>
              <a:t> </a:t>
            </a:r>
            <a:r>
              <a:rPr lang="en-US" sz="1600" b="0" dirty="0" err="1">
                <a:latin typeface="+mn-lt"/>
                <a:sym typeface="Wingdings" pitchFamily="2" charset="2"/>
              </a:rPr>
              <a:t>penambahan</a:t>
            </a:r>
            <a:r>
              <a:rPr lang="en-US" sz="1600" b="0" dirty="0">
                <a:latin typeface="+mn-lt"/>
                <a:sym typeface="Wingdings" pitchFamily="2" charset="2"/>
              </a:rPr>
              <a:t> </a:t>
            </a:r>
            <a:r>
              <a:rPr lang="en-US" sz="1600" b="0" dirty="0" err="1">
                <a:latin typeface="+mn-lt"/>
                <a:sym typeface="Wingdings" pitchFamily="2" charset="2"/>
              </a:rPr>
              <a:t>kapasitas</a:t>
            </a:r>
            <a:r>
              <a:rPr lang="en-US" sz="1600" b="0" dirty="0">
                <a:latin typeface="+mn-lt"/>
                <a:sym typeface="Wingdings" pitchFamily="2" charset="2"/>
              </a:rPr>
              <a:t> </a:t>
            </a:r>
            <a:r>
              <a:rPr lang="en-US" sz="1600" b="0" dirty="0" err="1">
                <a:latin typeface="+mn-lt"/>
                <a:sym typeface="Wingdings" pitchFamily="2" charset="2"/>
              </a:rPr>
              <a:t>produksi</a:t>
            </a:r>
            <a:r>
              <a:rPr lang="en-US" sz="1600" b="0" dirty="0">
                <a:latin typeface="+mn-lt"/>
                <a:sym typeface="Wingdings" pitchFamily="2" charset="2"/>
              </a:rPr>
              <a:t> </a:t>
            </a:r>
            <a:r>
              <a:rPr lang="en-US" sz="1600" b="0" dirty="0" err="1">
                <a:latin typeface="+mn-lt"/>
                <a:sym typeface="Wingdings" pitchFamily="2" charset="2"/>
              </a:rPr>
              <a:t>ternyata</a:t>
            </a:r>
            <a:r>
              <a:rPr lang="en-US" sz="1600" b="0" dirty="0">
                <a:latin typeface="+mn-lt"/>
                <a:sym typeface="Wingdings" pitchFamily="2" charset="2"/>
              </a:rPr>
              <a:t> </a:t>
            </a:r>
            <a:r>
              <a:rPr lang="en-US" sz="1600" b="0" dirty="0" err="1">
                <a:latin typeface="+mn-lt"/>
                <a:sym typeface="Wingdings" pitchFamily="2" charset="2"/>
              </a:rPr>
              <a:t>membuat</a:t>
            </a:r>
            <a:r>
              <a:rPr lang="en-US" sz="1600" b="0" dirty="0">
                <a:latin typeface="+mn-lt"/>
                <a:sym typeface="Wingdings" pitchFamily="2" charset="2"/>
              </a:rPr>
              <a:t> </a:t>
            </a:r>
            <a:r>
              <a:rPr lang="en-US" sz="1600" b="0" dirty="0" err="1">
                <a:latin typeface="+mn-lt"/>
                <a:sym typeface="Wingdings" pitchFamily="2" charset="2"/>
              </a:rPr>
              <a:t>Kapasitas</a:t>
            </a:r>
            <a:r>
              <a:rPr lang="en-US" sz="1600" b="0" dirty="0">
                <a:latin typeface="+mn-lt"/>
                <a:sym typeface="Wingdings" pitchFamily="2" charset="2"/>
              </a:rPr>
              <a:t> WWTP </a:t>
            </a:r>
            <a:r>
              <a:rPr lang="en-US" sz="1600" b="0" dirty="0" err="1">
                <a:latin typeface="+mn-lt"/>
                <a:sym typeface="Wingdings" pitchFamily="2" charset="2"/>
              </a:rPr>
              <a:t>tidak</a:t>
            </a:r>
            <a:r>
              <a:rPr lang="en-US" sz="1600" b="0" dirty="0">
                <a:latin typeface="+mn-lt"/>
                <a:sym typeface="Wingdings" pitchFamily="2" charset="2"/>
              </a:rPr>
              <a:t> </a:t>
            </a:r>
            <a:r>
              <a:rPr lang="en-US" sz="1600" b="0" dirty="0" err="1">
                <a:latin typeface="+mn-lt"/>
                <a:sym typeface="Wingdings" pitchFamily="2" charset="2"/>
              </a:rPr>
              <a:t>memadai</a:t>
            </a:r>
            <a:r>
              <a:rPr lang="en-US" sz="1600" b="0" dirty="0">
                <a:latin typeface="+mn-lt"/>
                <a:sym typeface="Wingdings" pitchFamily="2" charset="2"/>
              </a:rPr>
              <a:t>, </a:t>
            </a:r>
            <a:r>
              <a:rPr lang="en-US" sz="1600" b="0" dirty="0" err="1">
                <a:latin typeface="+mn-lt"/>
                <a:sym typeface="Wingdings" pitchFamily="2" charset="2"/>
              </a:rPr>
              <a:t>mengakibatkan</a:t>
            </a:r>
            <a:r>
              <a:rPr lang="en-US" sz="1600" b="0" dirty="0">
                <a:latin typeface="+mn-lt"/>
                <a:sym typeface="Wingdings" pitchFamily="2" charset="2"/>
              </a:rPr>
              <a:t> </a:t>
            </a:r>
            <a:r>
              <a:rPr lang="en-US" sz="1600" b="0" dirty="0" err="1">
                <a:latin typeface="+mn-lt"/>
                <a:sym typeface="Wingdings" pitchFamily="2" charset="2"/>
              </a:rPr>
              <a:t>baku</a:t>
            </a:r>
            <a:r>
              <a:rPr lang="en-US" sz="1600" b="0" dirty="0">
                <a:latin typeface="+mn-lt"/>
                <a:sym typeface="Wingdings" pitchFamily="2" charset="2"/>
              </a:rPr>
              <a:t> </a:t>
            </a:r>
            <a:r>
              <a:rPr lang="en-US" sz="1600" b="0" dirty="0" err="1">
                <a:latin typeface="+mn-lt"/>
                <a:sym typeface="Wingdings" pitchFamily="2" charset="2"/>
              </a:rPr>
              <a:t>mutu</a:t>
            </a:r>
            <a:r>
              <a:rPr lang="en-US" sz="1600" b="0" dirty="0">
                <a:latin typeface="+mn-lt"/>
                <a:sym typeface="Wingdings" pitchFamily="2" charset="2"/>
              </a:rPr>
              <a:t> air 3 </a:t>
            </a:r>
            <a:r>
              <a:rPr lang="en-US" sz="1600" b="0" dirty="0" err="1">
                <a:latin typeface="+mn-lt"/>
                <a:sym typeface="Wingdings" pitchFamily="2" charset="2"/>
              </a:rPr>
              <a:t>bulan</a:t>
            </a:r>
            <a:r>
              <a:rPr lang="en-US" sz="1600" b="0" dirty="0">
                <a:latin typeface="+mn-lt"/>
                <a:sym typeface="Wingdings" pitchFamily="2" charset="2"/>
              </a:rPr>
              <a:t> </a:t>
            </a:r>
            <a:r>
              <a:rPr lang="en-US" sz="1600" b="0" dirty="0" err="1">
                <a:latin typeface="+mn-lt"/>
                <a:sym typeface="Wingdings" pitchFamily="2" charset="2"/>
              </a:rPr>
              <a:t>terakhir</a:t>
            </a:r>
            <a:r>
              <a:rPr lang="en-US" sz="1600" b="0" dirty="0">
                <a:latin typeface="+mn-lt"/>
                <a:sym typeface="Wingdings" pitchFamily="2" charset="2"/>
              </a:rPr>
              <a:t> </a:t>
            </a:r>
            <a:r>
              <a:rPr lang="en-US" sz="1600" b="0" dirty="0" err="1">
                <a:latin typeface="+mn-lt"/>
                <a:sym typeface="Wingdings" pitchFamily="2" charset="2"/>
              </a:rPr>
              <a:t>melebihi</a:t>
            </a:r>
            <a:r>
              <a:rPr lang="en-US" sz="1600" b="0" dirty="0">
                <a:latin typeface="+mn-lt"/>
                <a:sym typeface="Wingdings" pitchFamily="2" charset="2"/>
              </a:rPr>
              <a:t> </a:t>
            </a:r>
            <a:r>
              <a:rPr lang="en-US" sz="1600" b="0" dirty="0" err="1">
                <a:latin typeface="+mn-lt"/>
                <a:sym typeface="Wingdings" pitchFamily="2" charset="2"/>
              </a:rPr>
              <a:t>ambang</a:t>
            </a:r>
            <a:r>
              <a:rPr lang="en-US" sz="1600" b="0" dirty="0">
                <a:latin typeface="+mn-lt"/>
                <a:sym typeface="Wingdings" pitchFamily="2" charset="2"/>
              </a:rPr>
              <a:t> </a:t>
            </a:r>
            <a:r>
              <a:rPr lang="en-US" sz="1600" b="0" dirty="0" err="1">
                <a:latin typeface="+mn-lt"/>
                <a:sym typeface="Wingdings" pitchFamily="2" charset="2"/>
              </a:rPr>
              <a:t>batas</a:t>
            </a:r>
            <a:r>
              <a:rPr lang="en-US" sz="1600" b="0" dirty="0">
                <a:latin typeface="+mn-lt"/>
                <a:sym typeface="Wingdings" pitchFamily="2" charset="2"/>
              </a:rPr>
              <a:t>, </a:t>
            </a:r>
            <a:r>
              <a:rPr lang="en-US" sz="1600" b="0" dirty="0" err="1">
                <a:latin typeface="+mn-lt"/>
                <a:sym typeface="Wingdings" pitchFamily="2" charset="2"/>
              </a:rPr>
              <a:t>hasil</a:t>
            </a:r>
            <a:r>
              <a:rPr lang="en-US" sz="1600" b="0" dirty="0">
                <a:latin typeface="+mn-lt"/>
                <a:sym typeface="Wingdings" pitchFamily="2" charset="2"/>
              </a:rPr>
              <a:t> </a:t>
            </a:r>
            <a:r>
              <a:rPr lang="en-US" sz="1600" b="0" dirty="0" err="1">
                <a:latin typeface="+mn-lt"/>
                <a:sym typeface="Wingdings" pitchFamily="2" charset="2"/>
              </a:rPr>
              <a:t>pengecekan</a:t>
            </a:r>
            <a:r>
              <a:rPr lang="en-US" sz="1600" b="0" dirty="0">
                <a:latin typeface="+mn-lt"/>
                <a:sym typeface="Wingdings" pitchFamily="2" charset="2"/>
              </a:rPr>
              <a:t> ……</a:t>
            </a:r>
            <a:r>
              <a:rPr lang="en-US" sz="1600" b="0" dirty="0" err="1">
                <a:latin typeface="+mn-lt"/>
                <a:sym typeface="Wingdings" pitchFamily="2" charset="2"/>
              </a:rPr>
              <a:t>aktual</a:t>
            </a:r>
            <a:r>
              <a:rPr lang="en-US" sz="1600" b="0" dirty="0">
                <a:latin typeface="+mn-lt"/>
                <a:sym typeface="Wingdings" pitchFamily="2" charset="2"/>
              </a:rPr>
              <a:t> …..</a:t>
            </a:r>
            <a:endParaRPr lang="en-US" sz="1600" b="0" dirty="0">
              <a:latin typeface="+mn-lt"/>
            </a:endParaRPr>
          </a:p>
          <a:p>
            <a:pPr marL="381000" indent="-381000" defTabSz="873125" eaLnBrk="0" hangingPunct="0">
              <a:lnSpc>
                <a:spcPct val="140000"/>
              </a:lnSpc>
              <a:buFont typeface="Wingdings 2" pitchFamily="18" charset="2"/>
              <a:buChar char="ï"/>
            </a:pPr>
            <a:endParaRPr lang="en-US" sz="1600" b="0" dirty="0">
              <a:latin typeface="Verdana" pitchFamily="34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8D9D846-F3AF-4062-BCC8-B971ED57AC99}" type="slidenum">
              <a:rPr lang="id-ID" smtClean="0"/>
              <a:pPr>
                <a:defRPr/>
              </a:pPr>
              <a:t>84</a:t>
            </a:fld>
            <a:endParaRPr lang="id-ID"/>
          </a:p>
        </p:txBody>
      </p:sp>
      <p:sp>
        <p:nvSpPr>
          <p:cNvPr id="3" name="Rectangle 2"/>
          <p:cNvSpPr/>
          <p:nvPr/>
        </p:nvSpPr>
        <p:spPr>
          <a:xfrm>
            <a:off x="5817096" y="829161"/>
            <a:ext cx="2716962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873125" eaLnBrk="0" hangingPunct="0"/>
            <a:r>
              <a:rPr lang="en-US" sz="6000" dirty="0">
                <a:latin typeface="Impact" panose="020B0806030902050204" pitchFamily="34" charset="0"/>
              </a:rPr>
              <a:t>PERIKSA</a:t>
            </a:r>
            <a:endParaRPr lang="en-GB" sz="6000" dirty="0">
              <a:latin typeface="Impact" panose="020B0806030902050204" pitchFamily="34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 flipH="1">
            <a:off x="6269129" y="1837273"/>
            <a:ext cx="18288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51211" y="278396"/>
            <a:ext cx="3534243" cy="22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32441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297525" y="0"/>
            <a:ext cx="2383631" cy="6858000"/>
          </a:xfrm>
          <a:prstGeom prst="rect">
            <a:avLst/>
          </a:prstGeom>
          <a:pattFill prst="ltUpDiag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cxnSp>
        <p:nvCxnSpPr>
          <p:cNvPr id="65" name="Straight Connector 64"/>
          <p:cNvCxnSpPr/>
          <p:nvPr/>
        </p:nvCxnSpPr>
        <p:spPr>
          <a:xfrm flipH="1">
            <a:off x="2889251" y="1087438"/>
            <a:ext cx="5160" cy="5207000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558" name="Rectangle 10"/>
          <p:cNvSpPr>
            <a:spLocks noChangeArrowheads="1"/>
          </p:cNvSpPr>
          <p:nvPr/>
        </p:nvSpPr>
        <p:spPr bwMode="auto">
          <a:xfrm>
            <a:off x="2196174" y="-76200"/>
            <a:ext cx="2921927" cy="769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4400" b="1" dirty="0">
                <a:solidFill>
                  <a:srgbClr val="FF0000"/>
                </a:solidFill>
                <a:latin typeface="Basic Light ltd"/>
                <a:ea typeface="Arial Unicode MS" pitchFamily="34" charset="-128"/>
                <a:cs typeface="Calibri" pitchFamily="34" charset="0"/>
              </a:rPr>
              <a:t>HASIL</a:t>
            </a:r>
          </a:p>
        </p:txBody>
      </p:sp>
      <p:sp>
        <p:nvSpPr>
          <p:cNvPr id="23559" name="Rectangle 26"/>
          <p:cNvSpPr>
            <a:spLocks noChangeArrowheads="1"/>
          </p:cNvSpPr>
          <p:nvPr/>
        </p:nvSpPr>
        <p:spPr bwMode="auto">
          <a:xfrm>
            <a:off x="2978680" y="381001"/>
            <a:ext cx="4968027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6000" b="1" dirty="0">
                <a:solidFill>
                  <a:srgbClr val="FF0000"/>
                </a:solidFill>
                <a:latin typeface="Impact" pitchFamily="34" charset="0"/>
                <a:cs typeface="Browallia New" pitchFamily="34" charset="-34"/>
              </a:rPr>
              <a:t>AUDIT INTERNAL</a:t>
            </a:r>
            <a:endParaRPr lang="en-US" sz="6000" dirty="0">
              <a:solidFill>
                <a:srgbClr val="FF0000"/>
              </a:solidFill>
              <a:latin typeface="Impact" pitchFamily="34" charset="0"/>
              <a:cs typeface="Browallia New" pitchFamily="34" charset="-34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1231371" y="0"/>
            <a:ext cx="510779" cy="5722938"/>
          </a:xfrm>
          <a:prstGeom prst="rect">
            <a:avLst/>
          </a:prstGeom>
          <a:pattFill prst="narVert">
            <a:fgClr>
              <a:schemeClr val="bg1">
                <a:lumMod val="7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1" name="Right Triangle 30"/>
          <p:cNvSpPr/>
          <p:nvPr/>
        </p:nvSpPr>
        <p:spPr>
          <a:xfrm flipH="1" flipV="1">
            <a:off x="1221052" y="5719763"/>
            <a:ext cx="543454" cy="531812"/>
          </a:xfrm>
          <a:prstGeom prst="rtTriangle">
            <a:avLst/>
          </a:prstGeom>
          <a:pattFill prst="narVert">
            <a:fgClr>
              <a:schemeClr val="bg1">
                <a:lumMod val="6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1816101" y="5313363"/>
            <a:ext cx="472943" cy="933450"/>
          </a:xfrm>
          <a:prstGeom prst="rect">
            <a:avLst/>
          </a:prstGeom>
          <a:pattFill prst="narVert">
            <a:fgClr>
              <a:schemeClr val="bg1">
                <a:lumMod val="7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7" name="Right Triangle 36"/>
          <p:cNvSpPr/>
          <p:nvPr/>
        </p:nvSpPr>
        <p:spPr>
          <a:xfrm>
            <a:off x="1752469" y="5719763"/>
            <a:ext cx="558932" cy="531812"/>
          </a:xfrm>
          <a:prstGeom prst="rtTriangle">
            <a:avLst/>
          </a:prstGeom>
          <a:pattFill prst="narVert">
            <a:fgClr>
              <a:schemeClr val="bg1">
                <a:lumMod val="6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8" name="Right Triangle 37"/>
          <p:cNvSpPr/>
          <p:nvPr/>
        </p:nvSpPr>
        <p:spPr>
          <a:xfrm flipH="1">
            <a:off x="1831579" y="4826000"/>
            <a:ext cx="448865" cy="488950"/>
          </a:xfrm>
          <a:prstGeom prst="rtTriangle">
            <a:avLst/>
          </a:prstGeom>
          <a:pattFill prst="narVert">
            <a:fgClr>
              <a:schemeClr val="bg1">
                <a:lumMod val="7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9" name="Right Triangle 38"/>
          <p:cNvSpPr/>
          <p:nvPr/>
        </p:nvSpPr>
        <p:spPr>
          <a:xfrm rot="5400000">
            <a:off x="1806575" y="4839495"/>
            <a:ext cx="473075" cy="474663"/>
          </a:xfrm>
          <a:prstGeom prst="rtTriangle">
            <a:avLst/>
          </a:prstGeom>
          <a:pattFill prst="narHorz">
            <a:fgClr>
              <a:schemeClr val="bg1">
                <a:lumMod val="6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0" y="4826000"/>
            <a:ext cx="1816100" cy="488950"/>
          </a:xfrm>
          <a:prstGeom prst="rect">
            <a:avLst/>
          </a:prstGeom>
          <a:pattFill prst="narHorz">
            <a:fgClr>
              <a:schemeClr val="bg1">
                <a:lumMod val="7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23568" name="Picture 2" descr="http://previews.123rf.com/images/maxxyustas/maxxyustas1405/maxxyustas140500038/28216586-Plan-do-check-act-PDCA-on-white-isolated-background-3d-Stock-Photo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" y="1481139"/>
            <a:ext cx="3088746" cy="2852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Freeform 5"/>
          <p:cNvSpPr/>
          <p:nvPr/>
        </p:nvSpPr>
        <p:spPr>
          <a:xfrm>
            <a:off x="1702595" y="457201"/>
            <a:ext cx="1264047" cy="1255713"/>
          </a:xfrm>
          <a:custGeom>
            <a:avLst/>
            <a:gdLst>
              <a:gd name="connsiteX0" fmla="*/ 1263535 w 1263535"/>
              <a:gd name="connsiteY0" fmla="*/ 0 h 964277"/>
              <a:gd name="connsiteX1" fmla="*/ 0 w 1263535"/>
              <a:gd name="connsiteY1" fmla="*/ 0 h 964277"/>
              <a:gd name="connsiteX2" fmla="*/ 33251 w 1263535"/>
              <a:gd name="connsiteY2" fmla="*/ 964277 h 964277"/>
              <a:gd name="connsiteX0" fmla="*/ 1263535 w 1263535"/>
              <a:gd name="connsiteY0" fmla="*/ 0 h 931026"/>
              <a:gd name="connsiteX1" fmla="*/ 0 w 1263535"/>
              <a:gd name="connsiteY1" fmla="*/ 0 h 931026"/>
              <a:gd name="connsiteX2" fmla="*/ 0 w 1263535"/>
              <a:gd name="connsiteY2" fmla="*/ 931026 h 931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63535" h="931026">
                <a:moveTo>
                  <a:pt x="1263535" y="0"/>
                </a:moveTo>
                <a:lnTo>
                  <a:pt x="0" y="0"/>
                </a:lnTo>
                <a:lnTo>
                  <a:pt x="0" y="931026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5" name="Chevron 44"/>
          <p:cNvSpPr/>
          <p:nvPr/>
        </p:nvSpPr>
        <p:spPr>
          <a:xfrm>
            <a:off x="1542654" y="285751"/>
            <a:ext cx="165100" cy="246063"/>
          </a:xfrm>
          <a:prstGeom prst="chevron">
            <a:avLst>
              <a:gd name="adj" fmla="val 82491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 flipV="1">
            <a:off x="593266" y="6455922"/>
            <a:ext cx="7165077" cy="5879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8" name="TextBox 47"/>
          <p:cNvSpPr txBox="1"/>
          <p:nvPr/>
        </p:nvSpPr>
        <p:spPr>
          <a:xfrm>
            <a:off x="7854676" y="6324601"/>
            <a:ext cx="14666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INTERNAL AUDIT</a:t>
            </a:r>
          </a:p>
        </p:txBody>
      </p:sp>
      <p:sp>
        <p:nvSpPr>
          <p:cNvPr id="49" name="Text Box 3"/>
          <p:cNvSpPr txBox="1">
            <a:spLocks noChangeArrowheads="1"/>
          </p:cNvSpPr>
          <p:nvPr/>
        </p:nvSpPr>
        <p:spPr bwMode="auto">
          <a:xfrm>
            <a:off x="2889250" y="1295400"/>
            <a:ext cx="6769101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568325" indent="-568325">
              <a:lnSpc>
                <a:spcPct val="110000"/>
              </a:lnSpc>
              <a:buFont typeface="Wingdings 2" pitchFamily="18" charset="2"/>
              <a:buChar char="ó"/>
            </a:pPr>
            <a:r>
              <a:rPr lang="en-US" b="1" dirty="0" err="1">
                <a:latin typeface="Arial" pitchFamily="34" charset="0"/>
                <a:cs typeface="Arial" pitchFamily="34" charset="0"/>
              </a:rPr>
              <a:t>Kesesuaian</a:t>
            </a:r>
            <a:r>
              <a:rPr lang="en-US" b="1" dirty="0">
                <a:latin typeface="Arial" pitchFamily="34" charset="0"/>
                <a:cs typeface="Arial" pitchFamily="34" charset="0"/>
              </a:rPr>
              <a:t> (</a:t>
            </a:r>
            <a:r>
              <a:rPr lang="en-US" b="1" i="1" dirty="0">
                <a:latin typeface="Arial" pitchFamily="34" charset="0"/>
                <a:cs typeface="Arial" pitchFamily="34" charset="0"/>
              </a:rPr>
              <a:t>Conformity</a:t>
            </a:r>
            <a:r>
              <a:rPr lang="en-US" b="1" dirty="0">
                <a:latin typeface="Arial" pitchFamily="34" charset="0"/>
                <a:cs typeface="Arial" pitchFamily="34" charset="0"/>
              </a:rPr>
              <a:t>)</a:t>
            </a:r>
          </a:p>
          <a:p>
            <a:pPr marL="568325" indent="-568325">
              <a:lnSpc>
                <a:spcPct val="110000"/>
              </a:lnSpc>
              <a:buFont typeface="Wingdings 2" pitchFamily="18" charset="2"/>
              <a:buNone/>
            </a:pPr>
            <a:r>
              <a:rPr lang="en-US" b="1" dirty="0">
                <a:latin typeface="Arial" pitchFamily="34" charset="0"/>
                <a:cs typeface="Arial" pitchFamily="34" charset="0"/>
              </a:rPr>
              <a:t>     	</a:t>
            </a:r>
            <a:r>
              <a:rPr lang="en-US" b="1" dirty="0" err="1">
                <a:latin typeface="Arial" pitchFamily="34" charset="0"/>
                <a:cs typeface="Arial" pitchFamily="34" charset="0"/>
              </a:rPr>
              <a:t>Kondisi</a:t>
            </a:r>
            <a:r>
              <a:rPr lang="en-US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 err="1">
                <a:latin typeface="Arial" pitchFamily="34" charset="0"/>
                <a:cs typeface="Arial" pitchFamily="34" charset="0"/>
              </a:rPr>
              <a:t>dipenuhinya</a:t>
            </a:r>
            <a:r>
              <a:rPr lang="en-US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 err="1">
                <a:latin typeface="Arial" pitchFamily="34" charset="0"/>
                <a:cs typeface="Arial" pitchFamily="34" charset="0"/>
              </a:rPr>
              <a:t>kriteria</a:t>
            </a:r>
            <a:r>
              <a:rPr lang="en-US" b="1" dirty="0">
                <a:latin typeface="Arial" pitchFamily="34" charset="0"/>
                <a:cs typeface="Arial" pitchFamily="34" charset="0"/>
              </a:rPr>
              <a:t> audit </a:t>
            </a:r>
            <a:r>
              <a:rPr lang="en-US" b="1" dirty="0" err="1">
                <a:latin typeface="Arial" pitchFamily="34" charset="0"/>
                <a:cs typeface="Arial" pitchFamily="34" charset="0"/>
              </a:rPr>
              <a:t>pada</a:t>
            </a:r>
            <a:r>
              <a:rPr lang="en-US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 err="1">
                <a:latin typeface="Arial" pitchFamily="34" charset="0"/>
                <a:cs typeface="Arial" pitchFamily="34" charset="0"/>
              </a:rPr>
              <a:t>suatu</a:t>
            </a:r>
            <a:r>
              <a:rPr lang="en-US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 err="1">
                <a:latin typeface="Arial" pitchFamily="34" charset="0"/>
                <a:cs typeface="Arial" pitchFamily="34" charset="0"/>
              </a:rPr>
              <a:t>proses</a:t>
            </a:r>
            <a:endParaRPr lang="en-US" b="1" dirty="0">
              <a:latin typeface="Arial" pitchFamily="34" charset="0"/>
              <a:cs typeface="Arial" pitchFamily="34" charset="0"/>
            </a:endParaRPr>
          </a:p>
          <a:p>
            <a:pPr marL="568325" indent="-568325">
              <a:lnSpc>
                <a:spcPct val="110000"/>
              </a:lnSpc>
              <a:buFont typeface="Wingdings 2" pitchFamily="18" charset="2"/>
              <a:buNone/>
            </a:pPr>
            <a:endParaRPr lang="en-US" b="1" dirty="0">
              <a:latin typeface="Arial" pitchFamily="34" charset="0"/>
              <a:cs typeface="Arial" pitchFamily="34" charset="0"/>
            </a:endParaRPr>
          </a:p>
          <a:p>
            <a:pPr marL="568325" indent="-568325">
              <a:lnSpc>
                <a:spcPct val="110000"/>
              </a:lnSpc>
              <a:buFont typeface="Wingdings 2" pitchFamily="18" charset="2"/>
              <a:buChar char="ó"/>
            </a:pPr>
            <a:r>
              <a:rPr lang="en-US" b="1" dirty="0" err="1">
                <a:latin typeface="Arial" pitchFamily="34" charset="0"/>
                <a:cs typeface="Arial" pitchFamily="34" charset="0"/>
              </a:rPr>
              <a:t>Ketidaksesuaian</a:t>
            </a:r>
            <a:r>
              <a:rPr lang="en-US" b="1" dirty="0">
                <a:latin typeface="Arial" pitchFamily="34" charset="0"/>
                <a:cs typeface="Arial" pitchFamily="34" charset="0"/>
              </a:rPr>
              <a:t> (</a:t>
            </a:r>
            <a:r>
              <a:rPr lang="en-US" b="1" i="1" dirty="0">
                <a:latin typeface="Arial" pitchFamily="34" charset="0"/>
                <a:cs typeface="Arial" pitchFamily="34" charset="0"/>
              </a:rPr>
              <a:t>Nonconformity</a:t>
            </a:r>
            <a:r>
              <a:rPr lang="en-US" b="1" dirty="0">
                <a:latin typeface="Arial" pitchFamily="34" charset="0"/>
                <a:cs typeface="Arial" pitchFamily="34" charset="0"/>
              </a:rPr>
              <a:t>)</a:t>
            </a:r>
          </a:p>
          <a:p>
            <a:pPr marL="568325" indent="-568325">
              <a:lnSpc>
                <a:spcPct val="110000"/>
              </a:lnSpc>
              <a:buFont typeface="Wingdings 2" pitchFamily="18" charset="2"/>
              <a:buNone/>
            </a:pPr>
            <a:r>
              <a:rPr lang="en-US" b="1" dirty="0">
                <a:latin typeface="Arial" pitchFamily="34" charset="0"/>
                <a:cs typeface="Arial" pitchFamily="34" charset="0"/>
              </a:rPr>
              <a:t>    	</a:t>
            </a:r>
            <a:r>
              <a:rPr lang="en-US" b="1" dirty="0" err="1">
                <a:latin typeface="Arial" pitchFamily="34" charset="0"/>
                <a:cs typeface="Arial" pitchFamily="34" charset="0"/>
              </a:rPr>
              <a:t>Kondisi</a:t>
            </a:r>
            <a:r>
              <a:rPr lang="en-US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 err="1">
                <a:latin typeface="Arial" pitchFamily="34" charset="0"/>
                <a:cs typeface="Arial" pitchFamily="34" charset="0"/>
              </a:rPr>
              <a:t>tidak</a:t>
            </a:r>
            <a:r>
              <a:rPr lang="en-US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 err="1">
                <a:latin typeface="Arial" pitchFamily="34" charset="0"/>
                <a:cs typeface="Arial" pitchFamily="34" charset="0"/>
              </a:rPr>
              <a:t>dipenuhinya</a:t>
            </a:r>
            <a:r>
              <a:rPr lang="en-US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 err="1">
                <a:latin typeface="Arial" pitchFamily="34" charset="0"/>
                <a:cs typeface="Arial" pitchFamily="34" charset="0"/>
              </a:rPr>
              <a:t>kriteria</a:t>
            </a:r>
            <a:r>
              <a:rPr lang="en-US" b="1" dirty="0">
                <a:latin typeface="Arial" pitchFamily="34" charset="0"/>
                <a:cs typeface="Arial" pitchFamily="34" charset="0"/>
              </a:rPr>
              <a:t> audit </a:t>
            </a:r>
            <a:r>
              <a:rPr lang="en-US" b="1" dirty="0" err="1">
                <a:latin typeface="Arial" pitchFamily="34" charset="0"/>
                <a:cs typeface="Arial" pitchFamily="34" charset="0"/>
              </a:rPr>
              <a:t>pada</a:t>
            </a:r>
            <a:r>
              <a:rPr lang="en-US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 err="1">
                <a:latin typeface="Arial" pitchFamily="34" charset="0"/>
                <a:cs typeface="Arial" pitchFamily="34" charset="0"/>
              </a:rPr>
              <a:t>suatu</a:t>
            </a:r>
            <a:r>
              <a:rPr lang="en-US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 err="1">
                <a:latin typeface="Arial" pitchFamily="34" charset="0"/>
                <a:cs typeface="Arial" pitchFamily="34" charset="0"/>
              </a:rPr>
              <a:t>proses</a:t>
            </a:r>
            <a:endParaRPr lang="en-US" b="1" dirty="0">
              <a:latin typeface="Arial" pitchFamily="34" charset="0"/>
              <a:cs typeface="Arial" pitchFamily="34" charset="0"/>
            </a:endParaRPr>
          </a:p>
          <a:p>
            <a:pPr marL="568325" indent="1588">
              <a:lnSpc>
                <a:spcPct val="110000"/>
              </a:lnSpc>
              <a:buFont typeface="Wingdings 2" pitchFamily="18" charset="2"/>
              <a:buNone/>
            </a:pPr>
            <a:r>
              <a:rPr lang="en-US" b="1" dirty="0" err="1">
                <a:latin typeface="Arial" pitchFamily="34" charset="0"/>
                <a:cs typeface="Arial" pitchFamily="34" charset="0"/>
              </a:rPr>
              <a:t>Beberapa</a:t>
            </a:r>
            <a:r>
              <a:rPr lang="en-US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 err="1">
                <a:latin typeface="Arial" pitchFamily="34" charset="0"/>
                <a:cs typeface="Arial" pitchFamily="34" charset="0"/>
              </a:rPr>
              <a:t>membaginya</a:t>
            </a:r>
            <a:r>
              <a:rPr lang="en-US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 err="1">
                <a:latin typeface="Arial" pitchFamily="34" charset="0"/>
                <a:cs typeface="Arial" pitchFamily="34" charset="0"/>
              </a:rPr>
              <a:t>menjadi</a:t>
            </a:r>
            <a:r>
              <a:rPr lang="en-US" b="1" dirty="0">
                <a:latin typeface="Arial" pitchFamily="34" charset="0"/>
                <a:cs typeface="Arial" pitchFamily="34" charset="0"/>
              </a:rPr>
              <a:t> 2 (</a:t>
            </a:r>
            <a:r>
              <a:rPr lang="en-US" b="1" dirty="0" err="1">
                <a:latin typeface="Arial" pitchFamily="34" charset="0"/>
                <a:cs typeface="Arial" pitchFamily="34" charset="0"/>
              </a:rPr>
              <a:t>dua</a:t>
            </a:r>
            <a:r>
              <a:rPr lang="en-US" b="1" dirty="0">
                <a:latin typeface="Arial" pitchFamily="34" charset="0"/>
                <a:cs typeface="Arial" pitchFamily="34" charset="0"/>
              </a:rPr>
              <a:t>) </a:t>
            </a:r>
            <a:r>
              <a:rPr lang="en-US" b="1" dirty="0" err="1">
                <a:latin typeface="Arial" pitchFamily="34" charset="0"/>
                <a:cs typeface="Arial" pitchFamily="34" charset="0"/>
              </a:rPr>
              <a:t>jenis</a:t>
            </a:r>
            <a:r>
              <a:rPr lang="en-US" b="1" dirty="0">
                <a:latin typeface="Arial" pitchFamily="34" charset="0"/>
                <a:cs typeface="Arial" pitchFamily="34" charset="0"/>
              </a:rPr>
              <a:t> :</a:t>
            </a:r>
          </a:p>
          <a:p>
            <a:pPr marL="914400" lvl="1" indent="-284163">
              <a:lnSpc>
                <a:spcPct val="110000"/>
              </a:lnSpc>
              <a:buFont typeface="Wingdings 2" pitchFamily="18" charset="2"/>
              <a:buChar char="ð"/>
            </a:pPr>
            <a:r>
              <a:rPr lang="en-US" b="1" i="1" dirty="0">
                <a:latin typeface="Arial" pitchFamily="34" charset="0"/>
                <a:cs typeface="Arial" pitchFamily="34" charset="0"/>
              </a:rPr>
              <a:t>Major Nonconformity</a:t>
            </a:r>
          </a:p>
          <a:p>
            <a:pPr marL="914400" lvl="1" indent="-284163">
              <a:lnSpc>
                <a:spcPct val="110000"/>
              </a:lnSpc>
              <a:buFont typeface="Wingdings 2" pitchFamily="18" charset="2"/>
              <a:buChar char="ð"/>
            </a:pPr>
            <a:r>
              <a:rPr lang="en-US" b="1" i="1" dirty="0">
                <a:latin typeface="Arial" pitchFamily="34" charset="0"/>
                <a:cs typeface="Arial" pitchFamily="34" charset="0"/>
              </a:rPr>
              <a:t>Minor Nonconformity</a:t>
            </a:r>
            <a:endParaRPr lang="en-US" b="1" dirty="0">
              <a:latin typeface="Arial" pitchFamily="34" charset="0"/>
              <a:cs typeface="Arial" pitchFamily="34" charset="0"/>
            </a:endParaRPr>
          </a:p>
          <a:p>
            <a:pPr marL="568325" lvl="1" indent="-568325">
              <a:lnSpc>
                <a:spcPct val="110000"/>
              </a:lnSpc>
              <a:buFont typeface="Wingdings 2" pitchFamily="18" charset="2"/>
              <a:buNone/>
            </a:pPr>
            <a:endParaRPr lang="en-US" sz="1600" b="1" dirty="0">
              <a:latin typeface="Arial" pitchFamily="34" charset="0"/>
              <a:cs typeface="Arial" pitchFamily="34" charset="0"/>
            </a:endParaRPr>
          </a:p>
          <a:p>
            <a:pPr marL="568325" indent="-568325">
              <a:lnSpc>
                <a:spcPct val="110000"/>
              </a:lnSpc>
              <a:buFont typeface="Wingdings 2" pitchFamily="18" charset="2"/>
              <a:buChar char="ó"/>
            </a:pPr>
            <a:r>
              <a:rPr lang="en-US" b="1" dirty="0" err="1">
                <a:latin typeface="Arial" pitchFamily="34" charset="0"/>
                <a:cs typeface="Arial" pitchFamily="34" charset="0"/>
              </a:rPr>
              <a:t>Peluang</a:t>
            </a:r>
            <a:r>
              <a:rPr lang="en-US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 err="1">
                <a:latin typeface="Arial" pitchFamily="34" charset="0"/>
                <a:cs typeface="Arial" pitchFamily="34" charset="0"/>
              </a:rPr>
              <a:t>Peningkatan</a:t>
            </a:r>
            <a:r>
              <a:rPr lang="en-US" b="1" dirty="0">
                <a:latin typeface="Arial" pitchFamily="34" charset="0"/>
                <a:cs typeface="Arial" pitchFamily="34" charset="0"/>
              </a:rPr>
              <a:t> (</a:t>
            </a:r>
            <a:r>
              <a:rPr lang="en-US" b="1" i="1" dirty="0">
                <a:latin typeface="Arial" pitchFamily="34" charset="0"/>
                <a:cs typeface="Arial" pitchFamily="34" charset="0"/>
              </a:rPr>
              <a:t>Improvement Opportunity</a:t>
            </a:r>
            <a:r>
              <a:rPr lang="en-US" b="1" dirty="0">
                <a:latin typeface="Arial" pitchFamily="34" charset="0"/>
                <a:cs typeface="Arial" pitchFamily="34" charset="0"/>
              </a:rPr>
              <a:t>) </a:t>
            </a:r>
            <a:r>
              <a:rPr lang="en-US" b="1" dirty="0" err="1">
                <a:latin typeface="Arial" pitchFamily="34" charset="0"/>
                <a:cs typeface="Arial" pitchFamily="34" charset="0"/>
              </a:rPr>
              <a:t>Kondisi</a:t>
            </a:r>
            <a:r>
              <a:rPr lang="en-US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 err="1">
                <a:latin typeface="Arial" pitchFamily="34" charset="0"/>
                <a:cs typeface="Arial" pitchFamily="34" charset="0"/>
              </a:rPr>
              <a:t>dipenuhinya</a:t>
            </a:r>
            <a:r>
              <a:rPr lang="en-US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 err="1">
                <a:latin typeface="Arial" pitchFamily="34" charset="0"/>
                <a:cs typeface="Arial" pitchFamily="34" charset="0"/>
              </a:rPr>
              <a:t>kriteria</a:t>
            </a:r>
            <a:r>
              <a:rPr lang="en-US" b="1" dirty="0">
                <a:latin typeface="Arial" pitchFamily="34" charset="0"/>
                <a:cs typeface="Arial" pitchFamily="34" charset="0"/>
              </a:rPr>
              <a:t> audit </a:t>
            </a:r>
            <a:r>
              <a:rPr lang="en-US" b="1" dirty="0" err="1">
                <a:latin typeface="Arial" pitchFamily="34" charset="0"/>
                <a:cs typeface="Arial" pitchFamily="34" charset="0"/>
              </a:rPr>
              <a:t>pada</a:t>
            </a:r>
            <a:r>
              <a:rPr lang="en-US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 err="1">
                <a:latin typeface="Arial" pitchFamily="34" charset="0"/>
                <a:cs typeface="Arial" pitchFamily="34" charset="0"/>
              </a:rPr>
              <a:t>suatu</a:t>
            </a:r>
            <a:r>
              <a:rPr lang="en-US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 err="1">
                <a:latin typeface="Arial" pitchFamily="34" charset="0"/>
                <a:cs typeface="Arial" pitchFamily="34" charset="0"/>
              </a:rPr>
              <a:t>proses</a:t>
            </a:r>
            <a:r>
              <a:rPr lang="en-US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 err="1">
                <a:latin typeface="Arial" pitchFamily="34" charset="0"/>
                <a:cs typeface="Arial" pitchFamily="34" charset="0"/>
              </a:rPr>
              <a:t>akan</a:t>
            </a:r>
            <a:r>
              <a:rPr lang="en-US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 err="1">
                <a:latin typeface="Arial" pitchFamily="34" charset="0"/>
                <a:cs typeface="Arial" pitchFamily="34" charset="0"/>
              </a:rPr>
              <a:t>tetapi</a:t>
            </a:r>
            <a:r>
              <a:rPr lang="en-US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 err="1">
                <a:latin typeface="Arial" pitchFamily="34" charset="0"/>
                <a:cs typeface="Arial" pitchFamily="34" charset="0"/>
              </a:rPr>
              <a:t>terdapat</a:t>
            </a:r>
            <a:r>
              <a:rPr lang="en-US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 err="1">
                <a:latin typeface="Arial" pitchFamily="34" charset="0"/>
                <a:cs typeface="Arial" pitchFamily="34" charset="0"/>
              </a:rPr>
              <a:t>suatu</a:t>
            </a:r>
            <a:r>
              <a:rPr lang="en-US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 err="1">
                <a:latin typeface="Arial" pitchFamily="34" charset="0"/>
                <a:cs typeface="Arial" pitchFamily="34" charset="0"/>
              </a:rPr>
              <a:t>potensi</a:t>
            </a:r>
            <a:r>
              <a:rPr lang="en-US" b="1" dirty="0">
                <a:latin typeface="Arial" pitchFamily="34" charset="0"/>
                <a:cs typeface="Arial" pitchFamily="34" charset="0"/>
              </a:rPr>
              <a:t> (</a:t>
            </a:r>
            <a:r>
              <a:rPr lang="en-US" b="1" dirty="0" err="1">
                <a:latin typeface="Arial" pitchFamily="34" charset="0"/>
                <a:cs typeface="Arial" pitchFamily="34" charset="0"/>
              </a:rPr>
              <a:t>belum</a:t>
            </a:r>
            <a:r>
              <a:rPr lang="en-US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 err="1">
                <a:latin typeface="Arial" pitchFamily="34" charset="0"/>
                <a:cs typeface="Arial" pitchFamily="34" charset="0"/>
              </a:rPr>
              <a:t>terjadi</a:t>
            </a:r>
            <a:r>
              <a:rPr lang="en-US" b="1" dirty="0">
                <a:latin typeface="Arial" pitchFamily="34" charset="0"/>
                <a:cs typeface="Arial" pitchFamily="34" charset="0"/>
              </a:rPr>
              <a:t>)  </a:t>
            </a:r>
            <a:r>
              <a:rPr lang="en-US" b="1" dirty="0" err="1">
                <a:latin typeface="Arial" pitchFamily="34" charset="0"/>
                <a:cs typeface="Arial" pitchFamily="34" charset="0"/>
              </a:rPr>
              <a:t>ketidaksesuaian</a:t>
            </a:r>
            <a:r>
              <a:rPr lang="en-US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 err="1">
                <a:latin typeface="Arial" pitchFamily="34" charset="0"/>
                <a:cs typeface="Arial" pitchFamily="34" charset="0"/>
              </a:rPr>
              <a:t>atau</a:t>
            </a:r>
            <a:r>
              <a:rPr lang="en-US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 err="1">
                <a:latin typeface="Arial" pitchFamily="34" charset="0"/>
                <a:cs typeface="Arial" pitchFamily="34" charset="0"/>
              </a:rPr>
              <a:t>terdapat</a:t>
            </a:r>
            <a:r>
              <a:rPr lang="en-US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 err="1">
                <a:latin typeface="Arial" pitchFamily="34" charset="0"/>
                <a:cs typeface="Arial" pitchFamily="34" charset="0"/>
              </a:rPr>
              <a:t>peluang</a:t>
            </a:r>
            <a:r>
              <a:rPr lang="en-US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 err="1">
                <a:latin typeface="Arial" pitchFamily="34" charset="0"/>
                <a:cs typeface="Arial" pitchFamily="34" charset="0"/>
              </a:rPr>
              <a:t>untuk</a:t>
            </a:r>
            <a:r>
              <a:rPr lang="en-US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 err="1">
                <a:latin typeface="Arial" pitchFamily="34" charset="0"/>
                <a:cs typeface="Arial" pitchFamily="34" charset="0"/>
              </a:rPr>
              <a:t>meningkatkan</a:t>
            </a:r>
            <a:r>
              <a:rPr lang="en-US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 err="1">
                <a:latin typeface="Arial" pitchFamily="34" charset="0"/>
                <a:cs typeface="Arial" pitchFamily="34" charset="0"/>
              </a:rPr>
              <a:t>kinerja</a:t>
            </a:r>
            <a:r>
              <a:rPr lang="en-US" b="1" dirty="0">
                <a:latin typeface="Arial" pitchFamily="34" charset="0"/>
                <a:cs typeface="Arial" pitchFamily="34" charset="0"/>
              </a:rPr>
              <a:t> </a:t>
            </a:r>
          </a:p>
          <a:p>
            <a:pPr marL="342900" indent="-342900">
              <a:lnSpc>
                <a:spcPct val="110000"/>
              </a:lnSpc>
              <a:buClr>
                <a:schemeClr val="accent2"/>
              </a:buClr>
              <a:buFont typeface="Wingdings 2" pitchFamily="18" charset="2"/>
              <a:buChar char="ó"/>
            </a:pPr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DA0C09-2567-4069-ACB7-647941823A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79658B-7F9C-4333-9499-869B8642C574}" type="slidenum">
              <a:rPr lang="en-US" smtClean="0"/>
              <a:pPr>
                <a:defRPr/>
              </a:pPr>
              <a:t>85</a:t>
            </a:fld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90BB6CE-28CD-4C70-B383-0586F9B169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Audit integrasi ISO 9001 &amp; ISO 45001 1/rev 00© Copyright Sentral Sistem, Juni 2019</a:t>
            </a:r>
          </a:p>
        </p:txBody>
      </p:sp>
    </p:spTree>
  </p:cSld>
  <p:clrMapOvr>
    <a:masterClrMapping/>
  </p:clrMapOvr>
  <p:transition spd="slow">
    <p:fade/>
  </p:transition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4875610" y="0"/>
            <a:ext cx="5052748" cy="6858000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1" y="0"/>
            <a:ext cx="4853252" cy="6858000"/>
          </a:xfrm>
          <a:prstGeom prst="rect">
            <a:avLst/>
          </a:prstGeom>
          <a:solidFill>
            <a:srgbClr val="92D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0422" name="TextBox 13"/>
          <p:cNvSpPr txBox="1">
            <a:spLocks noChangeArrowheads="1"/>
          </p:cNvSpPr>
          <p:nvPr/>
        </p:nvSpPr>
        <p:spPr bwMode="auto">
          <a:xfrm>
            <a:off x="77391" y="76201"/>
            <a:ext cx="261321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1" dirty="0" err="1">
                <a:latin typeface="Arial" pitchFamily="34" charset="0"/>
                <a:cs typeface="Arial" pitchFamily="34" charset="0"/>
              </a:rPr>
              <a:t>Klasifikasi</a:t>
            </a:r>
            <a:r>
              <a:rPr lang="en-US" sz="2400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b="1" dirty="0" err="1">
                <a:latin typeface="Arial" pitchFamily="34" charset="0"/>
                <a:cs typeface="Arial" pitchFamily="34" charset="0"/>
              </a:rPr>
              <a:t>Hasil</a:t>
            </a:r>
            <a:r>
              <a:rPr lang="en-US" sz="2400" b="1" dirty="0">
                <a:latin typeface="Arial" pitchFamily="34" charset="0"/>
                <a:cs typeface="Arial" pitchFamily="34" charset="0"/>
              </a:rPr>
              <a:t> </a:t>
            </a:r>
          </a:p>
        </p:txBody>
      </p:sp>
      <p:cxnSp>
        <p:nvCxnSpPr>
          <p:cNvPr id="21" name="Straight Connector 20"/>
          <p:cNvCxnSpPr/>
          <p:nvPr/>
        </p:nvCxnSpPr>
        <p:spPr>
          <a:xfrm>
            <a:off x="247650" y="1219201"/>
            <a:ext cx="3714750" cy="1587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rot="5400000">
            <a:off x="1447470" y="3429728"/>
            <a:ext cx="6858000" cy="1719"/>
          </a:xfrm>
          <a:prstGeom prst="line">
            <a:avLst/>
          </a:prstGeom>
          <a:ln w="508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129343" y="372070"/>
            <a:ext cx="239520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FF0000"/>
                </a:solidFill>
                <a:latin typeface="Impact" pitchFamily="34" charset="0"/>
              </a:rPr>
              <a:t>TEMUAN</a:t>
            </a:r>
            <a:endParaRPr lang="en-US" sz="5400" b="1" cap="none" spc="0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solidFill>
                <a:srgbClr val="FF0000"/>
              </a:solidFill>
              <a:effectLst/>
              <a:latin typeface="Impact" pitchFamily="34" charset="0"/>
            </a:endParaRPr>
          </a:p>
        </p:txBody>
      </p:sp>
      <p:sp>
        <p:nvSpPr>
          <p:cNvPr id="14" name="Text Box 3"/>
          <p:cNvSpPr txBox="1">
            <a:spLocks noChangeArrowheads="1"/>
          </p:cNvSpPr>
          <p:nvPr/>
        </p:nvSpPr>
        <p:spPr bwMode="auto">
          <a:xfrm>
            <a:off x="165100" y="1447800"/>
            <a:ext cx="4540250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ct val="120000"/>
              </a:lnSpc>
              <a:spcBef>
                <a:spcPct val="50000"/>
              </a:spcBef>
              <a:buClr>
                <a:schemeClr val="tx1"/>
              </a:buClr>
              <a:buFont typeface="Wingdings" pitchFamily="2" charset="2"/>
              <a:buNone/>
            </a:pPr>
            <a:r>
              <a:rPr lang="en-US" sz="2800" u="sng" dirty="0">
                <a:latin typeface="Arial" pitchFamily="34" charset="0"/>
                <a:cs typeface="Arial" pitchFamily="34" charset="0"/>
              </a:rPr>
              <a:t>Major Nonconformity</a:t>
            </a:r>
          </a:p>
          <a:p>
            <a:pPr marL="569913" lvl="1" indent="-404813">
              <a:lnSpc>
                <a:spcPct val="120000"/>
              </a:lnSpc>
              <a:spcBef>
                <a:spcPct val="50000"/>
              </a:spcBef>
              <a:buClr>
                <a:schemeClr val="tx1"/>
              </a:buClr>
              <a:buFont typeface="Wingdings" pitchFamily="2" charset="2"/>
              <a:buBlip>
                <a:blip r:embed="rId3"/>
              </a:buBlip>
            </a:pPr>
            <a:r>
              <a:rPr lang="en-US" b="0" dirty="0" err="1">
                <a:latin typeface="Arial" pitchFamily="34" charset="0"/>
                <a:cs typeface="Arial" pitchFamily="34" charset="0"/>
              </a:rPr>
              <a:t>Tidak</a:t>
            </a:r>
            <a:r>
              <a:rPr lang="en-US" b="0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0" dirty="0" err="1">
                <a:latin typeface="Arial" pitchFamily="34" charset="0"/>
                <a:cs typeface="Arial" pitchFamily="34" charset="0"/>
              </a:rPr>
              <a:t>ada</a:t>
            </a:r>
            <a:r>
              <a:rPr lang="en-US" b="0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0" dirty="0" err="1">
                <a:latin typeface="Arial" pitchFamily="34" charset="0"/>
                <a:cs typeface="Arial" pitchFamily="34" charset="0"/>
              </a:rPr>
              <a:t>bukti</a:t>
            </a:r>
            <a:r>
              <a:rPr lang="en-US" b="0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0" dirty="0" err="1">
                <a:latin typeface="Arial" pitchFamily="34" charset="0"/>
                <a:cs typeface="Arial" pitchFamily="34" charset="0"/>
              </a:rPr>
              <a:t>penerapan</a:t>
            </a:r>
            <a:r>
              <a:rPr lang="en-US" b="0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0" dirty="0" err="1">
                <a:latin typeface="Arial" pitchFamily="34" charset="0"/>
                <a:cs typeface="Arial" pitchFamily="34" charset="0"/>
              </a:rPr>
              <a:t>atau</a:t>
            </a:r>
            <a:r>
              <a:rPr lang="en-US" b="0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0" dirty="0" err="1">
                <a:latin typeface="Arial" pitchFamily="34" charset="0"/>
                <a:cs typeface="Arial" pitchFamily="34" charset="0"/>
              </a:rPr>
              <a:t>kegagalan</a:t>
            </a:r>
            <a:r>
              <a:rPr lang="en-US" b="0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0" dirty="0" err="1">
                <a:latin typeface="Arial" pitchFamily="34" charset="0"/>
                <a:cs typeface="Arial" pitchFamily="34" charset="0"/>
              </a:rPr>
              <a:t>keseluruhan</a:t>
            </a:r>
            <a:r>
              <a:rPr lang="en-US" b="0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0" dirty="0" err="1">
                <a:latin typeface="Arial" pitchFamily="34" charset="0"/>
                <a:cs typeface="Arial" pitchFamily="34" charset="0"/>
              </a:rPr>
              <a:t>dari</a:t>
            </a:r>
            <a:r>
              <a:rPr lang="en-US" b="0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0" dirty="0" err="1">
                <a:latin typeface="Arial" pitchFamily="34" charset="0"/>
                <a:cs typeface="Arial" pitchFamily="34" charset="0"/>
              </a:rPr>
              <a:t>sistem</a:t>
            </a:r>
            <a:r>
              <a:rPr lang="en-US" b="0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0" dirty="0" err="1">
                <a:latin typeface="Arial" pitchFamily="34" charset="0"/>
                <a:cs typeface="Arial" pitchFamily="34" charset="0"/>
              </a:rPr>
              <a:t>untuk</a:t>
            </a:r>
            <a:r>
              <a:rPr lang="en-US" b="0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0" dirty="0" err="1">
                <a:latin typeface="Arial" pitchFamily="34" charset="0"/>
                <a:cs typeface="Arial" pitchFamily="34" charset="0"/>
              </a:rPr>
              <a:t>memenuhi</a:t>
            </a:r>
            <a:r>
              <a:rPr lang="en-US" b="0" dirty="0">
                <a:latin typeface="Arial" pitchFamily="34" charset="0"/>
                <a:cs typeface="Arial" pitchFamily="34" charset="0"/>
              </a:rPr>
              <a:t> salah </a:t>
            </a:r>
            <a:r>
              <a:rPr lang="en-US" b="0" dirty="0" err="1">
                <a:latin typeface="Arial" pitchFamily="34" charset="0"/>
                <a:cs typeface="Arial" pitchFamily="34" charset="0"/>
              </a:rPr>
              <a:t>satu</a:t>
            </a:r>
            <a:r>
              <a:rPr lang="en-US" b="0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0" dirty="0" err="1">
                <a:latin typeface="Arial" pitchFamily="34" charset="0"/>
                <a:cs typeface="Arial" pitchFamily="34" charset="0"/>
              </a:rPr>
              <a:t>persyaratan</a:t>
            </a:r>
            <a:r>
              <a:rPr lang="en-US" b="0" dirty="0">
                <a:latin typeface="Arial" pitchFamily="34" charset="0"/>
                <a:cs typeface="Arial" pitchFamily="34" charset="0"/>
              </a:rPr>
              <a:t> IS0 9001</a:t>
            </a:r>
            <a:r>
              <a:rPr lang="id-ID" b="0" dirty="0">
                <a:latin typeface="Arial" pitchFamily="34" charset="0"/>
                <a:cs typeface="Arial" pitchFamily="34" charset="0"/>
              </a:rPr>
              <a:t>, </a:t>
            </a:r>
            <a:r>
              <a:rPr lang="en-ID" dirty="0">
                <a:latin typeface="Arial" pitchFamily="34" charset="0"/>
                <a:cs typeface="Arial" pitchFamily="34" charset="0"/>
              </a:rPr>
              <a:t>ISO 45001</a:t>
            </a:r>
            <a:endParaRPr lang="en-US" b="0" dirty="0">
              <a:latin typeface="Arial" pitchFamily="34" charset="0"/>
              <a:cs typeface="Arial" pitchFamily="34" charset="0"/>
            </a:endParaRPr>
          </a:p>
          <a:p>
            <a:pPr marL="569913" lvl="1" indent="-404813">
              <a:lnSpc>
                <a:spcPct val="120000"/>
              </a:lnSpc>
              <a:spcBef>
                <a:spcPct val="50000"/>
              </a:spcBef>
              <a:buClr>
                <a:schemeClr val="tx1"/>
              </a:buClr>
              <a:buFont typeface="Wingdings" pitchFamily="2" charset="2"/>
              <a:buBlip>
                <a:blip r:embed="rId3"/>
              </a:buBlip>
            </a:pPr>
            <a:r>
              <a:rPr lang="en-US" b="0" dirty="0" err="1">
                <a:latin typeface="Arial" pitchFamily="34" charset="0"/>
                <a:cs typeface="Arial" pitchFamily="34" charset="0"/>
              </a:rPr>
              <a:t>Beberapa</a:t>
            </a:r>
            <a:r>
              <a:rPr lang="en-US" b="0" dirty="0">
                <a:latin typeface="Arial" pitchFamily="34" charset="0"/>
                <a:cs typeface="Arial" pitchFamily="34" charset="0"/>
              </a:rPr>
              <a:t> minor </a:t>
            </a:r>
            <a:r>
              <a:rPr lang="en-US" b="0" dirty="0" err="1">
                <a:latin typeface="Arial" pitchFamily="34" charset="0"/>
                <a:cs typeface="Arial" pitchFamily="34" charset="0"/>
              </a:rPr>
              <a:t>Ketidaksesuaian</a:t>
            </a:r>
            <a:r>
              <a:rPr lang="en-US" b="0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0" dirty="0" err="1">
                <a:latin typeface="Arial" pitchFamily="34" charset="0"/>
                <a:cs typeface="Arial" pitchFamily="34" charset="0"/>
              </a:rPr>
              <a:t>terhadap</a:t>
            </a:r>
            <a:r>
              <a:rPr lang="en-US" b="0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0" dirty="0" err="1">
                <a:latin typeface="Arial" pitchFamily="34" charset="0"/>
                <a:cs typeface="Arial" pitchFamily="34" charset="0"/>
              </a:rPr>
              <a:t>satu</a:t>
            </a:r>
            <a:r>
              <a:rPr lang="en-US" b="0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0" dirty="0" err="1">
                <a:latin typeface="Arial" pitchFamily="34" charset="0"/>
                <a:cs typeface="Arial" pitchFamily="34" charset="0"/>
              </a:rPr>
              <a:t>elemen</a:t>
            </a:r>
            <a:r>
              <a:rPr lang="en-US" b="0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0" dirty="0" err="1">
                <a:latin typeface="Arial" pitchFamily="34" charset="0"/>
                <a:cs typeface="Arial" pitchFamily="34" charset="0"/>
              </a:rPr>
              <a:t>dapat</a:t>
            </a:r>
            <a:r>
              <a:rPr lang="en-US" b="0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0" dirty="0" err="1">
                <a:latin typeface="Arial" pitchFamily="34" charset="0"/>
                <a:cs typeface="Arial" pitchFamily="34" charset="0"/>
              </a:rPr>
              <a:t>mengisyaratkan</a:t>
            </a:r>
            <a:r>
              <a:rPr lang="en-US" b="0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0" dirty="0" err="1">
                <a:latin typeface="Arial" pitchFamily="34" charset="0"/>
                <a:cs typeface="Arial" pitchFamily="34" charset="0"/>
              </a:rPr>
              <a:t>kegagalan</a:t>
            </a:r>
            <a:r>
              <a:rPr lang="en-US" b="0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0" dirty="0" err="1">
                <a:latin typeface="Arial" pitchFamily="34" charset="0"/>
                <a:cs typeface="Arial" pitchFamily="34" charset="0"/>
              </a:rPr>
              <a:t>sistem</a:t>
            </a:r>
            <a:r>
              <a:rPr lang="en-US" b="0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0" dirty="0" err="1">
                <a:latin typeface="Arial" pitchFamily="34" charset="0"/>
                <a:cs typeface="Arial" pitchFamily="34" charset="0"/>
              </a:rPr>
              <a:t>sehingga</a:t>
            </a:r>
            <a:r>
              <a:rPr lang="en-US" b="0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0" dirty="0" err="1">
                <a:latin typeface="Arial" pitchFamily="34" charset="0"/>
                <a:cs typeface="Arial" pitchFamily="34" charset="0"/>
              </a:rPr>
              <a:t>dapat</a:t>
            </a:r>
            <a:r>
              <a:rPr lang="en-US" b="0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0" dirty="0" err="1">
                <a:latin typeface="Arial" pitchFamily="34" charset="0"/>
                <a:cs typeface="Arial" pitchFamily="34" charset="0"/>
              </a:rPr>
              <a:t>dikategorikan</a:t>
            </a:r>
            <a:r>
              <a:rPr lang="en-US" b="0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0" dirty="0" err="1">
                <a:latin typeface="Arial" pitchFamily="34" charset="0"/>
                <a:cs typeface="Arial" pitchFamily="34" charset="0"/>
              </a:rPr>
              <a:t>sebagai</a:t>
            </a:r>
            <a:r>
              <a:rPr lang="en-US" b="0" dirty="0">
                <a:latin typeface="Arial" pitchFamily="34" charset="0"/>
                <a:cs typeface="Arial" pitchFamily="34" charset="0"/>
              </a:rPr>
              <a:t> major nonconformity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035550" y="249972"/>
            <a:ext cx="4622800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4488" lvl="1" indent="-344488">
              <a:spcBef>
                <a:spcPct val="20000"/>
              </a:spcBef>
              <a:buClr>
                <a:schemeClr val="tx1"/>
              </a:buClr>
              <a:buFont typeface="Wingdings" pitchFamily="2" charset="2"/>
              <a:buBlip>
                <a:blip r:embed="rId3"/>
              </a:buBlip>
            </a:pPr>
            <a:r>
              <a:rPr lang="en-US" sz="2000" dirty="0" err="1">
                <a:latin typeface="Arial" pitchFamily="34" charset="0"/>
                <a:cs typeface="Arial" pitchFamily="34" charset="0"/>
              </a:rPr>
              <a:t>Semua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ketidaksesuaian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yang </a:t>
            </a:r>
            <a:r>
              <a:rPr lang="id-ID" sz="2000" dirty="0">
                <a:latin typeface="Arial" pitchFamily="34" charset="0"/>
                <a:cs typeface="Arial" pitchFamily="34" charset="0"/>
              </a:rPr>
              <a:t>bisa berakibat fatal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untuk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Customer,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Lingkungan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, K3 </a:t>
            </a:r>
            <a:endParaRPr lang="id-ID" sz="2000" dirty="0">
              <a:latin typeface="Arial" pitchFamily="34" charset="0"/>
              <a:cs typeface="Arial" pitchFamily="34" charset="0"/>
            </a:endParaRPr>
          </a:p>
          <a:p>
            <a:pPr marL="749300" lvl="2" indent="-404813"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Ø"/>
            </a:pPr>
            <a:r>
              <a:rPr lang="en-US" sz="2000" dirty="0" err="1">
                <a:latin typeface="Arial" pitchFamily="34" charset="0"/>
                <a:cs typeface="Arial" pitchFamily="34" charset="0"/>
              </a:rPr>
              <a:t>Produk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tidak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sesuai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tetap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dikirim</a:t>
            </a:r>
            <a:endParaRPr lang="id-ID" sz="2000" dirty="0">
              <a:latin typeface="Arial" pitchFamily="34" charset="0"/>
              <a:cs typeface="Arial" pitchFamily="34" charset="0"/>
            </a:endParaRPr>
          </a:p>
          <a:p>
            <a:pPr marL="749300" lvl="2" indent="-404813"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Ø"/>
            </a:pPr>
            <a:r>
              <a:rPr lang="id-ID" sz="2000" dirty="0">
                <a:latin typeface="Arial" pitchFamily="34" charset="0"/>
                <a:cs typeface="Arial" pitchFamily="34" charset="0"/>
              </a:rPr>
              <a:t>Mengelas dekat sumber energi</a:t>
            </a:r>
          </a:p>
          <a:p>
            <a:pPr marL="749300" lvl="2" indent="-404813"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Ø"/>
            </a:pPr>
            <a:r>
              <a:rPr lang="id-ID" sz="2000" dirty="0">
                <a:latin typeface="Arial" pitchFamily="34" charset="0"/>
                <a:cs typeface="Arial" pitchFamily="34" charset="0"/>
              </a:rPr>
              <a:t>Kerugian financial yang besar</a:t>
            </a:r>
          </a:p>
          <a:p>
            <a:pPr marL="749300" lvl="2" indent="-404813"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Ø"/>
            </a:pPr>
            <a:r>
              <a:rPr lang="id-ID" sz="2000" dirty="0">
                <a:latin typeface="Arial" pitchFamily="34" charset="0"/>
                <a:cs typeface="Arial" pitchFamily="34" charset="0"/>
              </a:rPr>
              <a:t>Pelanggaran terhadap peraturan </a:t>
            </a:r>
          </a:p>
          <a:p>
            <a:pPr marL="749300" lvl="2" indent="-404813"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Ø"/>
            </a:pPr>
            <a:r>
              <a:rPr lang="id-ID" sz="2000" dirty="0">
                <a:latin typeface="Arial" pitchFamily="34" charset="0"/>
                <a:cs typeface="Arial" pitchFamily="34" charset="0"/>
              </a:rPr>
              <a:t>Mempengaruhi Image perusahaan</a:t>
            </a:r>
            <a:endParaRPr lang="en-US" sz="20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6" name="Picture 15" descr="audit lingkungan 4.jpg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3"/>
              </a:clrFrom>
              <a:clrTo>
                <a:srgbClr val="FFFFF3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686550" y="4358676"/>
            <a:ext cx="3219450" cy="249932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2CD7D9-6E4F-4559-953F-F872425F4D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79658B-7F9C-4333-9499-869B8642C574}" type="slidenum">
              <a:rPr lang="en-US" smtClean="0"/>
              <a:pPr>
                <a:defRPr/>
              </a:pPr>
              <a:t>86</a:t>
            </a:fld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2E18288-CE9B-42AB-8A20-6B0CBCCD6B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Audit integrasi ISO 9001 &amp; ISO 45001 1/rev 00© Copyright Sentral Sistem, Juni 2019</a:t>
            </a:r>
          </a:p>
        </p:txBody>
      </p:sp>
    </p:spTree>
  </p:cSld>
  <p:clrMapOvr>
    <a:masterClrMapping/>
  </p:clrMapOvr>
  <p:transition spd="slow">
    <p:fade/>
  </p:transition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4875610" y="0"/>
            <a:ext cx="5052748" cy="6858000"/>
          </a:xfrm>
          <a:prstGeom prst="rect">
            <a:avLst/>
          </a:prstGeom>
          <a:solidFill>
            <a:srgbClr val="CCFF33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1" y="0"/>
            <a:ext cx="4853252" cy="6858000"/>
          </a:xfrm>
          <a:prstGeom prst="rect">
            <a:avLst/>
          </a:prstGeom>
          <a:solidFill>
            <a:srgbClr val="00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60422" name="TextBox 13"/>
          <p:cNvSpPr txBox="1">
            <a:spLocks noChangeArrowheads="1"/>
          </p:cNvSpPr>
          <p:nvPr/>
        </p:nvSpPr>
        <p:spPr bwMode="auto">
          <a:xfrm>
            <a:off x="77391" y="76201"/>
            <a:ext cx="261321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1" dirty="0" err="1">
                <a:latin typeface="Arial" pitchFamily="34" charset="0"/>
                <a:cs typeface="Arial" pitchFamily="34" charset="0"/>
              </a:rPr>
              <a:t>Klasifikasi</a:t>
            </a:r>
            <a:r>
              <a:rPr lang="en-US" sz="2400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b="1" dirty="0" err="1">
                <a:latin typeface="Arial" pitchFamily="34" charset="0"/>
                <a:cs typeface="Arial" pitchFamily="34" charset="0"/>
              </a:rPr>
              <a:t>Hasil</a:t>
            </a:r>
            <a:r>
              <a:rPr lang="en-US" sz="2400" b="1" dirty="0">
                <a:latin typeface="Arial" pitchFamily="34" charset="0"/>
                <a:cs typeface="Arial" pitchFamily="34" charset="0"/>
              </a:rPr>
              <a:t> </a:t>
            </a:r>
          </a:p>
        </p:txBody>
      </p:sp>
      <p:cxnSp>
        <p:nvCxnSpPr>
          <p:cNvPr id="21" name="Straight Connector 20"/>
          <p:cNvCxnSpPr/>
          <p:nvPr/>
        </p:nvCxnSpPr>
        <p:spPr>
          <a:xfrm>
            <a:off x="247650" y="1219201"/>
            <a:ext cx="3714750" cy="1587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129343" y="372070"/>
            <a:ext cx="239520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FF0000"/>
                </a:solidFill>
                <a:latin typeface="Impact" pitchFamily="34" charset="0"/>
              </a:rPr>
              <a:t>TEMUAN</a:t>
            </a:r>
            <a:endParaRPr lang="en-US" sz="5400" b="1" cap="none" spc="0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solidFill>
                <a:srgbClr val="FF0000"/>
              </a:solidFill>
              <a:effectLst/>
              <a:latin typeface="Impact" pitchFamily="34" charset="0"/>
            </a:endParaRPr>
          </a:p>
        </p:txBody>
      </p:sp>
      <p:grpSp>
        <p:nvGrpSpPr>
          <p:cNvPr id="3" name="Group 14"/>
          <p:cNvGrpSpPr/>
          <p:nvPr/>
        </p:nvGrpSpPr>
        <p:grpSpPr>
          <a:xfrm>
            <a:off x="84117" y="6503256"/>
            <a:ext cx="7683260" cy="262414"/>
            <a:chOff x="84116" y="6521598"/>
            <a:chExt cx="7683260" cy="204051"/>
          </a:xfrm>
          <a:solidFill>
            <a:srgbClr val="FF0000"/>
          </a:solidFill>
        </p:grpSpPr>
        <p:sp>
          <p:nvSpPr>
            <p:cNvPr id="12" name="Rectangle 11"/>
            <p:cNvSpPr/>
            <p:nvPr/>
          </p:nvSpPr>
          <p:spPr>
            <a:xfrm flipV="1">
              <a:off x="602299" y="6521598"/>
              <a:ext cx="7165077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3" name="Oval 172"/>
            <p:cNvSpPr>
              <a:spLocks noChangeArrowheads="1"/>
            </p:cNvSpPr>
            <p:nvPr/>
          </p:nvSpPr>
          <p:spPr bwMode="auto">
            <a:xfrm>
              <a:off x="84116" y="6657561"/>
              <a:ext cx="85822" cy="680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id-ID"/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7854676" y="6324601"/>
            <a:ext cx="14666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INTERNAL AUDIT</a:t>
            </a:r>
          </a:p>
        </p:txBody>
      </p:sp>
      <p:sp>
        <p:nvSpPr>
          <p:cNvPr id="27" name="Text Box 2"/>
          <p:cNvSpPr txBox="1">
            <a:spLocks noChangeArrowheads="1"/>
          </p:cNvSpPr>
          <p:nvPr/>
        </p:nvSpPr>
        <p:spPr bwMode="auto">
          <a:xfrm>
            <a:off x="660400" y="1600200"/>
            <a:ext cx="8429625" cy="438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just">
              <a:spcBef>
                <a:spcPct val="50000"/>
              </a:spcBef>
              <a:buClr>
                <a:schemeClr val="tx1"/>
              </a:buClr>
              <a:buFont typeface="Wingdings" pitchFamily="2" charset="2"/>
              <a:buBlip>
                <a:blip r:embed="rId3"/>
              </a:buBlip>
            </a:pPr>
            <a:r>
              <a:rPr lang="en-US" sz="2200" b="1" dirty="0">
                <a:latin typeface="Century Gothic" pitchFamily="34" charset="0"/>
              </a:rPr>
              <a:t>Minor Nonconformity : </a:t>
            </a:r>
            <a:r>
              <a:rPr lang="en-US" sz="2200" b="1" dirty="0" err="1">
                <a:latin typeface="Century Gothic" pitchFamily="34" charset="0"/>
              </a:rPr>
              <a:t>kriterianya</a:t>
            </a:r>
            <a:r>
              <a:rPr lang="en-US" sz="2200" b="1" dirty="0">
                <a:latin typeface="Century Gothic" pitchFamily="34" charset="0"/>
              </a:rPr>
              <a:t> </a:t>
            </a:r>
            <a:r>
              <a:rPr lang="en-US" sz="2200" b="1" dirty="0" err="1">
                <a:latin typeface="Century Gothic" pitchFamily="34" charset="0"/>
              </a:rPr>
              <a:t>a.l</a:t>
            </a:r>
            <a:endParaRPr lang="en-US" sz="2200" b="1" dirty="0">
              <a:latin typeface="Century Gothic" pitchFamily="34" charset="0"/>
            </a:endParaRPr>
          </a:p>
          <a:p>
            <a:pPr marL="742950" lvl="1" indent="-285750" algn="just">
              <a:spcBef>
                <a:spcPct val="20000"/>
              </a:spcBef>
              <a:buClr>
                <a:schemeClr val="tx1"/>
              </a:buClr>
              <a:buFont typeface="Wingdings" pitchFamily="2" charset="2"/>
              <a:buBlip>
                <a:blip r:embed="rId3"/>
              </a:buBlip>
            </a:pPr>
            <a:r>
              <a:rPr lang="en-US" sz="2000" b="1" dirty="0" err="1">
                <a:latin typeface="Century Gothic" pitchFamily="34" charset="0"/>
              </a:rPr>
              <a:t>Ketidak</a:t>
            </a:r>
            <a:r>
              <a:rPr lang="en-US" sz="2000" b="1" dirty="0">
                <a:latin typeface="Century Gothic" pitchFamily="34" charset="0"/>
              </a:rPr>
              <a:t> </a:t>
            </a:r>
            <a:r>
              <a:rPr lang="en-US" sz="2000" b="1" dirty="0" err="1">
                <a:latin typeface="Century Gothic" pitchFamily="34" charset="0"/>
              </a:rPr>
              <a:t>sesuaian</a:t>
            </a:r>
            <a:r>
              <a:rPr lang="en-US" sz="2000" b="1" dirty="0">
                <a:latin typeface="Century Gothic" pitchFamily="34" charset="0"/>
              </a:rPr>
              <a:t> </a:t>
            </a:r>
            <a:r>
              <a:rPr lang="en-US" sz="2000" b="1" dirty="0" err="1">
                <a:latin typeface="Century Gothic" pitchFamily="34" charset="0"/>
              </a:rPr>
              <a:t>terhadap</a:t>
            </a:r>
            <a:r>
              <a:rPr lang="en-US" sz="2000" b="1" dirty="0">
                <a:latin typeface="Century Gothic" pitchFamily="34" charset="0"/>
              </a:rPr>
              <a:t> </a:t>
            </a:r>
            <a:r>
              <a:rPr lang="en-US" sz="2000" b="1" dirty="0" err="1">
                <a:latin typeface="Century Gothic" pitchFamily="34" charset="0"/>
              </a:rPr>
              <a:t>persyaratan</a:t>
            </a:r>
            <a:r>
              <a:rPr lang="en-US" sz="2000" b="1" dirty="0">
                <a:latin typeface="Century Gothic" pitchFamily="34" charset="0"/>
              </a:rPr>
              <a:t> ISO 9001, </a:t>
            </a:r>
            <a:r>
              <a:rPr lang="en-ID" sz="2000" b="1" dirty="0">
                <a:latin typeface="Century Gothic" pitchFamily="34" charset="0"/>
              </a:rPr>
              <a:t>ISO 45001</a:t>
            </a:r>
            <a:r>
              <a:rPr lang="en-US" sz="2000" b="1" dirty="0">
                <a:latin typeface="Century Gothic" pitchFamily="34" charset="0"/>
              </a:rPr>
              <a:t> yang </a:t>
            </a:r>
            <a:r>
              <a:rPr lang="en-US" sz="2000" b="1" dirty="0" err="1">
                <a:latin typeface="Century Gothic" pitchFamily="34" charset="0"/>
              </a:rPr>
              <a:t>tidak</a:t>
            </a:r>
            <a:r>
              <a:rPr lang="en-US" sz="2000" b="1" dirty="0">
                <a:latin typeface="Century Gothic" pitchFamily="34" charset="0"/>
              </a:rPr>
              <a:t> </a:t>
            </a:r>
            <a:r>
              <a:rPr lang="en-US" sz="2000" b="1" dirty="0" err="1">
                <a:latin typeface="Century Gothic" pitchFamily="34" charset="0"/>
              </a:rPr>
              <a:t>mengakibatkan</a:t>
            </a:r>
            <a:r>
              <a:rPr lang="en-US" sz="2000" b="1" dirty="0">
                <a:latin typeface="Century Gothic" pitchFamily="34" charset="0"/>
              </a:rPr>
              <a:t> pada </a:t>
            </a:r>
          </a:p>
          <a:p>
            <a:pPr marL="1143000" lvl="2" indent="-228600" algn="just">
              <a:spcBef>
                <a:spcPct val="20000"/>
              </a:spcBef>
              <a:buClr>
                <a:schemeClr val="tx1"/>
              </a:buClr>
              <a:buFont typeface="Monotype Sorts" charset="2"/>
              <a:buBlip>
                <a:blip r:embed="rId3"/>
              </a:buBlip>
            </a:pPr>
            <a:r>
              <a:rPr lang="en-US" b="1" dirty="0" err="1">
                <a:latin typeface="Century Gothic" pitchFamily="34" charset="0"/>
              </a:rPr>
              <a:t>kegagalan</a:t>
            </a:r>
            <a:r>
              <a:rPr lang="en-US" b="1" dirty="0">
                <a:latin typeface="Century Gothic" pitchFamily="34" charset="0"/>
              </a:rPr>
              <a:t> </a:t>
            </a:r>
            <a:r>
              <a:rPr lang="en-US" b="1" dirty="0" err="1">
                <a:latin typeface="Century Gothic" pitchFamily="34" charset="0"/>
              </a:rPr>
              <a:t>dari</a:t>
            </a:r>
            <a:r>
              <a:rPr lang="en-US" b="1" dirty="0">
                <a:latin typeface="Century Gothic" pitchFamily="34" charset="0"/>
              </a:rPr>
              <a:t> </a:t>
            </a:r>
            <a:r>
              <a:rPr lang="en-US" b="1" dirty="0" err="1">
                <a:latin typeface="Century Gothic" pitchFamily="34" charset="0"/>
              </a:rPr>
              <a:t>sistem</a:t>
            </a:r>
            <a:r>
              <a:rPr lang="en-US" b="1" dirty="0">
                <a:latin typeface="Century Gothic" pitchFamily="34" charset="0"/>
              </a:rPr>
              <a:t> </a:t>
            </a:r>
          </a:p>
          <a:p>
            <a:pPr marL="1143000" lvl="2" indent="-228600" algn="just">
              <a:spcBef>
                <a:spcPct val="20000"/>
              </a:spcBef>
              <a:buClr>
                <a:schemeClr val="tx1"/>
              </a:buClr>
              <a:buFont typeface="Monotype Sorts" charset="2"/>
              <a:buBlip>
                <a:blip r:embed="rId3"/>
              </a:buBlip>
            </a:pPr>
            <a:r>
              <a:rPr lang="en-US" b="1" dirty="0" err="1">
                <a:latin typeface="Century Gothic" pitchFamily="34" charset="0"/>
              </a:rPr>
              <a:t>mengurangi</a:t>
            </a:r>
            <a:r>
              <a:rPr lang="en-US" b="1" dirty="0">
                <a:latin typeface="Century Gothic" pitchFamily="34" charset="0"/>
              </a:rPr>
              <a:t> </a:t>
            </a:r>
            <a:r>
              <a:rPr lang="en-US" b="1" dirty="0" err="1">
                <a:latin typeface="Century Gothic" pitchFamily="34" charset="0"/>
              </a:rPr>
              <a:t>kemampuannya</a:t>
            </a:r>
            <a:r>
              <a:rPr lang="en-US" b="1" dirty="0">
                <a:latin typeface="Century Gothic" pitchFamily="34" charset="0"/>
              </a:rPr>
              <a:t> </a:t>
            </a:r>
            <a:r>
              <a:rPr lang="en-US" b="1" dirty="0" err="1">
                <a:latin typeface="Century Gothic" pitchFamily="34" charset="0"/>
              </a:rPr>
              <a:t>dalam</a:t>
            </a:r>
            <a:r>
              <a:rPr lang="en-US" b="1" dirty="0">
                <a:latin typeface="Century Gothic" pitchFamily="34" charset="0"/>
              </a:rPr>
              <a:t> </a:t>
            </a:r>
            <a:r>
              <a:rPr lang="en-US" b="1" dirty="0" err="1">
                <a:latin typeface="Century Gothic" pitchFamily="34" charset="0"/>
              </a:rPr>
              <a:t>menjamin</a:t>
            </a:r>
            <a:r>
              <a:rPr lang="en-US" b="1" dirty="0">
                <a:latin typeface="Century Gothic" pitchFamily="34" charset="0"/>
              </a:rPr>
              <a:t> </a:t>
            </a:r>
            <a:r>
              <a:rPr lang="en-US" b="1" dirty="0" err="1">
                <a:latin typeface="Century Gothic" pitchFamily="34" charset="0"/>
              </a:rPr>
              <a:t>kondisi</a:t>
            </a:r>
            <a:r>
              <a:rPr lang="en-US" b="1" dirty="0">
                <a:latin typeface="Century Gothic" pitchFamily="34" charset="0"/>
              </a:rPr>
              <a:t> </a:t>
            </a:r>
            <a:r>
              <a:rPr lang="en-US" b="1" dirty="0" err="1">
                <a:latin typeface="Century Gothic" pitchFamily="34" charset="0"/>
              </a:rPr>
              <a:t>proses</a:t>
            </a:r>
            <a:r>
              <a:rPr lang="en-US" b="1" dirty="0">
                <a:latin typeface="Century Gothic" pitchFamily="34" charset="0"/>
              </a:rPr>
              <a:t> yang </a:t>
            </a:r>
            <a:r>
              <a:rPr lang="en-US" b="1" dirty="0" err="1">
                <a:latin typeface="Century Gothic" pitchFamily="34" charset="0"/>
              </a:rPr>
              <a:t>terkontrol</a:t>
            </a:r>
            <a:r>
              <a:rPr lang="en-US" b="1" dirty="0">
                <a:latin typeface="Century Gothic" pitchFamily="34" charset="0"/>
              </a:rPr>
              <a:t> </a:t>
            </a:r>
          </a:p>
          <a:p>
            <a:pPr marL="1143000" lvl="2" indent="-228600" algn="just">
              <a:spcBef>
                <a:spcPct val="20000"/>
              </a:spcBef>
              <a:buClr>
                <a:schemeClr val="tx1"/>
              </a:buClr>
              <a:buFont typeface="Monotype Sorts" charset="2"/>
              <a:buBlip>
                <a:blip r:embed="rId3"/>
              </a:buBlip>
            </a:pPr>
            <a:r>
              <a:rPr lang="id-ID" b="1" dirty="0">
                <a:latin typeface="Century Gothic" pitchFamily="34" charset="0"/>
              </a:rPr>
              <a:t>Kondisi fatal </a:t>
            </a:r>
            <a:endParaRPr lang="en-US" b="1" dirty="0">
              <a:latin typeface="Century Gothic" pitchFamily="34" charset="0"/>
            </a:endParaRPr>
          </a:p>
          <a:p>
            <a:pPr marL="1143000" lvl="2" indent="-228600" algn="just">
              <a:spcBef>
                <a:spcPct val="20000"/>
              </a:spcBef>
              <a:buClr>
                <a:schemeClr val="tx1"/>
              </a:buClr>
              <a:buFont typeface="Wingdings" pitchFamily="2" charset="2"/>
              <a:buBlip>
                <a:blip r:embed="rId3"/>
              </a:buBlip>
            </a:pPr>
            <a:endParaRPr lang="en-US" b="1" dirty="0">
              <a:latin typeface="Century Gothic" pitchFamily="34" charset="0"/>
            </a:endParaRPr>
          </a:p>
          <a:p>
            <a:pPr marL="742950" lvl="1" indent="-285750" algn="just">
              <a:spcBef>
                <a:spcPct val="20000"/>
              </a:spcBef>
              <a:buClr>
                <a:schemeClr val="tx1"/>
              </a:buClr>
              <a:buFont typeface="Wingdings" pitchFamily="2" charset="2"/>
              <a:buBlip>
                <a:blip r:embed="rId3"/>
              </a:buBlip>
            </a:pPr>
            <a:r>
              <a:rPr lang="en-US" sz="2000" b="1" dirty="0">
                <a:latin typeface="Century Gothic" pitchFamily="34" charset="0"/>
              </a:rPr>
              <a:t>Yang </a:t>
            </a:r>
            <a:r>
              <a:rPr lang="en-US" sz="2000" b="1" dirty="0" err="1">
                <a:latin typeface="Century Gothic" pitchFamily="34" charset="0"/>
              </a:rPr>
              <a:t>disebabkan</a:t>
            </a:r>
            <a:r>
              <a:rPr lang="en-US" sz="2000" b="1" dirty="0">
                <a:latin typeface="Century Gothic" pitchFamily="34" charset="0"/>
              </a:rPr>
              <a:t> </a:t>
            </a:r>
            <a:r>
              <a:rPr lang="en-US" sz="2000" b="1" dirty="0" err="1">
                <a:latin typeface="Century Gothic" pitchFamily="34" charset="0"/>
              </a:rPr>
              <a:t>a.l</a:t>
            </a:r>
            <a:r>
              <a:rPr lang="en-US" sz="2000" b="1" dirty="0">
                <a:latin typeface="Century Gothic" pitchFamily="34" charset="0"/>
              </a:rPr>
              <a:t>:</a:t>
            </a:r>
          </a:p>
          <a:p>
            <a:pPr marL="1143000" lvl="2" indent="-228600" algn="just">
              <a:spcBef>
                <a:spcPct val="20000"/>
              </a:spcBef>
              <a:buClr>
                <a:schemeClr val="tx1"/>
              </a:buClr>
              <a:buFont typeface="Monotype Sorts" charset="2"/>
              <a:buBlip>
                <a:blip r:embed="rId3"/>
              </a:buBlip>
            </a:pPr>
            <a:r>
              <a:rPr lang="en-US" b="1" dirty="0" err="1">
                <a:latin typeface="Century Gothic" pitchFamily="34" charset="0"/>
              </a:rPr>
              <a:t>Kegagalan</a:t>
            </a:r>
            <a:r>
              <a:rPr lang="en-US" b="1" dirty="0">
                <a:latin typeface="Century Gothic" pitchFamily="34" charset="0"/>
              </a:rPr>
              <a:t> </a:t>
            </a:r>
            <a:r>
              <a:rPr lang="en-US" b="1" dirty="0" err="1">
                <a:latin typeface="Century Gothic" pitchFamily="34" charset="0"/>
              </a:rPr>
              <a:t>pada</a:t>
            </a:r>
            <a:r>
              <a:rPr lang="en-US" b="1" dirty="0">
                <a:latin typeface="Century Gothic" pitchFamily="34" charset="0"/>
              </a:rPr>
              <a:t> </a:t>
            </a:r>
            <a:r>
              <a:rPr lang="en-US" b="1" dirty="0" err="1">
                <a:latin typeface="Century Gothic" pitchFamily="34" charset="0"/>
              </a:rPr>
              <a:t>dokumentasi</a:t>
            </a:r>
            <a:r>
              <a:rPr lang="en-US" b="1" dirty="0">
                <a:latin typeface="Century Gothic" pitchFamily="34" charset="0"/>
              </a:rPr>
              <a:t> </a:t>
            </a:r>
            <a:r>
              <a:rPr lang="en-US" b="1" dirty="0" err="1">
                <a:latin typeface="Century Gothic" pitchFamily="34" charset="0"/>
              </a:rPr>
              <a:t>dan</a:t>
            </a:r>
            <a:r>
              <a:rPr lang="en-US" b="1" dirty="0">
                <a:latin typeface="Century Gothic" pitchFamily="34" charset="0"/>
              </a:rPr>
              <a:t> record </a:t>
            </a:r>
          </a:p>
          <a:p>
            <a:pPr marL="1143000" lvl="2" indent="-228600" algn="just">
              <a:spcBef>
                <a:spcPct val="20000"/>
              </a:spcBef>
              <a:buClr>
                <a:schemeClr val="tx1"/>
              </a:buClr>
              <a:buFont typeface="Monotype Sorts" charset="2"/>
              <a:buBlip>
                <a:blip r:embed="rId3"/>
              </a:buBlip>
            </a:pPr>
            <a:r>
              <a:rPr lang="en-US" b="1" dirty="0" err="1">
                <a:latin typeface="Century Gothic" pitchFamily="34" charset="0"/>
              </a:rPr>
              <a:t>Satu</a:t>
            </a:r>
            <a:r>
              <a:rPr lang="en-US" b="1" dirty="0">
                <a:latin typeface="Century Gothic" pitchFamily="34" charset="0"/>
              </a:rPr>
              <a:t> </a:t>
            </a:r>
            <a:r>
              <a:rPr lang="en-US" b="1" dirty="0" err="1">
                <a:latin typeface="Century Gothic" pitchFamily="34" charset="0"/>
              </a:rPr>
              <a:t>atau</a:t>
            </a:r>
            <a:r>
              <a:rPr lang="en-US" b="1" dirty="0">
                <a:latin typeface="Century Gothic" pitchFamily="34" charset="0"/>
              </a:rPr>
              <a:t> </a:t>
            </a:r>
            <a:r>
              <a:rPr lang="en-US" b="1" dirty="0" err="1">
                <a:latin typeface="Century Gothic" pitchFamily="34" charset="0"/>
              </a:rPr>
              <a:t>lebih</a:t>
            </a:r>
            <a:r>
              <a:rPr lang="en-US" b="1" dirty="0">
                <a:latin typeface="Century Gothic" pitchFamily="34" charset="0"/>
              </a:rPr>
              <a:t> </a:t>
            </a:r>
            <a:r>
              <a:rPr lang="en-US" b="1" dirty="0" err="1">
                <a:latin typeface="Century Gothic" pitchFamily="34" charset="0"/>
              </a:rPr>
              <a:t>ketidakkonsistenan</a:t>
            </a:r>
            <a:r>
              <a:rPr lang="en-US" b="1" dirty="0">
                <a:latin typeface="Century Gothic" pitchFamily="34" charset="0"/>
              </a:rPr>
              <a:t> </a:t>
            </a:r>
            <a:r>
              <a:rPr lang="en-US" b="1" dirty="0" err="1">
                <a:latin typeface="Century Gothic" pitchFamily="34" charset="0"/>
              </a:rPr>
              <a:t>penerapan</a:t>
            </a:r>
            <a:r>
              <a:rPr lang="en-US" b="1" dirty="0">
                <a:latin typeface="Century Gothic" pitchFamily="34" charset="0"/>
              </a:rPr>
              <a:t> </a:t>
            </a:r>
            <a:r>
              <a:rPr lang="en-US" b="1" dirty="0" err="1">
                <a:latin typeface="Century Gothic" pitchFamily="34" charset="0"/>
              </a:rPr>
              <a:t>suatu</a:t>
            </a:r>
            <a:r>
              <a:rPr lang="en-US" b="1" dirty="0">
                <a:latin typeface="Century Gothic" pitchFamily="34" charset="0"/>
              </a:rPr>
              <a:t> </a:t>
            </a:r>
            <a:r>
              <a:rPr lang="en-US" b="1" dirty="0" err="1">
                <a:latin typeface="Century Gothic" pitchFamily="34" charset="0"/>
              </a:rPr>
              <a:t>persyaratan</a:t>
            </a:r>
            <a:r>
              <a:rPr lang="en-US" b="1" dirty="0">
                <a:latin typeface="Century Gothic" pitchFamily="34" charset="0"/>
              </a:rPr>
              <a:t> yang </a:t>
            </a:r>
            <a:r>
              <a:rPr lang="en-US" b="1" dirty="0" err="1">
                <a:latin typeface="Century Gothic" pitchFamily="34" charset="0"/>
              </a:rPr>
              <a:t>tidak</a:t>
            </a:r>
            <a:r>
              <a:rPr lang="en-US" b="1" dirty="0">
                <a:latin typeface="Century Gothic" pitchFamily="34" charset="0"/>
              </a:rPr>
              <a:t> </a:t>
            </a:r>
            <a:r>
              <a:rPr lang="en-US" b="1" dirty="0" err="1">
                <a:latin typeface="Century Gothic" pitchFamily="34" charset="0"/>
              </a:rPr>
              <a:t>mengakibatkan</a:t>
            </a:r>
            <a:r>
              <a:rPr lang="en-US" b="1" dirty="0">
                <a:latin typeface="Century Gothic" pitchFamily="34" charset="0"/>
              </a:rPr>
              <a:t> </a:t>
            </a:r>
            <a:r>
              <a:rPr lang="en-US" b="1" dirty="0" err="1">
                <a:latin typeface="Century Gothic" pitchFamily="34" charset="0"/>
              </a:rPr>
              <a:t>kepada</a:t>
            </a:r>
            <a:r>
              <a:rPr lang="en-US" b="1" dirty="0">
                <a:latin typeface="Century Gothic" pitchFamily="34" charset="0"/>
              </a:rPr>
              <a:t> 3 </a:t>
            </a:r>
            <a:r>
              <a:rPr lang="en-US" b="1" dirty="0" err="1">
                <a:latin typeface="Century Gothic" pitchFamily="34" charset="0"/>
              </a:rPr>
              <a:t>hal</a:t>
            </a:r>
            <a:r>
              <a:rPr lang="en-US" b="1" dirty="0">
                <a:latin typeface="Century Gothic" pitchFamily="34" charset="0"/>
              </a:rPr>
              <a:t> </a:t>
            </a:r>
            <a:r>
              <a:rPr lang="en-US" b="1" dirty="0" err="1">
                <a:latin typeface="Century Gothic" pitchFamily="34" charset="0"/>
              </a:rPr>
              <a:t>tersebut</a:t>
            </a:r>
            <a:r>
              <a:rPr lang="en-US" b="1" dirty="0">
                <a:latin typeface="Century Gothic" pitchFamily="34" charset="0"/>
              </a:rPr>
              <a:t> </a:t>
            </a:r>
            <a:r>
              <a:rPr lang="en-US" b="1" dirty="0" err="1">
                <a:latin typeface="Century Gothic" pitchFamily="34" charset="0"/>
              </a:rPr>
              <a:t>diatas</a:t>
            </a:r>
            <a:r>
              <a:rPr lang="en-US" b="1" dirty="0">
                <a:latin typeface="Century Gothic" pitchFamily="34" charset="0"/>
              </a:rPr>
              <a:t>.</a:t>
            </a:r>
          </a:p>
          <a:p>
            <a:pPr marL="742950" lvl="1" indent="-285750" algn="just">
              <a:spcBef>
                <a:spcPct val="20000"/>
              </a:spcBef>
              <a:buClr>
                <a:schemeClr val="tx1"/>
              </a:buClr>
              <a:buFont typeface="Wingdings" pitchFamily="2" charset="2"/>
              <a:buBlip>
                <a:blip r:embed="rId3"/>
              </a:buBlip>
            </a:pPr>
            <a:endParaRPr lang="en-US" sz="2000" b="1" dirty="0">
              <a:latin typeface="Century Gothic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E1543D-DEE3-490B-B3A0-8B2FD94A6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79658B-7F9C-4333-9499-869B8642C574}" type="slidenum">
              <a:rPr lang="en-US" smtClean="0"/>
              <a:pPr>
                <a:defRPr/>
              </a:pPr>
              <a:t>87</a:t>
            </a:fld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DCEF156-980D-4554-969A-D283ED989E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Audit integrasi ISO 9001 &amp; ISO 45001 1/rev 00© Copyright Sentral Sistem, Juni 2019</a:t>
            </a:r>
          </a:p>
        </p:txBody>
      </p:sp>
    </p:spTree>
  </p:cSld>
  <p:clrMapOvr>
    <a:masterClrMapping/>
  </p:clrMapOvr>
  <p:transition spd="slow">
    <p:fade/>
  </p:transition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7" name="Rectangle 3"/>
          <p:cNvSpPr>
            <a:spLocks noGrp="1" noChangeArrowheads="1"/>
          </p:cNvSpPr>
          <p:nvPr>
            <p:ph idx="1"/>
          </p:nvPr>
        </p:nvSpPr>
        <p:spPr>
          <a:xfrm>
            <a:off x="413872" y="1484784"/>
            <a:ext cx="8682532" cy="3672408"/>
          </a:xfrm>
        </p:spPr>
        <p:txBody>
          <a:bodyPr>
            <a:noAutofit/>
          </a:bodyPr>
          <a:lstStyle/>
          <a:p>
            <a:pPr marL="479822" indent="-479822" algn="just">
              <a:buFont typeface="Wingdings" panose="05000000000000000000" pitchFamily="2" charset="2"/>
              <a:buAutoNum type="arabicPeriod"/>
            </a:pPr>
            <a:r>
              <a:rPr lang="en-US" altLang="en-US" sz="1950" dirty="0" err="1"/>
              <a:t>Ditemukan</a:t>
            </a:r>
            <a:r>
              <a:rPr lang="en-US" altLang="en-US" sz="1950" dirty="0"/>
              <a:t> record yang </a:t>
            </a:r>
            <a:r>
              <a:rPr lang="en-US" altLang="en-US" sz="1950" dirty="0" err="1"/>
              <a:t>sudah</a:t>
            </a:r>
            <a:r>
              <a:rPr lang="en-US" altLang="en-US" sz="1950" dirty="0"/>
              <a:t> </a:t>
            </a:r>
            <a:r>
              <a:rPr lang="en-US" altLang="en-US" sz="1950" dirty="0" err="1"/>
              <a:t>lebih</a:t>
            </a:r>
            <a:r>
              <a:rPr lang="en-US" altLang="en-US" sz="1950" dirty="0"/>
              <a:t> </a:t>
            </a:r>
            <a:r>
              <a:rPr lang="en-US" altLang="en-US" sz="1950" dirty="0" err="1"/>
              <a:t>dari</a:t>
            </a:r>
            <a:r>
              <a:rPr lang="en-US" altLang="en-US" sz="1950" dirty="0"/>
              <a:t> 1 </a:t>
            </a:r>
            <a:r>
              <a:rPr lang="en-US" altLang="en-US" sz="1950" dirty="0" err="1"/>
              <a:t>tahun</a:t>
            </a:r>
            <a:r>
              <a:rPr lang="en-US" altLang="en-US" sz="1950" dirty="0"/>
              <a:t> </a:t>
            </a:r>
            <a:r>
              <a:rPr lang="en-US" altLang="en-US" sz="1950" dirty="0" err="1"/>
              <a:t>belum</a:t>
            </a:r>
            <a:r>
              <a:rPr lang="en-US" altLang="en-US" sz="1950" dirty="0"/>
              <a:t> </a:t>
            </a:r>
            <a:r>
              <a:rPr lang="en-US" altLang="en-US" sz="1950" dirty="0" err="1"/>
              <a:t>dibuang</a:t>
            </a:r>
            <a:r>
              <a:rPr lang="en-US" altLang="en-US" sz="1950" dirty="0"/>
              <a:t>. </a:t>
            </a:r>
            <a:r>
              <a:rPr lang="en-US" altLang="en-US" sz="1950" dirty="0" err="1"/>
              <a:t>Tidak</a:t>
            </a:r>
            <a:r>
              <a:rPr lang="en-US" altLang="en-US" sz="1950" dirty="0"/>
              <a:t> </a:t>
            </a:r>
            <a:r>
              <a:rPr lang="en-US" altLang="en-US" sz="1950" dirty="0" err="1"/>
              <a:t>sesuai</a:t>
            </a:r>
            <a:r>
              <a:rPr lang="en-US" altLang="en-US" sz="1950" dirty="0"/>
              <a:t> </a:t>
            </a:r>
            <a:r>
              <a:rPr lang="en-US" altLang="en-US" sz="1950" dirty="0" err="1"/>
              <a:t>dengan</a:t>
            </a:r>
            <a:r>
              <a:rPr lang="en-US" altLang="en-US" sz="1950" dirty="0"/>
              <a:t> standard </a:t>
            </a:r>
            <a:r>
              <a:rPr lang="en-US" altLang="en-US" sz="1950" dirty="0" err="1"/>
              <a:t>masa</a:t>
            </a:r>
            <a:r>
              <a:rPr lang="en-US" altLang="en-US" sz="1950" dirty="0"/>
              <a:t> </a:t>
            </a:r>
            <a:r>
              <a:rPr lang="en-US" altLang="en-US" sz="1950" dirty="0" err="1"/>
              <a:t>simpan</a:t>
            </a:r>
            <a:r>
              <a:rPr lang="en-US" altLang="en-US" sz="1950" dirty="0"/>
              <a:t> yang </a:t>
            </a:r>
            <a:r>
              <a:rPr lang="en-US" altLang="en-US" sz="1950" dirty="0" err="1"/>
              <a:t>telah</a:t>
            </a:r>
            <a:r>
              <a:rPr lang="en-US" altLang="en-US" sz="1950" dirty="0"/>
              <a:t> </a:t>
            </a:r>
            <a:r>
              <a:rPr lang="en-US" altLang="en-US" sz="1950" dirty="0" err="1"/>
              <a:t>ditentukan</a:t>
            </a:r>
            <a:endParaRPr lang="en-US" altLang="en-US" sz="1950" dirty="0"/>
          </a:p>
          <a:p>
            <a:pPr marL="512763" indent="-512763" eaLnBrk="1" hangingPunct="1">
              <a:lnSpc>
                <a:spcPct val="90000"/>
              </a:lnSpc>
              <a:buFont typeface="Wingdings" pitchFamily="2" charset="2"/>
              <a:buAutoNum type="arabicPeriod"/>
            </a:pPr>
            <a:r>
              <a:rPr lang="en-US" altLang="en-US" sz="1950" dirty="0"/>
              <a:t>Dari total training semester 2 </a:t>
            </a:r>
            <a:r>
              <a:rPr lang="en-US" altLang="en-US" sz="1950" dirty="0" err="1"/>
              <a:t>tahun</a:t>
            </a:r>
            <a:r>
              <a:rPr lang="en-US" altLang="en-US" sz="1950" dirty="0"/>
              <a:t> 2013, </a:t>
            </a:r>
            <a:r>
              <a:rPr lang="en-US" altLang="en-US" sz="1950" dirty="0" err="1"/>
              <a:t>telah</a:t>
            </a:r>
            <a:r>
              <a:rPr lang="en-US" altLang="en-US" sz="1950" dirty="0"/>
              <a:t> </a:t>
            </a:r>
            <a:r>
              <a:rPr lang="en-US" altLang="en-US" sz="1950" dirty="0" err="1"/>
              <a:t>dilakukan</a:t>
            </a:r>
            <a:r>
              <a:rPr lang="en-US" altLang="en-US" sz="1950" dirty="0"/>
              <a:t> 15 training </a:t>
            </a:r>
            <a:r>
              <a:rPr lang="en-US" altLang="en-US" sz="1950" dirty="0" err="1"/>
              <a:t>oleh</a:t>
            </a:r>
            <a:r>
              <a:rPr lang="en-US" altLang="en-US" sz="1950" dirty="0"/>
              <a:t> HRD, </a:t>
            </a:r>
            <a:r>
              <a:rPr lang="en-US" altLang="en-US" sz="1950" dirty="0" err="1"/>
              <a:t>sesuai</a:t>
            </a:r>
            <a:r>
              <a:rPr lang="en-US" altLang="en-US" sz="1950" dirty="0"/>
              <a:t> </a:t>
            </a:r>
            <a:r>
              <a:rPr lang="en-US" altLang="en-US" sz="1950" dirty="0" err="1"/>
              <a:t>prosedur</a:t>
            </a:r>
            <a:r>
              <a:rPr lang="en-US" altLang="en-US" sz="1950" dirty="0"/>
              <a:t> </a:t>
            </a:r>
            <a:r>
              <a:rPr lang="en-US" altLang="en-US" sz="1950" dirty="0" err="1"/>
              <a:t>traning</a:t>
            </a:r>
            <a:r>
              <a:rPr lang="en-US" altLang="en-US" sz="1950" dirty="0"/>
              <a:t> </a:t>
            </a:r>
            <a:r>
              <a:rPr lang="en-US" altLang="en-US" sz="1950" dirty="0" err="1"/>
              <a:t>harus</a:t>
            </a:r>
            <a:r>
              <a:rPr lang="en-US" altLang="en-US" sz="1950" dirty="0"/>
              <a:t> </a:t>
            </a:r>
            <a:r>
              <a:rPr lang="en-US" altLang="en-US" sz="1950" dirty="0" err="1"/>
              <a:t>dilakukan</a:t>
            </a:r>
            <a:r>
              <a:rPr lang="en-US" altLang="en-US" sz="1950" dirty="0"/>
              <a:t> </a:t>
            </a:r>
            <a:r>
              <a:rPr lang="en-US" altLang="en-US" sz="1950" dirty="0" err="1"/>
              <a:t>evaluasi</a:t>
            </a:r>
            <a:r>
              <a:rPr lang="en-US" altLang="en-US" sz="1950" dirty="0"/>
              <a:t> </a:t>
            </a:r>
            <a:r>
              <a:rPr lang="en-US" altLang="en-US" sz="1950" dirty="0" err="1"/>
              <a:t>keefektifannya</a:t>
            </a:r>
            <a:r>
              <a:rPr lang="en-US" altLang="en-US" sz="1950" dirty="0"/>
              <a:t>, </a:t>
            </a:r>
            <a:r>
              <a:rPr lang="en-US" altLang="en-US" sz="1950" dirty="0" err="1"/>
              <a:t>akan</a:t>
            </a:r>
            <a:r>
              <a:rPr lang="en-US" altLang="en-US" sz="1950" dirty="0"/>
              <a:t> </a:t>
            </a:r>
            <a:r>
              <a:rPr lang="en-US" altLang="en-US" sz="1950" dirty="0" err="1"/>
              <a:t>tetapi</a:t>
            </a:r>
            <a:r>
              <a:rPr lang="en-US" altLang="en-US" sz="1950" dirty="0"/>
              <a:t> </a:t>
            </a:r>
            <a:r>
              <a:rPr lang="en-US" altLang="en-US" sz="1950" dirty="0" err="1"/>
              <a:t>hanya</a:t>
            </a:r>
            <a:r>
              <a:rPr lang="en-US" altLang="en-US" sz="1950" dirty="0"/>
              <a:t> 8 training yang </a:t>
            </a:r>
            <a:r>
              <a:rPr lang="en-US" altLang="en-US" sz="1950" dirty="0" err="1"/>
              <a:t>dilakukan</a:t>
            </a:r>
            <a:r>
              <a:rPr lang="en-US" altLang="en-US" sz="1950" dirty="0"/>
              <a:t> </a:t>
            </a:r>
            <a:r>
              <a:rPr lang="en-US" altLang="en-US" sz="1950" dirty="0" err="1"/>
              <a:t>evaluasi</a:t>
            </a:r>
            <a:r>
              <a:rPr lang="en-US" altLang="en-US" sz="1950" dirty="0"/>
              <a:t> </a:t>
            </a:r>
            <a:r>
              <a:rPr lang="en-US" altLang="en-US" sz="1950" dirty="0" err="1"/>
              <a:t>padahal</a:t>
            </a:r>
            <a:r>
              <a:rPr lang="en-US" altLang="en-US" sz="1950" dirty="0"/>
              <a:t> </a:t>
            </a:r>
            <a:r>
              <a:rPr lang="en-US" altLang="en-US" sz="1950" dirty="0" err="1"/>
              <a:t>sudah</a:t>
            </a:r>
            <a:r>
              <a:rPr lang="en-US" altLang="en-US" sz="1950" dirty="0"/>
              <a:t> </a:t>
            </a:r>
            <a:r>
              <a:rPr lang="en-US" altLang="en-US" sz="1950" dirty="0" err="1"/>
              <a:t>masuk</a:t>
            </a:r>
            <a:r>
              <a:rPr lang="en-US" altLang="en-US" sz="1950" dirty="0"/>
              <a:t> </a:t>
            </a:r>
            <a:r>
              <a:rPr lang="en-US" altLang="en-US" sz="1950" dirty="0" err="1"/>
              <a:t>waktu</a:t>
            </a:r>
            <a:r>
              <a:rPr lang="en-US" altLang="en-US" sz="1950" dirty="0"/>
              <a:t> </a:t>
            </a:r>
            <a:r>
              <a:rPr lang="en-US" altLang="en-US" sz="1950" dirty="0" err="1"/>
              <a:t>evaluasinya</a:t>
            </a:r>
            <a:r>
              <a:rPr lang="en-US" altLang="en-US" sz="1950" dirty="0"/>
              <a:t>.</a:t>
            </a:r>
          </a:p>
          <a:p>
            <a:pPr marL="479822" indent="-479822" algn="just">
              <a:buFont typeface="Wingdings" panose="05000000000000000000" pitchFamily="2" charset="2"/>
              <a:buAutoNum type="arabicPeriod"/>
            </a:pPr>
            <a:r>
              <a:rPr lang="id-ID" altLang="en-US" sz="1950" dirty="0"/>
              <a:t>Terdapat pembelian barang yang salah</a:t>
            </a:r>
            <a:r>
              <a:rPr lang="en-US" altLang="en-US" sz="1950" dirty="0"/>
              <a:t> </a:t>
            </a:r>
            <a:r>
              <a:rPr lang="en-US" altLang="en-US" sz="1950" dirty="0" err="1"/>
              <a:t>dalam</a:t>
            </a:r>
            <a:r>
              <a:rPr lang="en-US" altLang="en-US" sz="1950" dirty="0"/>
              <a:t> </a:t>
            </a:r>
            <a:r>
              <a:rPr lang="en-US" altLang="en-US" sz="1950" dirty="0" err="1"/>
              <a:t>beberapa</a:t>
            </a:r>
            <a:r>
              <a:rPr lang="en-US" altLang="en-US" sz="1950" dirty="0"/>
              <a:t> </a:t>
            </a:r>
            <a:r>
              <a:rPr lang="en-US" altLang="en-US" sz="1950" dirty="0" err="1"/>
              <a:t>bulan</a:t>
            </a:r>
            <a:r>
              <a:rPr lang="en-US" altLang="en-US" sz="1950" dirty="0"/>
              <a:t> </a:t>
            </a:r>
            <a:r>
              <a:rPr lang="en-US" altLang="en-US" sz="1950" dirty="0" err="1"/>
              <a:t>tera</a:t>
            </a:r>
            <a:r>
              <a:rPr lang="en-US" sz="1950" dirty="0" err="1"/>
              <a:t>khir</a:t>
            </a:r>
            <a:r>
              <a:rPr lang="en-US" sz="1950" dirty="0"/>
              <a:t> di</a:t>
            </a:r>
            <a:r>
              <a:rPr lang="id-ID" sz="1950" dirty="0"/>
              <a:t>karena</a:t>
            </a:r>
            <a:r>
              <a:rPr lang="en-US" sz="1950" dirty="0" err="1"/>
              <a:t>kan</a:t>
            </a:r>
            <a:r>
              <a:rPr lang="id-ID" sz="1950" dirty="0"/>
              <a:t> informasi </a:t>
            </a:r>
            <a:r>
              <a:rPr lang="en-US" sz="1950" dirty="0" err="1"/>
              <a:t>barang</a:t>
            </a:r>
            <a:r>
              <a:rPr lang="en-US" sz="1950" dirty="0"/>
              <a:t> yang </a:t>
            </a:r>
            <a:r>
              <a:rPr lang="en-US" sz="1950" dirty="0" err="1"/>
              <a:t>akan</a:t>
            </a:r>
            <a:r>
              <a:rPr lang="en-US" sz="1950" dirty="0"/>
              <a:t> </a:t>
            </a:r>
            <a:r>
              <a:rPr lang="en-US" sz="1950" dirty="0" err="1"/>
              <a:t>dibeli</a:t>
            </a:r>
            <a:r>
              <a:rPr lang="id-ID" sz="1950" dirty="0"/>
              <a:t> tidak jelas</a:t>
            </a:r>
            <a:r>
              <a:rPr lang="en-US" sz="1950" dirty="0"/>
              <a:t>, </a:t>
            </a:r>
            <a:r>
              <a:rPr lang="en-US" sz="1950" dirty="0" err="1"/>
              <a:t>akibatnya</a:t>
            </a:r>
            <a:r>
              <a:rPr lang="en-US" sz="1950" dirty="0"/>
              <a:t> </a:t>
            </a:r>
            <a:r>
              <a:rPr lang="en-US" sz="1950" dirty="0" err="1"/>
              <a:t>perusahaan</a:t>
            </a:r>
            <a:r>
              <a:rPr lang="en-US" sz="1950" dirty="0"/>
              <a:t> </a:t>
            </a:r>
            <a:r>
              <a:rPr lang="en-US" sz="1950" dirty="0" err="1"/>
              <a:t>rugi</a:t>
            </a:r>
            <a:r>
              <a:rPr lang="en-US" sz="1950" dirty="0"/>
              <a:t> </a:t>
            </a:r>
            <a:r>
              <a:rPr lang="en-US" sz="1950" dirty="0" err="1"/>
              <a:t>hingga</a:t>
            </a:r>
            <a:r>
              <a:rPr lang="en-US" sz="1950" dirty="0"/>
              <a:t> </a:t>
            </a:r>
            <a:r>
              <a:rPr lang="en-US" sz="1950" dirty="0" err="1"/>
              <a:t>lebih</a:t>
            </a:r>
            <a:r>
              <a:rPr lang="en-US" sz="1950" dirty="0"/>
              <a:t> </a:t>
            </a:r>
            <a:r>
              <a:rPr lang="en-US" sz="1950" dirty="0" err="1"/>
              <a:t>dari</a:t>
            </a:r>
            <a:r>
              <a:rPr lang="en-US" sz="1950" dirty="0"/>
              <a:t> 100 </a:t>
            </a:r>
            <a:r>
              <a:rPr lang="en-US" sz="1950" dirty="0" err="1"/>
              <a:t>juta</a:t>
            </a:r>
            <a:endParaRPr lang="en-US" sz="1950" dirty="0"/>
          </a:p>
          <a:p>
            <a:pPr marL="479822" indent="-479822" algn="just">
              <a:buAutoNum type="arabicPeriod" startAt="5"/>
            </a:pPr>
            <a:r>
              <a:rPr lang="en-US" altLang="en-US" sz="1950" dirty="0" err="1"/>
              <a:t>Terdapat</a:t>
            </a:r>
            <a:r>
              <a:rPr lang="en-US" altLang="en-US" sz="1950" dirty="0"/>
              <a:t> </a:t>
            </a:r>
            <a:r>
              <a:rPr lang="en-US" altLang="en-US" sz="1950" dirty="0" err="1"/>
              <a:t>kegiatan</a:t>
            </a:r>
            <a:r>
              <a:rPr lang="en-US" altLang="en-US" sz="1950" dirty="0"/>
              <a:t> yang </a:t>
            </a:r>
            <a:r>
              <a:rPr lang="en-US" altLang="en-US" sz="1950" dirty="0" err="1"/>
              <a:t>dilakukan</a:t>
            </a:r>
            <a:r>
              <a:rPr lang="en-US" altLang="en-US" sz="1950" dirty="0"/>
              <a:t> oleh </a:t>
            </a:r>
            <a:r>
              <a:rPr lang="en-US" altLang="en-US" sz="1950" dirty="0" err="1"/>
              <a:t>pihak</a:t>
            </a:r>
            <a:r>
              <a:rPr lang="en-US" altLang="en-US" sz="1950" dirty="0"/>
              <a:t> </a:t>
            </a:r>
            <a:r>
              <a:rPr lang="en-US" altLang="en-US" sz="1950" dirty="0" err="1"/>
              <a:t>eksternal</a:t>
            </a:r>
            <a:r>
              <a:rPr lang="en-US" altLang="en-US" sz="1950" dirty="0"/>
              <a:t> </a:t>
            </a:r>
            <a:r>
              <a:rPr lang="en-US" altLang="en-US" sz="1950" dirty="0" err="1"/>
              <a:t>namun</a:t>
            </a:r>
            <a:r>
              <a:rPr lang="en-US" altLang="en-US" sz="1950" dirty="0"/>
              <a:t> </a:t>
            </a:r>
            <a:r>
              <a:rPr lang="en-US" altLang="en-US" sz="1950" dirty="0" err="1"/>
              <a:t>tidak</a:t>
            </a:r>
            <a:endParaRPr lang="en-US" altLang="en-US" sz="1950" dirty="0"/>
          </a:p>
          <a:p>
            <a:pPr marL="0" indent="0" algn="just">
              <a:buNone/>
            </a:pPr>
            <a:r>
              <a:rPr lang="en-US" altLang="en-US" sz="1950" dirty="0"/>
              <a:t>         </a:t>
            </a:r>
            <a:r>
              <a:rPr lang="en-US" altLang="en-US" sz="1950" dirty="0" err="1"/>
              <a:t>dilakukan</a:t>
            </a:r>
            <a:r>
              <a:rPr lang="en-US" altLang="en-US" sz="1950" dirty="0"/>
              <a:t> </a:t>
            </a:r>
            <a:r>
              <a:rPr lang="en-US" altLang="en-US" sz="1950" dirty="0" err="1"/>
              <a:t>identifikasi</a:t>
            </a:r>
            <a:r>
              <a:rPr lang="en-US" altLang="en-US" sz="1950" dirty="0"/>
              <a:t> </a:t>
            </a:r>
            <a:r>
              <a:rPr lang="en-US" altLang="en-US" sz="1950" dirty="0" err="1"/>
              <a:t>bahaya</a:t>
            </a:r>
            <a:r>
              <a:rPr lang="en-US" altLang="en-US" sz="1950" dirty="0"/>
              <a:t> dan </a:t>
            </a:r>
            <a:r>
              <a:rPr lang="en-US" altLang="en-US" sz="1950" dirty="0" err="1"/>
              <a:t>resiko</a:t>
            </a:r>
            <a:r>
              <a:rPr lang="en-US" altLang="en-US" sz="1950" dirty="0"/>
              <a:t> K3</a:t>
            </a:r>
          </a:p>
          <a:p>
            <a:pPr marL="479822" indent="-479822" algn="just">
              <a:buNone/>
            </a:pPr>
            <a:endParaRPr lang="en-US" altLang="en-US" sz="195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79658B-7F9C-4333-9499-869B8642C574}" type="slidenum">
              <a:rPr lang="en-US" smtClean="0"/>
              <a:pPr>
                <a:defRPr/>
              </a:pPr>
              <a:t>88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9906000" cy="1417638"/>
          </a:xfrm>
          <a:prstGeom prst="rect">
            <a:avLst/>
          </a:prstGeom>
          <a:solidFill>
            <a:srgbClr val="00800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indent="806450" algn="ctr"/>
            <a:r>
              <a:rPr lang="en-US" altLang="en-US" sz="2400" dirty="0" err="1"/>
              <a:t>Kategorikan</a:t>
            </a:r>
            <a:r>
              <a:rPr lang="en-US" altLang="en-US" sz="2400" dirty="0"/>
              <a:t> </a:t>
            </a:r>
            <a:r>
              <a:rPr lang="en-US" altLang="en-US" sz="2400" dirty="0" err="1"/>
              <a:t>temuan</a:t>
            </a:r>
            <a:r>
              <a:rPr lang="en-US" altLang="en-US" sz="2400" dirty="0"/>
              <a:t> </a:t>
            </a:r>
            <a:r>
              <a:rPr lang="en-US" altLang="en-US" sz="2400" dirty="0" err="1"/>
              <a:t>dibawah</a:t>
            </a:r>
            <a:r>
              <a:rPr lang="en-US" altLang="en-US" sz="2400" dirty="0"/>
              <a:t> </a:t>
            </a:r>
            <a:r>
              <a:rPr lang="en-US" altLang="en-US" sz="2400" dirty="0" err="1"/>
              <a:t>ini</a:t>
            </a:r>
            <a:r>
              <a:rPr lang="en-US" altLang="en-US" sz="2400" dirty="0"/>
              <a:t> </a:t>
            </a:r>
            <a:br>
              <a:rPr lang="en-US" altLang="en-US" sz="2400" dirty="0"/>
            </a:br>
            <a:r>
              <a:rPr lang="en-US" altLang="en-US" sz="2400" dirty="0"/>
              <a:t>(Non Conformity Major, Minor </a:t>
            </a:r>
            <a:r>
              <a:rPr lang="en-US" altLang="en-US" sz="2400" dirty="0" err="1"/>
              <a:t>atau</a:t>
            </a:r>
            <a:r>
              <a:rPr lang="en-US" altLang="en-US" sz="2400" dirty="0"/>
              <a:t> Improvement, </a:t>
            </a:r>
            <a:r>
              <a:rPr lang="en-US" altLang="en-US" sz="2400" dirty="0" err="1"/>
              <a:t>atau</a:t>
            </a:r>
            <a:r>
              <a:rPr lang="en-US" altLang="en-US" sz="2400" dirty="0"/>
              <a:t> nit picking) </a:t>
            </a:r>
            <a:br>
              <a:rPr lang="en-US" altLang="en-US" sz="2400" dirty="0"/>
            </a:br>
            <a:r>
              <a:rPr lang="en-US" altLang="en-US" sz="2400" dirty="0"/>
              <a:t>dan </a:t>
            </a:r>
            <a:r>
              <a:rPr lang="en-US" altLang="en-US" sz="2400" dirty="0" err="1"/>
              <a:t>sebutkan</a:t>
            </a:r>
            <a:r>
              <a:rPr lang="en-US" altLang="en-US" sz="2400" dirty="0"/>
              <a:t> </a:t>
            </a:r>
            <a:r>
              <a:rPr lang="en-US" altLang="en-US" sz="2400" dirty="0" err="1"/>
              <a:t>pasal</a:t>
            </a:r>
            <a:r>
              <a:rPr lang="en-US" altLang="en-US" sz="2400" dirty="0"/>
              <a:t> ISO 9001, ISO 45001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6" name="Picture 1" descr="C:\Users\Agus Wahyudi\Pictures\3D man\3d-man-watch-24684127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810520" y="4643446"/>
            <a:ext cx="1738290" cy="1738290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7853644" y="6474822"/>
            <a:ext cx="19442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1600" dirty="0">
                <a:solidFill>
                  <a:srgbClr val="0000CC"/>
                </a:solidFill>
                <a:latin typeface="Century Gothic" pitchFamily="34" charset="0"/>
              </a:rPr>
              <a:t>Waktu : 15 Menit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7EAC9AD-CD56-41E9-BD81-E0A354B76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Audit integrasi ISO 9001 &amp; ISO 45001 1/rev 00© Copyright Sentral Sistem, Juni 2019</a:t>
            </a:r>
          </a:p>
        </p:txBody>
      </p:sp>
    </p:spTree>
    <p:extLst>
      <p:ext uri="{BB962C8B-B14F-4D97-AF65-F5344CB8AC3E}">
        <p14:creationId xmlns:p14="http://schemas.microsoft.com/office/powerpoint/2010/main" val="401002107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>
          <a:xfrm>
            <a:off x="95216" y="404813"/>
            <a:ext cx="7563686" cy="641350"/>
          </a:xfrm>
        </p:spPr>
        <p:txBody>
          <a:bodyPr anchorCtr="1"/>
          <a:lstStyle/>
          <a:p>
            <a:pPr eaLnBrk="1" hangingPunct="1">
              <a:buFont typeface="Monotype Sorts" charset="2"/>
              <a:buChar char="®"/>
              <a:defRPr/>
            </a:pPr>
            <a:r>
              <a:rPr lang="en-US" sz="3600" b="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US" sz="3600" b="0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Membuat</a:t>
            </a:r>
            <a:r>
              <a:rPr lang="en-US" sz="3600" b="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US" sz="3600" b="0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Laporan</a:t>
            </a:r>
            <a:r>
              <a:rPr lang="en-US" sz="3600" b="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Audit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791377-75A5-4DF6-B684-FE878342C30E}" type="slidenum">
              <a:rPr lang="id-ID" smtClean="0"/>
              <a:pPr>
                <a:defRPr/>
              </a:pPr>
              <a:t>89</a:t>
            </a:fld>
            <a:endParaRPr lang="id-ID"/>
          </a:p>
        </p:txBody>
      </p:sp>
      <p:sp>
        <p:nvSpPr>
          <p:cNvPr id="99331" name="Text Box 4"/>
          <p:cNvSpPr txBox="1">
            <a:spLocks noChangeArrowheads="1"/>
          </p:cNvSpPr>
          <p:nvPr/>
        </p:nvSpPr>
        <p:spPr bwMode="auto">
          <a:xfrm>
            <a:off x="1381100" y="1846283"/>
            <a:ext cx="7662144" cy="451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457200" indent="-457200" algn="just" eaLnBrk="0" hangingPunct="0">
              <a:spcBef>
                <a:spcPct val="50000"/>
              </a:spcBef>
              <a:buFont typeface="Monotype Sorts" charset="2"/>
              <a:buChar char="J"/>
            </a:pPr>
            <a:r>
              <a:rPr lang="en-US" sz="2000" b="0" dirty="0" err="1">
                <a:latin typeface="Century Gothic" pitchFamily="34" charset="0"/>
              </a:rPr>
              <a:t>Catat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semua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temuan</a:t>
            </a:r>
            <a:r>
              <a:rPr lang="en-US" sz="2000" b="0" dirty="0">
                <a:latin typeface="Century Gothic" pitchFamily="34" charset="0"/>
              </a:rPr>
              <a:t> audit </a:t>
            </a:r>
            <a:r>
              <a:rPr lang="en-US" sz="2000" b="0" dirty="0" err="1">
                <a:latin typeface="Century Gothic" pitchFamily="34" charset="0"/>
              </a:rPr>
              <a:t>baik</a:t>
            </a:r>
            <a:r>
              <a:rPr lang="en-US" sz="2000" b="0" dirty="0">
                <a:latin typeface="Century Gothic" pitchFamily="34" charset="0"/>
              </a:rPr>
              <a:t> Conformity, </a:t>
            </a:r>
            <a:r>
              <a:rPr lang="en-US" sz="2000" b="0" dirty="0" err="1">
                <a:latin typeface="Century Gothic" pitchFamily="34" charset="0"/>
              </a:rPr>
              <a:t>Nonconforrmity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ataupun</a:t>
            </a:r>
            <a:r>
              <a:rPr lang="en-US" sz="2000" b="0" dirty="0">
                <a:latin typeface="Century Gothic" pitchFamily="34" charset="0"/>
              </a:rPr>
              <a:t> Improvement opportunity </a:t>
            </a:r>
            <a:r>
              <a:rPr lang="en-US" sz="2000" b="0" dirty="0" err="1">
                <a:latin typeface="Century Gothic" pitchFamily="34" charset="0"/>
              </a:rPr>
              <a:t>berikut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dengan</a:t>
            </a:r>
            <a:r>
              <a:rPr lang="en-US" sz="2000" b="0" dirty="0">
                <a:latin typeface="Century Gothic" pitchFamily="34" charset="0"/>
              </a:rPr>
              <a:t> objective evidence-</a:t>
            </a:r>
            <a:r>
              <a:rPr lang="en-US" sz="2000" b="0" dirty="0" err="1">
                <a:latin typeface="Century Gothic" pitchFamily="34" charset="0"/>
              </a:rPr>
              <a:t>nya</a:t>
            </a:r>
            <a:r>
              <a:rPr lang="en-US" sz="2000" b="0" dirty="0">
                <a:latin typeface="Century Gothic" pitchFamily="34" charset="0"/>
              </a:rPr>
              <a:t> yang (</a:t>
            </a:r>
            <a:r>
              <a:rPr lang="en-US" sz="2000" b="0" dirty="0" err="1">
                <a:latin typeface="Century Gothic" pitchFamily="34" charset="0"/>
              </a:rPr>
              <a:t>dapat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mengunakan</a:t>
            </a:r>
            <a:r>
              <a:rPr lang="en-US" sz="2000" b="0" dirty="0">
                <a:latin typeface="Century Gothic" pitchFamily="34" charset="0"/>
              </a:rPr>
              <a:t> Checklist)</a:t>
            </a:r>
          </a:p>
          <a:p>
            <a:pPr marL="457200" indent="-457200" algn="just" eaLnBrk="0" hangingPunct="0">
              <a:spcBef>
                <a:spcPct val="50000"/>
              </a:spcBef>
              <a:buFont typeface="Monotype Sorts" charset="2"/>
              <a:buChar char="J"/>
            </a:pPr>
            <a:r>
              <a:rPr lang="en-US" sz="2000" b="0" dirty="0" err="1">
                <a:latin typeface="Century Gothic" pitchFamily="34" charset="0"/>
              </a:rPr>
              <a:t>Tentukan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klasifikasi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setiap</a:t>
            </a:r>
            <a:r>
              <a:rPr lang="en-US" sz="2000" b="0" dirty="0">
                <a:latin typeface="Century Gothic" pitchFamily="34" charset="0"/>
              </a:rPr>
              <a:t> Nonconformity.   </a:t>
            </a:r>
          </a:p>
          <a:p>
            <a:pPr marL="457200" indent="-457200" algn="just" eaLnBrk="0" hangingPunct="0">
              <a:spcBef>
                <a:spcPct val="50000"/>
              </a:spcBef>
              <a:buFont typeface="Monotype Sorts" charset="2"/>
              <a:buChar char="J"/>
            </a:pPr>
            <a:r>
              <a:rPr lang="en-US" sz="2000" b="0" dirty="0" err="1">
                <a:latin typeface="Century Gothic" pitchFamily="34" charset="0"/>
              </a:rPr>
              <a:t>Konfirmasikan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setiap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temuan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terutama</a:t>
            </a:r>
            <a:r>
              <a:rPr lang="en-US" sz="2000" b="0" dirty="0">
                <a:latin typeface="Century Gothic" pitchFamily="34" charset="0"/>
              </a:rPr>
              <a:t> Nonconformity </a:t>
            </a:r>
            <a:r>
              <a:rPr lang="en-US" sz="2000" b="0" dirty="0" err="1">
                <a:latin typeface="Century Gothic" pitchFamily="34" charset="0"/>
              </a:rPr>
              <a:t>kepada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auditee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lalu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mintakan</a:t>
            </a:r>
            <a:r>
              <a:rPr lang="en-US" sz="2000" b="0" dirty="0">
                <a:latin typeface="Century Gothic" pitchFamily="34" charset="0"/>
              </a:rPr>
              <a:t> sign-</a:t>
            </a:r>
            <a:r>
              <a:rPr lang="en-US" sz="2000" b="0" dirty="0" err="1">
                <a:latin typeface="Century Gothic" pitchFamily="34" charset="0"/>
              </a:rPr>
              <a:t>nya</a:t>
            </a:r>
            <a:r>
              <a:rPr lang="en-US" sz="2000" b="0" dirty="0">
                <a:latin typeface="Century Gothic" pitchFamily="34" charset="0"/>
              </a:rPr>
              <a:t>.</a:t>
            </a:r>
          </a:p>
          <a:p>
            <a:pPr marL="457200" indent="-457200" algn="just" eaLnBrk="0" hangingPunct="0">
              <a:spcBef>
                <a:spcPct val="50000"/>
              </a:spcBef>
              <a:buFont typeface="Monotype Sorts" charset="2"/>
              <a:buChar char="J"/>
            </a:pPr>
            <a:r>
              <a:rPr lang="en-US" sz="2000" b="0" dirty="0" err="1">
                <a:latin typeface="Century Gothic" pitchFamily="34" charset="0"/>
              </a:rPr>
              <a:t>Catat</a:t>
            </a:r>
            <a:r>
              <a:rPr lang="en-US" sz="2000" b="0" dirty="0">
                <a:latin typeface="Century Gothic" pitchFamily="34" charset="0"/>
              </a:rPr>
              <a:t> Nonconformity </a:t>
            </a:r>
            <a:r>
              <a:rPr lang="en-US" sz="2000" b="0" dirty="0" err="1">
                <a:latin typeface="Century Gothic" pitchFamily="34" charset="0"/>
              </a:rPr>
              <a:t>pada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pada</a:t>
            </a:r>
            <a:r>
              <a:rPr lang="en-US" sz="2000" b="0" dirty="0">
                <a:latin typeface="Century Gothic" pitchFamily="34" charset="0"/>
              </a:rPr>
              <a:t> “Corrective Action Request”</a:t>
            </a:r>
          </a:p>
          <a:p>
            <a:pPr marL="457200" indent="-457200" algn="just" eaLnBrk="0" hangingPunct="0">
              <a:spcBef>
                <a:spcPct val="50000"/>
              </a:spcBef>
              <a:buFont typeface="Monotype Sorts" charset="2"/>
              <a:buChar char="J"/>
            </a:pPr>
            <a:r>
              <a:rPr lang="en-US" sz="2000" b="0" dirty="0">
                <a:latin typeface="Century Gothic" pitchFamily="34" charset="0"/>
              </a:rPr>
              <a:t>Compile Nonconformity </a:t>
            </a:r>
            <a:r>
              <a:rPr lang="en-US" sz="2000" b="0" dirty="0" err="1">
                <a:latin typeface="Century Gothic" pitchFamily="34" charset="0"/>
              </a:rPr>
              <a:t>dalam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suatu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tabel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untuk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menunjukan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distribusinya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dalam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organisasi</a:t>
            </a:r>
            <a:r>
              <a:rPr lang="en-US" sz="2000" b="0" dirty="0">
                <a:latin typeface="Century Gothic" pitchFamily="34" charset="0"/>
              </a:rPr>
              <a:t>.</a:t>
            </a:r>
          </a:p>
          <a:p>
            <a:pPr marL="457200" indent="-457200" algn="just" eaLnBrk="0" hangingPunct="0">
              <a:spcBef>
                <a:spcPct val="50000"/>
              </a:spcBef>
              <a:buFont typeface="Monotype Sorts" charset="2"/>
              <a:buChar char="J"/>
            </a:pPr>
            <a:endParaRPr lang="en-US" sz="2000" b="0" dirty="0">
              <a:latin typeface="Century Gothic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952472" cy="24288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095744" y="1214422"/>
            <a:ext cx="5810256" cy="714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494816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74645"/>
            <a:ext cx="9906000" cy="1082653"/>
          </a:xfrm>
          <a:noFill/>
        </p:spPr>
        <p:txBody>
          <a:bodyPr anchorCtr="1"/>
          <a:lstStyle/>
          <a:p>
            <a:pPr eaLnBrk="1" hangingPunct="1">
              <a:defRPr/>
            </a:pPr>
            <a:r>
              <a:rPr lang="en-US" sz="4000" u="sng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Jenis-Jenis</a:t>
            </a:r>
            <a:r>
              <a:rPr lang="en-US" sz="4000" u="sng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Audit </a:t>
            </a:r>
            <a:r>
              <a:rPr lang="en-US" sz="4000" u="sng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berdasarkan</a:t>
            </a:r>
            <a:r>
              <a:rPr lang="en-US" sz="4000" u="sng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US" sz="4000" u="sng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auditornya</a:t>
            </a:r>
            <a:endParaRPr lang="en-US" sz="4000" u="sng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7167578" y="6492875"/>
            <a:ext cx="2311400" cy="365125"/>
          </a:xfrm>
        </p:spPr>
        <p:txBody>
          <a:bodyPr/>
          <a:lstStyle/>
          <a:p>
            <a:pPr>
              <a:defRPr/>
            </a:pPr>
            <a:fld id="{786B7779-744F-477C-853F-516D663BF188}" type="slidenum">
              <a:rPr lang="id-ID" smtClean="0"/>
              <a:pPr>
                <a:defRPr/>
              </a:pPr>
              <a:t>9</a:t>
            </a:fld>
            <a:endParaRPr lang="id-ID" dirty="0"/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784648" cy="6858000"/>
          </a:xfrm>
          <a:custGeom>
            <a:avLst/>
            <a:gdLst>
              <a:gd name="connsiteX0" fmla="*/ 0 w 1784648"/>
              <a:gd name="connsiteY0" fmla="*/ 0 h 6858000"/>
              <a:gd name="connsiteX1" fmla="*/ 1784648 w 1784648"/>
              <a:gd name="connsiteY1" fmla="*/ 0 h 6858000"/>
              <a:gd name="connsiteX2" fmla="*/ 1784648 w 1784648"/>
              <a:gd name="connsiteY2" fmla="*/ 6858000 h 6858000"/>
              <a:gd name="connsiteX3" fmla="*/ 0 w 1784648"/>
              <a:gd name="connsiteY3" fmla="*/ 6858000 h 6858000"/>
              <a:gd name="connsiteX4" fmla="*/ 0 w 1784648"/>
              <a:gd name="connsiteY4" fmla="*/ 0 h 6858000"/>
              <a:gd name="connsiteX0" fmla="*/ 0 w 1784648"/>
              <a:gd name="connsiteY0" fmla="*/ 0 h 6858000"/>
              <a:gd name="connsiteX1" fmla="*/ 1784648 w 1784648"/>
              <a:gd name="connsiteY1" fmla="*/ 6858000 h 6858000"/>
              <a:gd name="connsiteX2" fmla="*/ 0 w 1784648"/>
              <a:gd name="connsiteY2" fmla="*/ 6858000 h 6858000"/>
              <a:gd name="connsiteX3" fmla="*/ 0 w 1784648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84648" h="6858000">
                <a:moveTo>
                  <a:pt x="0" y="0"/>
                </a:moveTo>
                <a:lnTo>
                  <a:pt x="1784648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>
          <a:xfrm>
            <a:off x="738158" y="1571612"/>
            <a:ext cx="8429684" cy="5072098"/>
          </a:xfrm>
          <a:prstGeom prst="rect">
            <a:avLst/>
          </a:prstGeom>
        </p:spPr>
        <p:txBody>
          <a:bodyPr/>
          <a:lstStyle/>
          <a:p>
            <a:pPr marL="360363" lvl="0" indent="-360363" algn="just" fontAlgn="auto">
              <a:lnSpc>
                <a:spcPct val="80000"/>
              </a:lnSpc>
              <a:spcBef>
                <a:spcPct val="20000"/>
              </a:spcBef>
              <a:spcAft>
                <a:spcPct val="70000"/>
              </a:spcAft>
              <a:buFont typeface="Wingdings" pitchFamily="2" charset="2"/>
              <a:buChar char="v"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Internal </a:t>
            </a:r>
            <a:r>
              <a:rPr lang="en-US" sz="2200" b="1" dirty="0">
                <a:latin typeface="Arial" pitchFamily="34" charset="0"/>
                <a:cs typeface="Arial" pitchFamily="34" charset="0"/>
              </a:rPr>
              <a:t>Audit (first party). 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Audit yang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dilaksanakan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oleh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 internal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organisasi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.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Tujuannya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a.l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: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Menjaga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konsitensi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.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Memeriksa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efektifitas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sistem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manajemen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perusahaan</a:t>
            </a:r>
            <a:endParaRPr kumimoji="0" lang="en-US" sz="22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360363" lvl="0" indent="-360363" algn="just" fontAlgn="auto">
              <a:lnSpc>
                <a:spcPct val="80000"/>
              </a:lnSpc>
              <a:spcBef>
                <a:spcPct val="20000"/>
              </a:spcBef>
              <a:spcAft>
                <a:spcPct val="70000"/>
              </a:spcAft>
              <a:buFont typeface="Wingdings" pitchFamily="2" charset="2"/>
              <a:buChar char="v"/>
              <a:defRPr/>
            </a:pPr>
            <a:r>
              <a:rPr lang="en-US" sz="2200" b="1" dirty="0">
                <a:latin typeface="Arial" pitchFamily="34" charset="0"/>
                <a:cs typeface="Arial" pitchFamily="34" charset="0"/>
              </a:rPr>
              <a:t>External Audit (second party).  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Audit yang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dilakukan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oleh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pihak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yang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berhubungan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langsung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dengan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Organisasi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.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Misalnya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audit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oleh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Pelanggan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, Audit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pengawasan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oleh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Pemerintah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seperti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audit proper,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dll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.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Tujuannya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untuk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mereview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pemenuhan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persyaratan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pelanggan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,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peraturan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,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regulasi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 </a:t>
            </a:r>
          </a:p>
          <a:p>
            <a:pPr marL="360363" lvl="0" indent="-360363" algn="just" fontAlgn="auto">
              <a:lnSpc>
                <a:spcPct val="80000"/>
              </a:lnSpc>
              <a:spcBef>
                <a:spcPct val="20000"/>
              </a:spcBef>
              <a:spcAft>
                <a:spcPct val="70000"/>
              </a:spcAft>
              <a:buFont typeface="Wingdings" pitchFamily="2" charset="2"/>
              <a:buChar char="v"/>
              <a:defRPr/>
            </a:pPr>
            <a:r>
              <a:rPr lang="en-US" sz="2200" b="1" dirty="0">
                <a:latin typeface="Arial" pitchFamily="34" charset="0"/>
                <a:cs typeface="Arial" pitchFamily="34" charset="0"/>
              </a:rPr>
              <a:t>Extrinsic Audit (third party)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. Audit yang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dilaksanakan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oleh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badan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independent (third party) yang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ditunjuk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oleh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Pelanggan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,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Pemerintah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atau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permintaan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internal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Organisasi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. Audit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mengacu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pada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standard yang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diakui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.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contoh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: Audit ISO 9001, ISO 14001, audit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keuangan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berdasarkan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standard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akutasi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,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dll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endParaRPr kumimoji="0" lang="en-US" sz="22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814944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2"/>
          <p:cNvSpPr>
            <a:spLocks noGrp="1" noChangeArrowheads="1"/>
          </p:cNvSpPr>
          <p:nvPr>
            <p:ph type="title"/>
          </p:nvPr>
        </p:nvSpPr>
        <p:spPr>
          <a:xfrm>
            <a:off x="1500198" y="142860"/>
            <a:ext cx="4881562" cy="1143000"/>
          </a:xfrm>
        </p:spPr>
        <p:txBody>
          <a:bodyPr/>
          <a:lstStyle/>
          <a:p>
            <a:pPr algn="l" eaLnBrk="1" hangingPunct="1"/>
            <a:r>
              <a:rPr lang="en-US" dirty="0" err="1"/>
              <a:t>Penulisan</a:t>
            </a:r>
            <a:r>
              <a:rPr lang="en-US" dirty="0"/>
              <a:t> </a:t>
            </a:r>
            <a:r>
              <a:rPr lang="en-US" dirty="0" err="1"/>
              <a:t>Temuan</a:t>
            </a:r>
            <a:r>
              <a:rPr lang="en-US" dirty="0"/>
              <a:t> </a:t>
            </a:r>
          </a:p>
        </p:txBody>
      </p:sp>
      <p:sp>
        <p:nvSpPr>
          <p:cNvPr id="100355" name="Rectangle 3"/>
          <p:cNvSpPr>
            <a:spLocks noGrp="1" noChangeArrowheads="1"/>
          </p:cNvSpPr>
          <p:nvPr>
            <p:ph idx="1"/>
          </p:nvPr>
        </p:nvSpPr>
        <p:spPr>
          <a:xfrm>
            <a:off x="1467206" y="1974872"/>
            <a:ext cx="8438794" cy="4525962"/>
          </a:xfrm>
        </p:spPr>
        <p:txBody>
          <a:bodyPr/>
          <a:lstStyle/>
          <a:p>
            <a:pPr eaLnBrk="1" hangingPunct="1"/>
            <a:r>
              <a:rPr lang="en-US" sz="2800" dirty="0" err="1"/>
              <a:t>Kejelasan</a:t>
            </a:r>
            <a:r>
              <a:rPr lang="en-US" sz="2800" dirty="0"/>
              <a:t> </a:t>
            </a:r>
            <a:r>
              <a:rPr lang="en-US" sz="2800" dirty="0" err="1"/>
              <a:t>temuan</a:t>
            </a:r>
            <a:r>
              <a:rPr lang="en-US" sz="2800" dirty="0"/>
              <a:t> </a:t>
            </a:r>
            <a:r>
              <a:rPr lang="en-US" sz="2800" dirty="0" err="1"/>
              <a:t>akan</a:t>
            </a:r>
            <a:r>
              <a:rPr lang="en-US" sz="2800" dirty="0"/>
              <a:t> </a:t>
            </a:r>
            <a:r>
              <a:rPr lang="en-US" sz="2800" dirty="0" err="1"/>
              <a:t>mempermudah</a:t>
            </a:r>
            <a:r>
              <a:rPr lang="en-US" sz="2800" dirty="0"/>
              <a:t> </a:t>
            </a:r>
            <a:r>
              <a:rPr lang="en-US" sz="2800" dirty="0" err="1"/>
              <a:t>orang</a:t>
            </a:r>
            <a:r>
              <a:rPr lang="en-US" sz="2800" dirty="0"/>
              <a:t> </a:t>
            </a:r>
            <a:r>
              <a:rPr lang="en-US" sz="2800" dirty="0" err="1"/>
              <a:t>memahami</a:t>
            </a:r>
            <a:r>
              <a:rPr lang="en-US" sz="2800" dirty="0"/>
              <a:t> </a:t>
            </a:r>
            <a:r>
              <a:rPr lang="en-US" sz="2800" dirty="0" err="1"/>
              <a:t>permasalahannya</a:t>
            </a:r>
            <a:r>
              <a:rPr lang="en-US" sz="2800" dirty="0"/>
              <a:t>. </a:t>
            </a:r>
          </a:p>
          <a:p>
            <a:pPr eaLnBrk="1" hangingPunct="1"/>
            <a:r>
              <a:rPr lang="en-US" sz="2800" dirty="0" err="1"/>
              <a:t>Pastikan</a:t>
            </a:r>
            <a:r>
              <a:rPr lang="en-US" sz="2800" dirty="0"/>
              <a:t> </a:t>
            </a:r>
            <a:r>
              <a:rPr lang="en-US" sz="2800" dirty="0" err="1"/>
              <a:t>temuan</a:t>
            </a:r>
            <a:r>
              <a:rPr lang="en-US" sz="2800" dirty="0"/>
              <a:t> </a:t>
            </a:r>
            <a:r>
              <a:rPr lang="en-US" sz="2800" dirty="0" err="1"/>
              <a:t>anda</a:t>
            </a:r>
            <a:r>
              <a:rPr lang="en-US" sz="2800" dirty="0"/>
              <a:t> </a:t>
            </a:r>
            <a:r>
              <a:rPr lang="en-US" sz="2800" dirty="0" err="1"/>
              <a:t>sudah</a:t>
            </a:r>
            <a:r>
              <a:rPr lang="en-US" sz="2800" dirty="0"/>
              <a:t> </a:t>
            </a:r>
            <a:r>
              <a:rPr lang="en-US" sz="2800" dirty="0" err="1"/>
              <a:t>menggunakan</a:t>
            </a:r>
            <a:r>
              <a:rPr lang="en-US" sz="2800" dirty="0"/>
              <a:t> </a:t>
            </a:r>
            <a:r>
              <a:rPr lang="en-US" sz="2800" dirty="0" err="1"/>
              <a:t>prinsip</a:t>
            </a:r>
            <a:r>
              <a:rPr lang="en-US" sz="2800" dirty="0"/>
              <a:t> PLOR (Problem, Location, Objectives Evidence, Reference)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79658B-7F9C-4333-9499-869B8642C574}" type="slidenum">
              <a:rPr lang="en-US" smtClean="0"/>
              <a:pPr>
                <a:defRPr/>
              </a:pPr>
              <a:t>90</a:t>
            </a:fld>
            <a:endParaRPr lang="en-US"/>
          </a:p>
        </p:txBody>
      </p:sp>
      <p:sp>
        <p:nvSpPr>
          <p:cNvPr id="399364" name="Text Box 4"/>
          <p:cNvSpPr txBox="1">
            <a:spLocks noChangeArrowheads="1"/>
          </p:cNvSpPr>
          <p:nvPr/>
        </p:nvSpPr>
        <p:spPr bwMode="auto">
          <a:xfrm>
            <a:off x="1381101" y="4356281"/>
            <a:ext cx="8143931" cy="22159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000" b="0" dirty="0" err="1">
                <a:latin typeface="Comic Sans MS" pitchFamily="66" charset="0"/>
              </a:rPr>
              <a:t>Contoh</a:t>
            </a:r>
            <a:r>
              <a:rPr lang="en-US" sz="2000" b="0" dirty="0">
                <a:latin typeface="Comic Sans MS" pitchFamily="66" charset="0"/>
              </a:rPr>
              <a:t> :</a:t>
            </a:r>
          </a:p>
          <a:p>
            <a:r>
              <a:rPr lang="en-US" sz="1600" b="0" u="sng" dirty="0" err="1">
                <a:latin typeface="Comic Sans MS" pitchFamily="66" charset="0"/>
              </a:rPr>
              <a:t>Evaluasi</a:t>
            </a:r>
            <a:r>
              <a:rPr lang="en-US" sz="1600" b="0" u="sng" dirty="0">
                <a:latin typeface="Comic Sans MS" pitchFamily="66" charset="0"/>
              </a:rPr>
              <a:t> </a:t>
            </a:r>
            <a:r>
              <a:rPr lang="en-US" sz="1600" b="0" u="sng" dirty="0" err="1">
                <a:latin typeface="Comic Sans MS" pitchFamily="66" charset="0"/>
              </a:rPr>
              <a:t>Subcont</a:t>
            </a:r>
            <a:r>
              <a:rPr lang="en-US" sz="1600" b="0" u="sng" dirty="0">
                <a:latin typeface="Comic Sans MS" pitchFamily="66" charset="0"/>
              </a:rPr>
              <a:t> Plating </a:t>
            </a:r>
            <a:r>
              <a:rPr lang="en-US" sz="1600" b="0" u="sng" dirty="0" err="1">
                <a:latin typeface="Comic Sans MS" pitchFamily="66" charset="0"/>
              </a:rPr>
              <a:t>belum</a:t>
            </a:r>
            <a:r>
              <a:rPr lang="en-US" sz="1600" b="0" u="sng" dirty="0">
                <a:latin typeface="Comic Sans MS" pitchFamily="66" charset="0"/>
              </a:rPr>
              <a:t> </a:t>
            </a:r>
            <a:r>
              <a:rPr lang="en-US" sz="1600" b="0" u="sng" dirty="0" err="1">
                <a:latin typeface="Comic Sans MS" pitchFamily="66" charset="0"/>
              </a:rPr>
              <a:t>konsisten</a:t>
            </a:r>
            <a:r>
              <a:rPr lang="en-US" sz="1600" b="0" dirty="0">
                <a:latin typeface="Comic Sans MS" pitchFamily="66" charset="0"/>
              </a:rPr>
              <a:t> </a:t>
            </a:r>
            <a:r>
              <a:rPr lang="en-US" sz="1600" b="0" dirty="0" err="1">
                <a:latin typeface="Comic Sans MS" pitchFamily="66" charset="0"/>
              </a:rPr>
              <a:t>dilakukan</a:t>
            </a:r>
            <a:r>
              <a:rPr lang="en-US" sz="1600" b="0" dirty="0">
                <a:latin typeface="Comic Sans MS" pitchFamily="66" charset="0"/>
              </a:rPr>
              <a:t>, </a:t>
            </a:r>
            <a:r>
              <a:rPr lang="en-US" sz="1600" b="0" dirty="0" err="1">
                <a:latin typeface="Comic Sans MS" pitchFamily="66" charset="0"/>
              </a:rPr>
              <a:t>misal</a:t>
            </a:r>
            <a:r>
              <a:rPr lang="en-US" sz="1600" b="0" dirty="0">
                <a:latin typeface="Comic Sans MS" pitchFamily="66" charset="0"/>
              </a:rPr>
              <a:t>  </a:t>
            </a:r>
            <a:r>
              <a:rPr lang="en-US" sz="1600" b="0" u="sng" dirty="0" err="1">
                <a:latin typeface="Comic Sans MS" pitchFamily="66" charset="0"/>
              </a:rPr>
              <a:t>pada</a:t>
            </a:r>
            <a:r>
              <a:rPr lang="en-US" sz="1600" b="0" u="sng" dirty="0">
                <a:latin typeface="Comic Sans MS" pitchFamily="66" charset="0"/>
              </a:rPr>
              <a:t> dept. Purchasing </a:t>
            </a:r>
          </a:p>
          <a:p>
            <a:r>
              <a:rPr lang="en-US" b="0" dirty="0"/>
              <a:t>	</a:t>
            </a:r>
            <a:r>
              <a:rPr lang="en-US" b="1" dirty="0"/>
              <a:t>P</a:t>
            </a:r>
            <a:r>
              <a:rPr lang="en-US" b="0" dirty="0"/>
              <a:t>						</a:t>
            </a:r>
            <a:r>
              <a:rPr lang="en-US" b="1" dirty="0"/>
              <a:t>L</a:t>
            </a:r>
            <a:endParaRPr lang="en-US" sz="1600" b="1" u="sng" dirty="0">
              <a:latin typeface="Comic Sans MS" pitchFamily="66" charset="0"/>
            </a:endParaRPr>
          </a:p>
          <a:p>
            <a:r>
              <a:rPr lang="en-US" sz="1600" b="0" u="sng" dirty="0" err="1">
                <a:latin typeface="Comic Sans MS" pitchFamily="66" charset="0"/>
              </a:rPr>
              <a:t>subcont</a:t>
            </a:r>
            <a:r>
              <a:rPr lang="en-US" sz="1600" b="0" u="sng" dirty="0">
                <a:latin typeface="Comic Sans MS" pitchFamily="66" charset="0"/>
              </a:rPr>
              <a:t> plating PT ABC, form </a:t>
            </a:r>
            <a:r>
              <a:rPr lang="en-US" sz="1600" b="0" u="sng" dirty="0" err="1">
                <a:latin typeface="Comic Sans MS" pitchFamily="66" charset="0"/>
              </a:rPr>
              <a:t>evaluasinya</a:t>
            </a:r>
            <a:r>
              <a:rPr lang="en-US" sz="1600" b="0" u="sng" dirty="0">
                <a:latin typeface="Comic Sans MS" pitchFamily="66" charset="0"/>
              </a:rPr>
              <a:t>, </a:t>
            </a:r>
            <a:r>
              <a:rPr lang="en-US" sz="1600" b="0" u="sng" dirty="0" err="1">
                <a:latin typeface="Comic Sans MS" pitchFamily="66" charset="0"/>
              </a:rPr>
              <a:t>masih</a:t>
            </a:r>
            <a:r>
              <a:rPr lang="en-US" sz="1600" b="0" u="sng" dirty="0">
                <a:latin typeface="Comic Sans MS" pitchFamily="66" charset="0"/>
              </a:rPr>
              <a:t> </a:t>
            </a:r>
            <a:r>
              <a:rPr lang="en-US" sz="1600" b="0" u="sng" dirty="0" err="1">
                <a:latin typeface="Comic Sans MS" pitchFamily="66" charset="0"/>
              </a:rPr>
              <a:t>belum</a:t>
            </a:r>
            <a:r>
              <a:rPr lang="en-US" sz="1600" b="0" u="sng" dirty="0">
                <a:latin typeface="Comic Sans MS" pitchFamily="66" charset="0"/>
              </a:rPr>
              <a:t> </a:t>
            </a:r>
            <a:r>
              <a:rPr lang="en-US" sz="1600" b="0" u="sng" dirty="0" err="1">
                <a:latin typeface="Comic Sans MS" pitchFamily="66" charset="0"/>
              </a:rPr>
              <a:t>diisi</a:t>
            </a:r>
            <a:r>
              <a:rPr lang="en-US" sz="1600" b="0" dirty="0">
                <a:latin typeface="Comic Sans MS" pitchFamily="66" charset="0"/>
              </a:rPr>
              <a:t>, </a:t>
            </a:r>
            <a:r>
              <a:rPr lang="en-US" sz="1600" b="0" dirty="0" err="1">
                <a:latin typeface="Comic Sans MS" pitchFamily="66" charset="0"/>
              </a:rPr>
              <a:t>tidak</a:t>
            </a:r>
            <a:r>
              <a:rPr lang="en-US" sz="1600" b="0" dirty="0">
                <a:latin typeface="Comic Sans MS" pitchFamily="66" charset="0"/>
              </a:rPr>
              <a:t> </a:t>
            </a:r>
            <a:r>
              <a:rPr lang="en-US" sz="1600" b="0" dirty="0" err="1">
                <a:latin typeface="Comic Sans MS" pitchFamily="66" charset="0"/>
              </a:rPr>
              <a:t>sesuai</a:t>
            </a:r>
            <a:r>
              <a:rPr lang="en-US" sz="1600" b="0" dirty="0">
                <a:latin typeface="Comic Sans MS" pitchFamily="66" charset="0"/>
              </a:rPr>
              <a:t> yang </a:t>
            </a:r>
            <a:r>
              <a:rPr lang="en-US" sz="1600" b="0" dirty="0" err="1">
                <a:latin typeface="Comic Sans MS" pitchFamily="66" charset="0"/>
              </a:rPr>
              <a:t>diminta</a:t>
            </a:r>
            <a:r>
              <a:rPr lang="en-US" sz="1600" b="0" dirty="0">
                <a:latin typeface="Comic Sans MS" pitchFamily="66" charset="0"/>
              </a:rPr>
              <a:t> </a:t>
            </a:r>
            <a:r>
              <a:rPr lang="en-US" sz="1600" b="0" dirty="0" err="1">
                <a:latin typeface="Comic Sans MS" pitchFamily="66" charset="0"/>
              </a:rPr>
              <a:t>oleh</a:t>
            </a:r>
            <a:r>
              <a:rPr lang="en-US" sz="1600" b="0" dirty="0">
                <a:latin typeface="Comic Sans MS" pitchFamily="66" charset="0"/>
              </a:rPr>
              <a:t> </a:t>
            </a:r>
            <a:r>
              <a:rPr lang="en-US" sz="1600" dirty="0">
                <a:latin typeface="Comic Sans MS" pitchFamily="66" charset="0"/>
              </a:rPr>
              <a:t>                            </a:t>
            </a:r>
            <a:r>
              <a:rPr lang="en-US" sz="1600" b="1" dirty="0">
                <a:latin typeface="Comic Sans MS" pitchFamily="66" charset="0"/>
              </a:rPr>
              <a:t>O</a:t>
            </a:r>
          </a:p>
          <a:p>
            <a:r>
              <a:rPr lang="en-US" sz="1600" b="0" dirty="0">
                <a:latin typeface="Comic Sans MS" pitchFamily="66" charset="0"/>
              </a:rPr>
              <a:t>			</a:t>
            </a:r>
          </a:p>
          <a:p>
            <a:r>
              <a:rPr lang="en-US" sz="1600" b="0" u="sng" dirty="0" err="1">
                <a:latin typeface="Comic Sans MS" pitchFamily="66" charset="0"/>
              </a:rPr>
              <a:t>Instruksi</a:t>
            </a:r>
            <a:r>
              <a:rPr lang="en-US" sz="1600" b="0" u="sng" dirty="0">
                <a:latin typeface="Comic Sans MS" pitchFamily="66" charset="0"/>
              </a:rPr>
              <a:t> </a:t>
            </a:r>
            <a:r>
              <a:rPr lang="en-US" sz="1600" b="0" u="sng" dirty="0" err="1">
                <a:latin typeface="Comic Sans MS" pitchFamily="66" charset="0"/>
              </a:rPr>
              <a:t>Kerja</a:t>
            </a:r>
            <a:r>
              <a:rPr lang="en-US" sz="1600" b="0" u="sng" dirty="0">
                <a:latin typeface="Comic Sans MS" pitchFamily="66" charset="0"/>
              </a:rPr>
              <a:t> </a:t>
            </a:r>
            <a:r>
              <a:rPr lang="en-US" sz="1600" b="0" u="sng" dirty="0" err="1">
                <a:latin typeface="Comic Sans MS" pitchFamily="66" charset="0"/>
              </a:rPr>
              <a:t>Evaluasi</a:t>
            </a:r>
            <a:r>
              <a:rPr lang="en-US" sz="1600" b="0" u="sng" dirty="0">
                <a:latin typeface="Comic Sans MS" pitchFamily="66" charset="0"/>
              </a:rPr>
              <a:t> Supplier </a:t>
            </a:r>
          </a:p>
          <a:p>
            <a:r>
              <a:rPr lang="en-US" sz="2000" b="0" dirty="0">
                <a:latin typeface="Comic Sans MS" pitchFamily="66" charset="0"/>
              </a:rPr>
              <a:t>                   R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952472" cy="24288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095744" y="1428736"/>
            <a:ext cx="5810256" cy="714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6" descr="http://thumbs.dreamstime.com/thumblarge_366/12345431936l27HZ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67776" y="0"/>
            <a:ext cx="1023910" cy="12933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6E9DA86-1FB9-44E4-90C9-86D8000F0F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Audit integrasi ISO 9001 &amp; ISO 45001 1/rev 00© Copyright Sentral Sistem, Juni 2019</a:t>
            </a:r>
          </a:p>
        </p:txBody>
      </p:sp>
    </p:spTree>
    <p:extLst>
      <p:ext uri="{BB962C8B-B14F-4D97-AF65-F5344CB8AC3E}">
        <p14:creationId xmlns:p14="http://schemas.microsoft.com/office/powerpoint/2010/main" val="265631811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399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9364" grpId="0" autoUpdateAnimBg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A83969-5B00-4978-9CC0-4323650ED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79658B-7F9C-4333-9499-869B8642C574}" type="slidenum">
              <a:rPr lang="en-US" smtClean="0"/>
              <a:pPr>
                <a:defRPr/>
              </a:pPr>
              <a:t>91</a:t>
            </a:fld>
            <a:endParaRPr 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50E4B73-2364-4938-9BA4-2B1259FFB67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44488" y="-27384"/>
            <a:ext cx="9062767" cy="1143000"/>
          </a:xfrm>
        </p:spPr>
        <p:txBody>
          <a:bodyPr/>
          <a:lstStyle/>
          <a:p>
            <a:pPr eaLnBrk="1" hangingPunct="1"/>
            <a:r>
              <a:rPr lang="en-US" sz="4000" dirty="0"/>
              <a:t>Workshop : </a:t>
            </a:r>
            <a:r>
              <a:rPr lang="en-US" sz="4000" dirty="0" err="1"/>
              <a:t>Penulisan</a:t>
            </a:r>
            <a:r>
              <a:rPr lang="en-US" sz="4000" dirty="0"/>
              <a:t> </a:t>
            </a:r>
            <a:r>
              <a:rPr lang="en-US" sz="4000" dirty="0" err="1"/>
              <a:t>Temuan</a:t>
            </a:r>
            <a:r>
              <a:rPr lang="en-US" sz="4000" dirty="0"/>
              <a:t> Audit</a:t>
            </a:r>
          </a:p>
        </p:txBody>
      </p:sp>
      <p:graphicFrame>
        <p:nvGraphicFramePr>
          <p:cNvPr id="7" name="Group 25">
            <a:extLst>
              <a:ext uri="{FF2B5EF4-FFF2-40B4-BE49-F238E27FC236}">
                <a16:creationId xmlns:a16="http://schemas.microsoft.com/office/drawing/2014/main" id="{81A8146A-A111-4AE6-BB90-F76D0397B57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88212582"/>
              </p:ext>
            </p:extLst>
          </p:nvPr>
        </p:nvGraphicFramePr>
        <p:xfrm>
          <a:off x="416496" y="1052736"/>
          <a:ext cx="8928992" cy="5529072"/>
        </p:xfrm>
        <a:graphic>
          <a:graphicData uri="http://schemas.openxmlformats.org/drawingml/2006/table">
            <a:tbl>
              <a:tblPr/>
              <a:tblGrid>
                <a:gridCol w="9131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273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8843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9345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No</a:t>
                      </a:r>
                    </a:p>
                  </a:txBody>
                  <a:tcPr marL="91469" marR="9146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Temuan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entury Gothic" pitchFamily="34" charset="0"/>
                      </a:endParaRPr>
                    </a:p>
                  </a:txBody>
                  <a:tcPr marL="91469" marR="9146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Penulisan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 </a:t>
                      </a:r>
                      <a:r>
                        <a:rPr kumimoji="0" 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sudah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 </a:t>
                      </a:r>
                      <a:r>
                        <a:rPr kumimoji="0" 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baik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 ? </a:t>
                      </a:r>
                      <a:r>
                        <a:rPr kumimoji="0" 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Jika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 </a:t>
                      </a:r>
                      <a:r>
                        <a:rPr kumimoji="0" 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belum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 </a:t>
                      </a:r>
                      <a:r>
                        <a:rPr kumimoji="0" 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kurangnya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 </a:t>
                      </a:r>
                      <a:r>
                        <a:rPr kumimoji="0" 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dimana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 ? </a:t>
                      </a:r>
                    </a:p>
                  </a:txBody>
                  <a:tcPr marL="91469" marR="9146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7072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1</a:t>
                      </a:r>
                    </a:p>
                  </a:txBody>
                  <a:tcPr marL="91469" marR="9146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Sistem </a:t>
                      </a:r>
                      <a:r>
                        <a:rPr kumimoji="0" 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Aspek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 </a:t>
                      </a:r>
                      <a:r>
                        <a:rPr kumimoji="0" 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Dampak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 </a:t>
                      </a:r>
                      <a:r>
                        <a:rPr kumimoji="0" 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belum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 </a:t>
                      </a:r>
                      <a:r>
                        <a:rPr kumimoji="0" 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efektif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 </a:t>
                      </a:r>
                      <a:r>
                        <a:rPr kumimoji="0" 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dilakukan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, </a:t>
                      </a:r>
                      <a:r>
                        <a:rPr kumimoji="0" 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masih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 </a:t>
                      </a:r>
                      <a:r>
                        <a:rPr kumimoji="0" 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ada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 </a:t>
                      </a:r>
                      <a:r>
                        <a:rPr kumimoji="0" 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aspek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 </a:t>
                      </a:r>
                      <a:r>
                        <a:rPr kumimoji="0" 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lingkungan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 </a:t>
                      </a:r>
                      <a:r>
                        <a:rPr kumimoji="0" 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terkait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 </a:t>
                      </a:r>
                      <a:r>
                        <a:rPr kumimoji="0" 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limbah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 </a:t>
                      </a:r>
                      <a:r>
                        <a:rPr kumimoji="0" 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kain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 majun yang </a:t>
                      </a:r>
                      <a:r>
                        <a:rPr kumimoji="0" 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sudah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 </a:t>
                      </a:r>
                      <a:r>
                        <a:rPr kumimoji="0" 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terkontaminasi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 </a:t>
                      </a:r>
                      <a:r>
                        <a:rPr kumimoji="0" 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bahan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 </a:t>
                      </a:r>
                      <a:r>
                        <a:rPr kumimoji="0" 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kimia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 B3 (</a:t>
                      </a:r>
                      <a:r>
                        <a:rPr kumimoji="0" 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olie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 dan grease) </a:t>
                      </a:r>
                      <a:r>
                        <a:rPr kumimoji="0" 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tidak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 </a:t>
                      </a:r>
                      <a:r>
                        <a:rPr kumimoji="0" 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teridentifikasi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entury Gothic" pitchFamily="34" charset="0"/>
                      </a:endParaRPr>
                    </a:p>
                  </a:txBody>
                  <a:tcPr marL="91469" marR="9146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entury Gothic" pitchFamily="34" charset="0"/>
                      </a:endParaRPr>
                    </a:p>
                  </a:txBody>
                  <a:tcPr marL="91469" marR="9146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7406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2</a:t>
                      </a:r>
                    </a:p>
                  </a:txBody>
                  <a:tcPr marL="91469" marR="9146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Identifikasi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 risk </a:t>
                      </a:r>
                      <a:r>
                        <a:rPr kumimoji="0" 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perusahaan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 </a:t>
                      </a:r>
                      <a:r>
                        <a:rPr kumimoji="0" 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tahun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 2019 </a:t>
                      </a:r>
                      <a:r>
                        <a:rPr kumimoji="0" 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sudah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 </a:t>
                      </a:r>
                      <a:r>
                        <a:rPr kumimoji="0" 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dilakukan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 </a:t>
                      </a:r>
                      <a:r>
                        <a:rPr kumimoji="0" 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namun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 </a:t>
                      </a:r>
                      <a:r>
                        <a:rPr kumimoji="0" 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belum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 </a:t>
                      </a:r>
                      <a:r>
                        <a:rPr kumimoji="0" 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lengkap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entury Gothic" pitchFamily="34" charset="0"/>
                      </a:endParaRPr>
                    </a:p>
                  </a:txBody>
                  <a:tcPr marL="91469" marR="9146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entury Gothic" pitchFamily="34" charset="0"/>
                      </a:endParaRPr>
                    </a:p>
                  </a:txBody>
                  <a:tcPr marL="91469" marR="9146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4227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entury Gothic" pitchFamily="34" charset="0"/>
                      </a:endParaRPr>
                    </a:p>
                  </a:txBody>
                  <a:tcPr marL="91469" marR="9146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Berikan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 </a:t>
                      </a:r>
                      <a:r>
                        <a:rPr kumimoji="0" 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contoh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 </a:t>
                      </a:r>
                      <a:r>
                        <a:rPr kumimoji="0" 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aktual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 </a:t>
                      </a:r>
                      <a:r>
                        <a:rPr kumimoji="0" 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penulian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 </a:t>
                      </a:r>
                      <a:r>
                        <a:rPr kumimoji="0" 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temuan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 audit yang </a:t>
                      </a:r>
                      <a:r>
                        <a:rPr kumimoji="0" 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masih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 </a:t>
                      </a:r>
                      <a:r>
                        <a:rPr kumimoji="0" 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kurang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 </a:t>
                      </a:r>
                      <a:r>
                        <a:rPr kumimoji="0" 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baik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 yang </a:t>
                      </a:r>
                      <a:r>
                        <a:rPr kumimoji="0" 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Anda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 </a:t>
                      </a:r>
                      <a:r>
                        <a:rPr kumimoji="0" 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temukan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 </a:t>
                      </a:r>
                      <a:r>
                        <a:rPr kumimoji="0" 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di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 Perusahaan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entury Gothic" pitchFamily="34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entury Gothic" pitchFamily="34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entury Gothic" pitchFamily="34" charset="0"/>
                      </a:endParaRPr>
                    </a:p>
                  </a:txBody>
                  <a:tcPr marL="91469" marR="9146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entury Gothic" pitchFamily="34" charset="0"/>
                      </a:endParaRPr>
                    </a:p>
                  </a:txBody>
                  <a:tcPr marL="91469" marR="9146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EC3DD66-E550-4852-9A73-786D882EFC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Audit integrasi ISO 9001 &amp; ISO 45001 1/rev 00© Copyright Sentral Sistem, Juni 2019</a:t>
            </a:r>
          </a:p>
        </p:txBody>
      </p:sp>
    </p:spTree>
    <p:extLst>
      <p:ext uri="{BB962C8B-B14F-4D97-AF65-F5344CB8AC3E}">
        <p14:creationId xmlns:p14="http://schemas.microsoft.com/office/powerpoint/2010/main" val="401942377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lide Number Placeholder 8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79658B-7F9C-4333-9499-869B8642C574}" type="slidenum">
              <a:rPr lang="en-US" smtClean="0"/>
              <a:pPr>
                <a:defRPr/>
              </a:pPr>
              <a:t>92</a:t>
            </a:fld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416496" y="3672673"/>
            <a:ext cx="8784976" cy="25576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hangingPunct="0">
              <a:lnSpc>
                <a:spcPct val="115000"/>
              </a:lnSpc>
              <a:spcBef>
                <a:spcPct val="50000"/>
              </a:spcBef>
            </a:pPr>
            <a:r>
              <a:rPr lang="en-US" sz="2400" dirty="0" err="1">
                <a:latin typeface="+mn-lt"/>
              </a:rPr>
              <a:t>Masalah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terpenting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adalah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semua</a:t>
            </a:r>
            <a:r>
              <a:rPr lang="en-US" sz="3600" dirty="0">
                <a:latin typeface="+mn-lt"/>
              </a:rPr>
              <a:t> Nonconformity</a:t>
            </a:r>
            <a:r>
              <a:rPr lang="en-US" sz="2400" dirty="0">
                <a:latin typeface="+mn-lt"/>
              </a:rPr>
              <a:t> </a:t>
            </a:r>
          </a:p>
          <a:p>
            <a:pPr algn="ctr" eaLnBrk="0" hangingPunct="0">
              <a:lnSpc>
                <a:spcPct val="115000"/>
              </a:lnSpc>
              <a:spcBef>
                <a:spcPct val="50000"/>
              </a:spcBef>
            </a:pPr>
            <a:r>
              <a:rPr lang="en-US" sz="2400" dirty="0" err="1">
                <a:latin typeface="+mn-lt"/>
              </a:rPr>
              <a:t>baik</a:t>
            </a:r>
            <a:r>
              <a:rPr lang="en-US" sz="2400" dirty="0">
                <a:latin typeface="+mn-lt"/>
              </a:rPr>
              <a:t> MAJOR </a:t>
            </a:r>
            <a:r>
              <a:rPr lang="en-US" sz="2400" dirty="0" err="1">
                <a:latin typeface="+mn-lt"/>
              </a:rPr>
              <a:t>atau</a:t>
            </a:r>
            <a:r>
              <a:rPr lang="en-US" sz="2400" dirty="0">
                <a:latin typeface="+mn-lt"/>
              </a:rPr>
              <a:t> MINOR</a:t>
            </a:r>
          </a:p>
          <a:p>
            <a:pPr algn="ctr" eaLnBrk="0" hangingPunct="0">
              <a:lnSpc>
                <a:spcPct val="115000"/>
              </a:lnSpc>
              <a:spcBef>
                <a:spcPct val="50000"/>
              </a:spcBef>
            </a:pP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harus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diperbaiki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sebelum</a:t>
            </a:r>
            <a:r>
              <a:rPr lang="en-US" sz="2400" dirty="0">
                <a:latin typeface="+mn-lt"/>
              </a:rPr>
              <a:t> system </a:t>
            </a:r>
            <a:r>
              <a:rPr lang="en-US" sz="2400" dirty="0" err="1">
                <a:latin typeface="+mn-lt"/>
              </a:rPr>
              <a:t>dikategorikan</a:t>
            </a:r>
            <a:endParaRPr lang="en-US" sz="2400" dirty="0">
              <a:latin typeface="+mn-lt"/>
            </a:endParaRPr>
          </a:p>
          <a:p>
            <a:pPr algn="ctr" eaLnBrk="0" hangingPunct="0">
              <a:lnSpc>
                <a:spcPct val="115000"/>
              </a:lnSpc>
              <a:spcBef>
                <a:spcPct val="50000"/>
              </a:spcBef>
            </a:pP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sesuai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dengan</a:t>
            </a:r>
            <a:r>
              <a:rPr lang="en-US" sz="2400" dirty="0">
                <a:latin typeface="+mn-lt"/>
              </a:rPr>
              <a:t> ISO 9001:2015; ISO 14001:2015, ISO 45001</a:t>
            </a:r>
          </a:p>
        </p:txBody>
      </p:sp>
      <p:cxnSp>
        <p:nvCxnSpPr>
          <p:cNvPr id="24" name="Straight Connector 23"/>
          <p:cNvCxnSpPr/>
          <p:nvPr/>
        </p:nvCxnSpPr>
        <p:spPr>
          <a:xfrm>
            <a:off x="-15552" y="3573016"/>
            <a:ext cx="98755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578" name="Picture 2" descr="C:\Users\MGR\AppData\Roaming\PixelMetrics\CaptureWiz\Temp\7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9319"/>
            <a:ext cx="9906000" cy="3548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28" name="Picture 15" descr="D:\H_Miscelleneous\File dari shared doc\logo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rot="21125941">
            <a:off x="365462" y="332656"/>
            <a:ext cx="1103626" cy="381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216F975-FCEC-4644-A653-7EE9606E6C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Audit integrasi ISO 9001 &amp; ISO 45001 1/rev 00© Copyright Sentral Sistem, Juni 2019</a:t>
            </a:r>
          </a:p>
        </p:txBody>
      </p:sp>
    </p:spTree>
    <p:extLst>
      <p:ext uri="{BB962C8B-B14F-4D97-AF65-F5344CB8AC3E}">
        <p14:creationId xmlns:p14="http://schemas.microsoft.com/office/powerpoint/2010/main" val="345270640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Text Box 2"/>
          <p:cNvSpPr txBox="1">
            <a:spLocks noChangeArrowheads="1"/>
          </p:cNvSpPr>
          <p:nvPr/>
        </p:nvSpPr>
        <p:spPr bwMode="auto">
          <a:xfrm>
            <a:off x="-231576" y="366863"/>
            <a:ext cx="6603524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1"/>
          <a:lstStyle/>
          <a:p>
            <a:pPr eaLnBrk="0" hangingPunct="0">
              <a:buFont typeface="Monotype Sorts" charset="2"/>
              <a:buChar char="¯"/>
            </a:pPr>
            <a:r>
              <a:rPr kumimoji="1" lang="en-US" sz="4400" b="1" dirty="0"/>
              <a:t> Closing meeting</a:t>
            </a:r>
            <a:endParaRPr kumimoji="1" lang="en-GB" sz="4400" b="1" dirty="0"/>
          </a:p>
        </p:txBody>
      </p:sp>
      <p:sp>
        <p:nvSpPr>
          <p:cNvPr id="104451" name="Text Box 3"/>
          <p:cNvSpPr txBox="1">
            <a:spLocks noChangeArrowheads="1"/>
          </p:cNvSpPr>
          <p:nvPr/>
        </p:nvSpPr>
        <p:spPr bwMode="auto">
          <a:xfrm>
            <a:off x="576537" y="1556792"/>
            <a:ext cx="8809072" cy="43858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465138" indent="-465138" algn="just" eaLnBrk="0" hangingPunct="0">
              <a:lnSpc>
                <a:spcPct val="90000"/>
              </a:lnSpc>
              <a:spcAft>
                <a:spcPct val="40000"/>
              </a:spcAft>
              <a:buFont typeface="Monotype Sorts" charset="2"/>
              <a:buChar char="J"/>
            </a:pPr>
            <a:r>
              <a:rPr lang="en-US" b="0" dirty="0" err="1">
                <a:latin typeface="Century Gothic" pitchFamily="34" charset="0"/>
              </a:rPr>
              <a:t>Memperkenalkan</a:t>
            </a:r>
            <a:r>
              <a:rPr lang="en-US" b="0" dirty="0">
                <a:latin typeface="Century Gothic" pitchFamily="34" charset="0"/>
              </a:rPr>
              <a:t> audit team (</a:t>
            </a:r>
            <a:r>
              <a:rPr lang="en-US" b="0" dirty="0" err="1">
                <a:latin typeface="Century Gothic" pitchFamily="34" charset="0"/>
              </a:rPr>
              <a:t>apabila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ada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peserta</a:t>
            </a:r>
            <a:r>
              <a:rPr lang="en-US" b="0" dirty="0">
                <a:latin typeface="Century Gothic" pitchFamily="34" charset="0"/>
              </a:rPr>
              <a:t> yang </a:t>
            </a:r>
            <a:r>
              <a:rPr lang="en-US" b="0" dirty="0" err="1">
                <a:latin typeface="Century Gothic" pitchFamily="34" charset="0"/>
              </a:rPr>
              <a:t>tidak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ikut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pada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saat</a:t>
            </a:r>
            <a:r>
              <a:rPr lang="en-US" b="0" dirty="0">
                <a:latin typeface="Century Gothic" pitchFamily="34" charset="0"/>
              </a:rPr>
              <a:t> opening meeting )</a:t>
            </a:r>
          </a:p>
          <a:p>
            <a:pPr marL="465138" indent="-465138" algn="just" eaLnBrk="0" hangingPunct="0">
              <a:lnSpc>
                <a:spcPct val="90000"/>
              </a:lnSpc>
              <a:spcAft>
                <a:spcPct val="40000"/>
              </a:spcAft>
              <a:buFont typeface="Monotype Sorts" charset="2"/>
              <a:buChar char="J"/>
            </a:pPr>
            <a:r>
              <a:rPr lang="en-US" b="0" dirty="0" err="1">
                <a:latin typeface="Century Gothic" pitchFamily="34" charset="0"/>
              </a:rPr>
              <a:t>Mereview</a:t>
            </a:r>
            <a:r>
              <a:rPr lang="en-US" b="0" dirty="0">
                <a:latin typeface="Century Gothic" pitchFamily="34" charset="0"/>
              </a:rPr>
              <a:t> scope </a:t>
            </a:r>
            <a:r>
              <a:rPr lang="en-US" b="0" dirty="0" err="1">
                <a:latin typeface="Century Gothic" pitchFamily="34" charset="0"/>
              </a:rPr>
              <a:t>dan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tujuan</a:t>
            </a:r>
            <a:r>
              <a:rPr lang="en-US" b="0" dirty="0">
                <a:latin typeface="Century Gothic" pitchFamily="34" charset="0"/>
              </a:rPr>
              <a:t> audit</a:t>
            </a:r>
          </a:p>
          <a:p>
            <a:pPr marL="465138" indent="-465138" algn="just" eaLnBrk="0" hangingPunct="0">
              <a:lnSpc>
                <a:spcPct val="90000"/>
              </a:lnSpc>
              <a:spcAft>
                <a:spcPct val="40000"/>
              </a:spcAft>
              <a:buFont typeface="Monotype Sorts" charset="2"/>
              <a:buChar char="J"/>
            </a:pPr>
            <a:r>
              <a:rPr lang="en-US" b="0" dirty="0" err="1">
                <a:latin typeface="Century Gothic" pitchFamily="34" charset="0"/>
              </a:rPr>
              <a:t>Hasil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keseluruhan</a:t>
            </a:r>
            <a:r>
              <a:rPr lang="en-US" b="0" dirty="0">
                <a:latin typeface="Century Gothic" pitchFamily="34" charset="0"/>
              </a:rPr>
              <a:t> audit</a:t>
            </a:r>
          </a:p>
          <a:p>
            <a:pPr marL="465138" indent="-465138" algn="just" eaLnBrk="0" hangingPunct="0">
              <a:lnSpc>
                <a:spcPct val="90000"/>
              </a:lnSpc>
              <a:spcAft>
                <a:spcPct val="40000"/>
              </a:spcAft>
              <a:buFont typeface="Monotype Sorts" charset="2"/>
              <a:buChar char="J"/>
            </a:pPr>
            <a:r>
              <a:rPr lang="en-US" b="0" dirty="0">
                <a:latin typeface="Century Gothic" pitchFamily="34" charset="0"/>
              </a:rPr>
              <a:t>Improvement </a:t>
            </a:r>
            <a:r>
              <a:rPr lang="en-US" b="0" dirty="0" err="1">
                <a:latin typeface="Century Gothic" pitchFamily="34" charset="0"/>
              </a:rPr>
              <a:t>dan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praktek-praktek</a:t>
            </a:r>
            <a:r>
              <a:rPr lang="en-US" b="0" dirty="0">
                <a:latin typeface="Century Gothic" pitchFamily="34" charset="0"/>
              </a:rPr>
              <a:t> yang </a:t>
            </a:r>
            <a:r>
              <a:rPr lang="en-US" b="0" dirty="0" err="1">
                <a:latin typeface="Century Gothic" pitchFamily="34" charset="0"/>
              </a:rPr>
              <a:t>baik</a:t>
            </a:r>
            <a:r>
              <a:rPr lang="en-US" b="0" dirty="0">
                <a:latin typeface="Century Gothic" pitchFamily="34" charset="0"/>
              </a:rPr>
              <a:t> (Strong point)</a:t>
            </a:r>
          </a:p>
          <a:p>
            <a:pPr marL="465138" indent="-465138" algn="just" eaLnBrk="0" hangingPunct="0">
              <a:lnSpc>
                <a:spcPct val="90000"/>
              </a:lnSpc>
              <a:buFont typeface="Monotype Sorts" charset="2"/>
              <a:buChar char="J"/>
            </a:pPr>
            <a:r>
              <a:rPr lang="en-US" b="0" dirty="0" err="1">
                <a:latin typeface="Century Gothic" pitchFamily="34" charset="0"/>
              </a:rPr>
              <a:t>Penjelasan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masalah</a:t>
            </a:r>
            <a:r>
              <a:rPr lang="en-US" b="0" dirty="0">
                <a:latin typeface="Century Gothic" pitchFamily="34" charset="0"/>
              </a:rPr>
              <a:t> yang </a:t>
            </a:r>
            <a:r>
              <a:rPr lang="en-US" b="0" dirty="0" err="1">
                <a:latin typeface="Century Gothic" pitchFamily="34" charset="0"/>
              </a:rPr>
              <a:t>ditemukan</a:t>
            </a:r>
            <a:r>
              <a:rPr lang="en-US" b="0" dirty="0">
                <a:latin typeface="Century Gothic" pitchFamily="34" charset="0"/>
              </a:rPr>
              <a:t> (</a:t>
            </a:r>
            <a:r>
              <a:rPr lang="en-US" b="0" dirty="0" err="1">
                <a:latin typeface="Century Gothic" pitchFamily="34" charset="0"/>
              </a:rPr>
              <a:t>nonconformances</a:t>
            </a:r>
            <a:r>
              <a:rPr lang="en-US" b="0" dirty="0">
                <a:latin typeface="Century Gothic" pitchFamily="34" charset="0"/>
              </a:rPr>
              <a:t>) </a:t>
            </a:r>
            <a:r>
              <a:rPr lang="en-US" b="0" dirty="0" err="1">
                <a:latin typeface="Century Gothic" pitchFamily="34" charset="0"/>
              </a:rPr>
              <a:t>dengan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akibat</a:t>
            </a:r>
            <a:r>
              <a:rPr lang="en-US" b="0" dirty="0">
                <a:latin typeface="Century Gothic" pitchFamily="34" charset="0"/>
              </a:rPr>
              <a:t> yang </a:t>
            </a:r>
            <a:r>
              <a:rPr lang="en-US" b="0" dirty="0" err="1">
                <a:latin typeface="Century Gothic" pitchFamily="34" charset="0"/>
              </a:rPr>
              <a:t>dapat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ditimbulkan</a:t>
            </a:r>
            <a:endParaRPr lang="en-US" b="0" dirty="0">
              <a:latin typeface="Century Gothic" pitchFamily="34" charset="0"/>
            </a:endParaRPr>
          </a:p>
          <a:p>
            <a:pPr marL="465138" indent="-465138" algn="just" eaLnBrk="0" hangingPunct="0">
              <a:lnSpc>
                <a:spcPct val="90000"/>
              </a:lnSpc>
              <a:buFont typeface="Monotype Sorts" charset="2"/>
              <a:buChar char="J"/>
            </a:pPr>
            <a:endParaRPr lang="en-US" b="0" dirty="0">
              <a:latin typeface="Century Gothic" pitchFamily="34" charset="0"/>
            </a:endParaRPr>
          </a:p>
          <a:p>
            <a:pPr marL="465138" indent="-465138" algn="just" eaLnBrk="0" hangingPunct="0">
              <a:lnSpc>
                <a:spcPct val="90000"/>
              </a:lnSpc>
              <a:buFont typeface="Monotype Sorts" charset="2"/>
              <a:buChar char="J"/>
            </a:pPr>
            <a:r>
              <a:rPr lang="en-US" dirty="0" err="1">
                <a:latin typeface="Century Gothic" pitchFamily="34" charset="0"/>
              </a:rPr>
              <a:t>Menjelaskan</a:t>
            </a:r>
            <a:r>
              <a:rPr lang="en-US" dirty="0">
                <a:latin typeface="Century Gothic" pitchFamily="34" charset="0"/>
              </a:rPr>
              <a:t> </a:t>
            </a:r>
            <a:r>
              <a:rPr lang="en-US" dirty="0" err="1">
                <a:latin typeface="Century Gothic" pitchFamily="34" charset="0"/>
              </a:rPr>
              <a:t>bahwa</a:t>
            </a:r>
            <a:r>
              <a:rPr lang="en-US" dirty="0">
                <a:latin typeface="Century Gothic" pitchFamily="34" charset="0"/>
              </a:rPr>
              <a:t> audit </a:t>
            </a:r>
            <a:r>
              <a:rPr lang="en-US" dirty="0" err="1">
                <a:latin typeface="Century Gothic" pitchFamily="34" charset="0"/>
              </a:rPr>
              <a:t>adalah</a:t>
            </a:r>
            <a:r>
              <a:rPr lang="en-US" dirty="0">
                <a:latin typeface="Century Gothic" pitchFamily="34" charset="0"/>
              </a:rPr>
              <a:t> sampling </a:t>
            </a:r>
            <a:r>
              <a:rPr lang="en-US" dirty="0" err="1">
                <a:latin typeface="Century Gothic" pitchFamily="34" charset="0"/>
              </a:rPr>
              <a:t>bahwa</a:t>
            </a:r>
            <a:r>
              <a:rPr lang="en-US" dirty="0">
                <a:latin typeface="Century Gothic" pitchFamily="34" charset="0"/>
              </a:rPr>
              <a:t> problem yang </a:t>
            </a:r>
            <a:r>
              <a:rPr lang="en-US" dirty="0" err="1">
                <a:latin typeface="Century Gothic" pitchFamily="34" charset="0"/>
              </a:rPr>
              <a:t>ditemukan</a:t>
            </a:r>
            <a:r>
              <a:rPr lang="en-US" dirty="0">
                <a:latin typeface="Century Gothic" pitchFamily="34" charset="0"/>
              </a:rPr>
              <a:t> </a:t>
            </a:r>
            <a:r>
              <a:rPr lang="en-US" dirty="0" err="1">
                <a:latin typeface="Century Gothic" pitchFamily="34" charset="0"/>
              </a:rPr>
              <a:t>dapat</a:t>
            </a:r>
            <a:r>
              <a:rPr lang="en-US" dirty="0">
                <a:latin typeface="Century Gothic" pitchFamily="34" charset="0"/>
              </a:rPr>
              <a:t> </a:t>
            </a:r>
            <a:r>
              <a:rPr lang="en-US" dirty="0" err="1">
                <a:latin typeface="Century Gothic" pitchFamily="34" charset="0"/>
              </a:rPr>
              <a:t>terjadi</a:t>
            </a:r>
            <a:r>
              <a:rPr lang="en-US" dirty="0">
                <a:latin typeface="Century Gothic" pitchFamily="34" charset="0"/>
              </a:rPr>
              <a:t> </a:t>
            </a:r>
            <a:r>
              <a:rPr lang="en-US" dirty="0" err="1">
                <a:latin typeface="Century Gothic" pitchFamily="34" charset="0"/>
              </a:rPr>
              <a:t>pada</a:t>
            </a:r>
            <a:r>
              <a:rPr lang="en-US" dirty="0">
                <a:latin typeface="Century Gothic" pitchFamily="34" charset="0"/>
              </a:rPr>
              <a:t> area yang lain, </a:t>
            </a:r>
            <a:r>
              <a:rPr lang="en-US" dirty="0" err="1">
                <a:latin typeface="Century Gothic" pitchFamily="34" charset="0"/>
              </a:rPr>
              <a:t>sehingga</a:t>
            </a:r>
            <a:r>
              <a:rPr lang="en-US" dirty="0">
                <a:latin typeface="Century Gothic" pitchFamily="34" charset="0"/>
              </a:rPr>
              <a:t> </a:t>
            </a:r>
            <a:r>
              <a:rPr lang="en-US" dirty="0" err="1">
                <a:latin typeface="Century Gothic" pitchFamily="34" charset="0"/>
              </a:rPr>
              <a:t>tindakan</a:t>
            </a:r>
            <a:r>
              <a:rPr lang="en-US" dirty="0">
                <a:latin typeface="Century Gothic" pitchFamily="34" charset="0"/>
              </a:rPr>
              <a:t> </a:t>
            </a:r>
            <a:r>
              <a:rPr lang="en-US" dirty="0" err="1">
                <a:latin typeface="Century Gothic" pitchFamily="34" charset="0"/>
              </a:rPr>
              <a:t>koreksi</a:t>
            </a:r>
            <a:r>
              <a:rPr lang="en-US" dirty="0">
                <a:latin typeface="Century Gothic" pitchFamily="34" charset="0"/>
              </a:rPr>
              <a:t> </a:t>
            </a:r>
            <a:r>
              <a:rPr lang="en-US" dirty="0" err="1">
                <a:latin typeface="Century Gothic" pitchFamily="34" charset="0"/>
              </a:rPr>
              <a:t>tidak</a:t>
            </a:r>
            <a:r>
              <a:rPr lang="en-US" dirty="0">
                <a:latin typeface="Century Gothic" pitchFamily="34" charset="0"/>
              </a:rPr>
              <a:t> </a:t>
            </a:r>
            <a:r>
              <a:rPr lang="en-US" dirty="0" err="1">
                <a:latin typeface="Century Gothic" pitchFamily="34" charset="0"/>
              </a:rPr>
              <a:t>hanya</a:t>
            </a:r>
            <a:r>
              <a:rPr lang="en-US" dirty="0">
                <a:latin typeface="Century Gothic" pitchFamily="34" charset="0"/>
              </a:rPr>
              <a:t> </a:t>
            </a:r>
            <a:r>
              <a:rPr lang="en-US" dirty="0" err="1">
                <a:latin typeface="Century Gothic" pitchFamily="34" charset="0"/>
              </a:rPr>
              <a:t>dilakukan</a:t>
            </a:r>
            <a:r>
              <a:rPr lang="en-US" dirty="0">
                <a:latin typeface="Century Gothic" pitchFamily="34" charset="0"/>
              </a:rPr>
              <a:t> </a:t>
            </a:r>
            <a:r>
              <a:rPr lang="en-US" dirty="0" err="1">
                <a:latin typeface="Century Gothic" pitchFamily="34" charset="0"/>
              </a:rPr>
              <a:t>terhadap</a:t>
            </a:r>
            <a:r>
              <a:rPr lang="en-US" dirty="0">
                <a:latin typeface="Century Gothic" pitchFamily="34" charset="0"/>
              </a:rPr>
              <a:t> </a:t>
            </a:r>
            <a:r>
              <a:rPr lang="en-US" dirty="0" err="1">
                <a:latin typeface="Century Gothic" pitchFamily="34" charset="0"/>
              </a:rPr>
              <a:t>hasil</a:t>
            </a:r>
            <a:r>
              <a:rPr lang="en-US" dirty="0">
                <a:latin typeface="Century Gothic" pitchFamily="34" charset="0"/>
              </a:rPr>
              <a:t> </a:t>
            </a:r>
            <a:r>
              <a:rPr lang="en-US" dirty="0" err="1">
                <a:latin typeface="Century Gothic" pitchFamily="34" charset="0"/>
              </a:rPr>
              <a:t>temuan</a:t>
            </a:r>
            <a:r>
              <a:rPr lang="en-US" dirty="0">
                <a:latin typeface="Century Gothic" pitchFamily="34" charset="0"/>
              </a:rPr>
              <a:t> </a:t>
            </a:r>
            <a:r>
              <a:rPr lang="en-US" dirty="0" err="1">
                <a:latin typeface="Century Gothic" pitchFamily="34" charset="0"/>
              </a:rPr>
              <a:t>tetapi</a:t>
            </a:r>
            <a:r>
              <a:rPr lang="en-US" dirty="0">
                <a:latin typeface="Century Gothic" pitchFamily="34" charset="0"/>
              </a:rPr>
              <a:t> </a:t>
            </a:r>
            <a:r>
              <a:rPr lang="en-US" dirty="0" err="1">
                <a:latin typeface="Century Gothic" pitchFamily="34" charset="0"/>
              </a:rPr>
              <a:t>juga</a:t>
            </a:r>
            <a:r>
              <a:rPr lang="en-US" dirty="0">
                <a:latin typeface="Century Gothic" pitchFamily="34" charset="0"/>
              </a:rPr>
              <a:t> </a:t>
            </a:r>
            <a:r>
              <a:rPr lang="en-US" dirty="0" err="1">
                <a:latin typeface="Century Gothic" pitchFamily="34" charset="0"/>
              </a:rPr>
              <a:t>terhadap</a:t>
            </a:r>
            <a:r>
              <a:rPr lang="en-US" dirty="0">
                <a:latin typeface="Century Gothic" pitchFamily="34" charset="0"/>
              </a:rPr>
              <a:t> </a:t>
            </a:r>
            <a:r>
              <a:rPr lang="en-US" dirty="0" err="1">
                <a:latin typeface="Century Gothic" pitchFamily="34" charset="0"/>
              </a:rPr>
              <a:t>sistem</a:t>
            </a:r>
            <a:r>
              <a:rPr lang="en-US" dirty="0">
                <a:latin typeface="Century Gothic" pitchFamily="34" charset="0"/>
              </a:rPr>
              <a:t> </a:t>
            </a:r>
            <a:r>
              <a:rPr lang="en-US" dirty="0" err="1">
                <a:latin typeface="Century Gothic" pitchFamily="34" charset="0"/>
              </a:rPr>
              <a:t>dimana</a:t>
            </a:r>
            <a:r>
              <a:rPr lang="en-US" dirty="0">
                <a:latin typeface="Century Gothic" pitchFamily="34" charset="0"/>
              </a:rPr>
              <a:t> </a:t>
            </a:r>
            <a:r>
              <a:rPr lang="en-US" dirty="0" err="1">
                <a:latin typeface="Century Gothic" pitchFamily="34" charset="0"/>
              </a:rPr>
              <a:t>nonconformances</a:t>
            </a:r>
            <a:r>
              <a:rPr lang="en-US" dirty="0">
                <a:latin typeface="Century Gothic" pitchFamily="34" charset="0"/>
              </a:rPr>
              <a:t> </a:t>
            </a:r>
            <a:r>
              <a:rPr lang="en-US" dirty="0" err="1">
                <a:latin typeface="Century Gothic" pitchFamily="34" charset="0"/>
              </a:rPr>
              <a:t>tersebut</a:t>
            </a:r>
            <a:r>
              <a:rPr lang="en-US" dirty="0">
                <a:latin typeface="Century Gothic" pitchFamily="34" charset="0"/>
              </a:rPr>
              <a:t> </a:t>
            </a:r>
            <a:r>
              <a:rPr lang="en-US" dirty="0" err="1">
                <a:latin typeface="Century Gothic" pitchFamily="34" charset="0"/>
              </a:rPr>
              <a:t>ditemukan</a:t>
            </a:r>
            <a:endParaRPr lang="en-US" dirty="0">
              <a:latin typeface="Century Gothic" pitchFamily="34" charset="0"/>
            </a:endParaRPr>
          </a:p>
          <a:p>
            <a:pPr marL="465138" indent="-465138" algn="just" eaLnBrk="0" hangingPunct="0">
              <a:lnSpc>
                <a:spcPct val="90000"/>
              </a:lnSpc>
              <a:buFont typeface="Monotype Sorts" charset="2"/>
              <a:buChar char="J"/>
            </a:pPr>
            <a:endParaRPr lang="en-US" b="0" dirty="0">
              <a:latin typeface="Century Gothic" pitchFamily="34" charset="0"/>
            </a:endParaRPr>
          </a:p>
          <a:p>
            <a:pPr marL="465138" indent="-465138" algn="just" eaLnBrk="0" hangingPunct="0">
              <a:lnSpc>
                <a:spcPct val="90000"/>
              </a:lnSpc>
              <a:spcAft>
                <a:spcPct val="40000"/>
              </a:spcAft>
              <a:buFont typeface="Monotype Sorts" charset="2"/>
              <a:buChar char="J"/>
            </a:pPr>
            <a:r>
              <a:rPr lang="en-US" b="0" dirty="0" err="1">
                <a:latin typeface="Century Gothic" pitchFamily="34" charset="0"/>
              </a:rPr>
              <a:t>Rekomendasi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untuk</a:t>
            </a:r>
            <a:r>
              <a:rPr lang="en-US" b="0" dirty="0">
                <a:latin typeface="Century Gothic" pitchFamily="34" charset="0"/>
              </a:rPr>
              <a:t> improvement </a:t>
            </a:r>
            <a:r>
              <a:rPr lang="en-US" b="0" dirty="0" err="1">
                <a:latin typeface="Century Gothic" pitchFamily="34" charset="0"/>
              </a:rPr>
              <a:t>dimasa</a:t>
            </a:r>
            <a:r>
              <a:rPr lang="en-US" b="0" dirty="0">
                <a:latin typeface="Century Gothic" pitchFamily="34" charset="0"/>
              </a:rPr>
              <a:t> yang </a:t>
            </a:r>
            <a:r>
              <a:rPr lang="en-US" b="0" dirty="0" err="1">
                <a:latin typeface="Century Gothic" pitchFamily="34" charset="0"/>
              </a:rPr>
              <a:t>akan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datang</a:t>
            </a:r>
            <a:r>
              <a:rPr lang="en-US" b="0" dirty="0">
                <a:latin typeface="Century Gothic" pitchFamily="34" charset="0"/>
              </a:rPr>
              <a:t> (</a:t>
            </a:r>
            <a:r>
              <a:rPr lang="en-US" b="0" dirty="0" err="1">
                <a:latin typeface="Century Gothic" pitchFamily="34" charset="0"/>
              </a:rPr>
              <a:t>bila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ada</a:t>
            </a:r>
            <a:r>
              <a:rPr lang="en-US" b="0" dirty="0">
                <a:latin typeface="Century Gothic" pitchFamily="34" charset="0"/>
              </a:rPr>
              <a:t>)</a:t>
            </a:r>
          </a:p>
          <a:p>
            <a:pPr marL="465138" indent="-465138" algn="just" eaLnBrk="0" hangingPunct="0">
              <a:lnSpc>
                <a:spcPct val="90000"/>
              </a:lnSpc>
              <a:buFont typeface="Monotype Sorts" charset="2"/>
              <a:buChar char="J"/>
            </a:pPr>
            <a:r>
              <a:rPr lang="en-US" b="0" dirty="0" err="1">
                <a:latin typeface="Century Gothic" pitchFamily="34" charset="0"/>
              </a:rPr>
              <a:t>Rencana</a:t>
            </a:r>
            <a:r>
              <a:rPr lang="en-US" b="0" dirty="0">
                <a:latin typeface="Century Gothic" pitchFamily="34" charset="0"/>
              </a:rPr>
              <a:t> follow up / </a:t>
            </a:r>
            <a:r>
              <a:rPr lang="en-US" b="0" dirty="0" err="1">
                <a:latin typeface="Century Gothic" pitchFamily="34" charset="0"/>
              </a:rPr>
              <a:t>verifikasi</a:t>
            </a:r>
            <a:r>
              <a:rPr lang="en-US" b="0" dirty="0">
                <a:latin typeface="Century Gothic" pitchFamily="34" charset="0"/>
              </a:rPr>
              <a:t>   </a:t>
            </a:r>
            <a:endParaRPr lang="en-GB" b="0" dirty="0">
              <a:latin typeface="Century Gothic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1ECF00-6640-4B42-A490-1528FA283F84}" type="slidenum">
              <a:rPr lang="en-US" smtClean="0"/>
              <a:pPr>
                <a:defRPr/>
              </a:pPr>
              <a:t>93</a:t>
            </a:fld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C4E98AC-005E-4306-9348-DC70706D1F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Audit integrasi ISO 9001 &amp; ISO 45001 1/rev 00© Copyright Sentral Sistem, Juni 2019</a:t>
            </a:r>
          </a:p>
        </p:txBody>
      </p:sp>
    </p:spTree>
    <p:extLst>
      <p:ext uri="{BB962C8B-B14F-4D97-AF65-F5344CB8AC3E}">
        <p14:creationId xmlns:p14="http://schemas.microsoft.com/office/powerpoint/2010/main" val="376098283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/>
          <p:cNvSpPr>
            <a:spLocks noChangeArrowheads="1"/>
          </p:cNvSpPr>
          <p:nvPr/>
        </p:nvSpPr>
        <p:spPr bwMode="auto">
          <a:xfrm>
            <a:off x="494506" y="1447800"/>
            <a:ext cx="8804275" cy="32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7275" tIns="43637" rIns="87275" bIns="43637"/>
          <a:lstStyle/>
          <a:p>
            <a:pPr marL="436563" indent="-436563" algn="ctr" defTabSz="873125" eaLnBrk="0" hangingPunct="0">
              <a:lnSpc>
                <a:spcPct val="230000"/>
              </a:lnSpc>
              <a:buClr>
                <a:schemeClr val="accent2"/>
              </a:buClr>
              <a:buFont typeface="Wingdings 2" pitchFamily="18" charset="2"/>
              <a:buChar char="u"/>
            </a:pPr>
            <a:r>
              <a:rPr kumimoji="1" lang="en-US" sz="19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MELAKUKAN PEMANTAUAN TINDAKAN PERBAIKAN </a:t>
            </a:r>
            <a:endParaRPr kumimoji="1" lang="en-US" sz="1900" b="1" i="1" dirty="0">
              <a:effectLst>
                <a:outerShdw blurRad="38100" dist="38100" dir="2700000" algn="tl">
                  <a:srgbClr val="C0C0C0"/>
                </a:outerShdw>
              </a:effectLst>
              <a:latin typeface="Verdana" pitchFamily="34" charset="0"/>
            </a:endParaRPr>
          </a:p>
          <a:p>
            <a:pPr marL="436563" indent="-436563" algn="ctr" defTabSz="873125" eaLnBrk="0" hangingPunct="0">
              <a:lnSpc>
                <a:spcPct val="230000"/>
              </a:lnSpc>
              <a:buClr>
                <a:schemeClr val="accent2"/>
              </a:buClr>
              <a:buFont typeface="Wingdings 2" pitchFamily="18" charset="2"/>
              <a:buChar char="v"/>
            </a:pPr>
            <a:r>
              <a:rPr kumimoji="1" lang="en-US" sz="19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MELAKUKAN VERIFIKASI TINDAKAN PERBAIKAN </a:t>
            </a:r>
          </a:p>
          <a:p>
            <a:pPr marL="436563" indent="-436563" algn="ctr" defTabSz="873125" eaLnBrk="0" hangingPunct="0">
              <a:lnSpc>
                <a:spcPct val="230000"/>
              </a:lnSpc>
              <a:buClr>
                <a:schemeClr val="accent2"/>
              </a:buClr>
              <a:buFont typeface="Wingdings 2" pitchFamily="18" charset="2"/>
              <a:buChar char="w"/>
            </a:pPr>
            <a:r>
              <a:rPr kumimoji="1" lang="en-US" sz="19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MEMBUAT LAPORAN UNTUK MANAJEMEN</a:t>
            </a:r>
            <a:endParaRPr kumimoji="1" lang="en-US" sz="1900" b="1" i="1" dirty="0">
              <a:effectLst>
                <a:outerShdw blurRad="38100" dist="38100" dir="2700000" algn="tl">
                  <a:srgbClr val="C0C0C0"/>
                </a:outerShdw>
              </a:effectLst>
              <a:latin typeface="Verdana" pitchFamily="34" charset="0"/>
            </a:endParaRPr>
          </a:p>
        </p:txBody>
      </p:sp>
      <p:sp>
        <p:nvSpPr>
          <p:cNvPr id="86019" name="Rectangle 3"/>
          <p:cNvSpPr>
            <a:spLocks noChangeArrowheads="1"/>
          </p:cNvSpPr>
          <p:nvPr/>
        </p:nvSpPr>
        <p:spPr bwMode="auto">
          <a:xfrm>
            <a:off x="685800" y="457200"/>
            <a:ext cx="8421688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7275" tIns="43637" rIns="87275" bIns="43637" anchor="ctr" anchorCtr="1"/>
          <a:lstStyle/>
          <a:p>
            <a:pPr algn="ctr" defTabSz="873125" eaLnBrk="0" hangingPunct="0"/>
            <a:r>
              <a:rPr kumimoji="1" lang="en-US" sz="1900" b="1" dirty="0">
                <a:latin typeface="Verdana" pitchFamily="34" charset="0"/>
              </a:rPr>
              <a:t>TAHAPAN III</a:t>
            </a:r>
          </a:p>
          <a:p>
            <a:pPr algn="ctr" defTabSz="873125" eaLnBrk="0" hangingPunct="0"/>
            <a:r>
              <a:rPr kumimoji="1" lang="en-US" b="1" dirty="0">
                <a:latin typeface="Verdana" pitchFamily="34" charset="0"/>
              </a:rPr>
              <a:t>TINDAK LANJUT AUDIT</a:t>
            </a:r>
          </a:p>
        </p:txBody>
      </p:sp>
      <p:pic>
        <p:nvPicPr>
          <p:cNvPr id="338946" name="Picture 2" descr="R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733800"/>
            <a:ext cx="9906000" cy="3114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9D06096-68AC-46F2-BDE6-8778B53DA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1ECF00-6640-4B42-A490-1528FA283F84}" type="slidenum">
              <a:rPr lang="en-US" smtClean="0"/>
              <a:pPr>
                <a:defRPr/>
              </a:pPr>
              <a:t>94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29756CA-4A5E-416F-9557-6E2FC154BC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Audit integrasi ISO 9001 &amp; ISO 45001 1/rev 00© Copyright Sentral Sistem, Juni 2019</a:t>
            </a:r>
          </a:p>
        </p:txBody>
      </p:sp>
    </p:spTree>
    <p:extLst>
      <p:ext uri="{BB962C8B-B14F-4D97-AF65-F5344CB8AC3E}">
        <p14:creationId xmlns:p14="http://schemas.microsoft.com/office/powerpoint/2010/main" val="1214897668"/>
      </p:ext>
    </p:extLst>
  </p:cSld>
  <p:clrMapOvr>
    <a:masterClrMapping/>
  </p:clrMapOvr>
  <p:transition spd="slow">
    <p:fade/>
  </p:transition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9972" name="Picture 4" descr="Image result for corrective action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00"/>
          <a:stretch/>
        </p:blipFill>
        <p:spPr bwMode="auto">
          <a:xfrm>
            <a:off x="0" y="4114799"/>
            <a:ext cx="3886200" cy="2743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8066" name="Text Box 2"/>
          <p:cNvSpPr txBox="1">
            <a:spLocks noChangeArrowheads="1"/>
          </p:cNvSpPr>
          <p:nvPr/>
        </p:nvSpPr>
        <p:spPr bwMode="auto">
          <a:xfrm>
            <a:off x="2514600" y="2631831"/>
            <a:ext cx="7086600" cy="2230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7275" tIns="43637" rIns="87275" bIns="43637">
            <a:spAutoFit/>
          </a:bodyPr>
          <a:lstStyle/>
          <a:p>
            <a:pPr marL="436563" indent="-436563" defTabSz="873125" eaLnBrk="0" hangingPunct="0">
              <a:lnSpc>
                <a:spcPct val="130000"/>
              </a:lnSpc>
              <a:buFont typeface="Wingdings 2" pitchFamily="18" charset="2"/>
              <a:buChar char="õ"/>
            </a:pPr>
            <a:r>
              <a:rPr lang="en-US" sz="2400" dirty="0" err="1">
                <a:latin typeface="Verdana" pitchFamily="34" charset="0"/>
              </a:rPr>
              <a:t>Gunakan</a:t>
            </a:r>
            <a:r>
              <a:rPr lang="en-US" sz="2400" dirty="0">
                <a:latin typeface="Verdana" pitchFamily="34" charset="0"/>
              </a:rPr>
              <a:t> </a:t>
            </a:r>
            <a:r>
              <a:rPr lang="en-US" sz="2400" i="1" dirty="0">
                <a:latin typeface="Verdana" pitchFamily="34" charset="0"/>
              </a:rPr>
              <a:t>log</a:t>
            </a:r>
            <a:r>
              <a:rPr lang="en-US" sz="2400" dirty="0">
                <a:latin typeface="Verdana" pitchFamily="34" charset="0"/>
              </a:rPr>
              <a:t> CAR</a:t>
            </a:r>
          </a:p>
          <a:p>
            <a:pPr marL="436563" indent="-436563" defTabSz="873125" eaLnBrk="0" hangingPunct="0">
              <a:lnSpc>
                <a:spcPct val="150000"/>
              </a:lnSpc>
              <a:buFont typeface="Wingdings 2" pitchFamily="18" charset="2"/>
              <a:buChar char="õ"/>
            </a:pPr>
            <a:r>
              <a:rPr lang="en-GB" sz="2400" dirty="0" err="1">
                <a:latin typeface="Verdana" pitchFamily="34" charset="0"/>
              </a:rPr>
              <a:t>Ingatkan</a:t>
            </a:r>
            <a:r>
              <a:rPr lang="en-GB" sz="2400" dirty="0">
                <a:latin typeface="Verdana" pitchFamily="34" charset="0"/>
              </a:rPr>
              <a:t> auditor  </a:t>
            </a:r>
            <a:r>
              <a:rPr lang="en-GB" sz="2400" dirty="0" err="1">
                <a:latin typeface="Verdana" pitchFamily="34" charset="0"/>
              </a:rPr>
              <a:t>dan</a:t>
            </a:r>
            <a:r>
              <a:rPr lang="en-GB" sz="2400" dirty="0">
                <a:latin typeface="Verdana" pitchFamily="34" charset="0"/>
              </a:rPr>
              <a:t> </a:t>
            </a:r>
            <a:r>
              <a:rPr lang="en-GB" sz="2400" dirty="0" err="1">
                <a:latin typeface="Verdana" pitchFamily="34" charset="0"/>
              </a:rPr>
              <a:t>auditee</a:t>
            </a:r>
            <a:r>
              <a:rPr lang="en-GB" sz="2400" dirty="0">
                <a:latin typeface="Verdana" pitchFamily="34" charset="0"/>
              </a:rPr>
              <a:t> </a:t>
            </a:r>
            <a:r>
              <a:rPr lang="en-GB" sz="2400" dirty="0" err="1">
                <a:latin typeface="Verdana" pitchFamily="34" charset="0"/>
              </a:rPr>
              <a:t>beberapa</a:t>
            </a:r>
            <a:r>
              <a:rPr lang="en-GB" sz="2400" dirty="0">
                <a:latin typeface="Verdana" pitchFamily="34" charset="0"/>
              </a:rPr>
              <a:t> </a:t>
            </a:r>
            <a:r>
              <a:rPr lang="en-GB" sz="2400" dirty="0" err="1">
                <a:latin typeface="Verdana" pitchFamily="34" charset="0"/>
              </a:rPr>
              <a:t>hari</a:t>
            </a:r>
            <a:r>
              <a:rPr lang="en-GB" sz="2400" dirty="0">
                <a:latin typeface="Verdana" pitchFamily="34" charset="0"/>
              </a:rPr>
              <a:t> </a:t>
            </a:r>
            <a:r>
              <a:rPr lang="en-GB" sz="2400" dirty="0" err="1">
                <a:latin typeface="Verdana" pitchFamily="34" charset="0"/>
              </a:rPr>
              <a:t>sebelum</a:t>
            </a:r>
            <a:r>
              <a:rPr lang="en-GB" sz="2400" dirty="0">
                <a:latin typeface="Verdana" pitchFamily="34" charset="0"/>
              </a:rPr>
              <a:t> </a:t>
            </a:r>
            <a:r>
              <a:rPr lang="en-GB" sz="2400" dirty="0" err="1">
                <a:latin typeface="Verdana" pitchFamily="34" charset="0"/>
              </a:rPr>
              <a:t>waktu</a:t>
            </a:r>
            <a:r>
              <a:rPr lang="en-GB" sz="2400" dirty="0">
                <a:latin typeface="Verdana" pitchFamily="34" charset="0"/>
              </a:rPr>
              <a:t> yang </a:t>
            </a:r>
            <a:r>
              <a:rPr lang="en-GB" sz="2400" dirty="0" err="1">
                <a:latin typeface="Verdana" pitchFamily="34" charset="0"/>
              </a:rPr>
              <a:t>ditentukan</a:t>
            </a:r>
            <a:r>
              <a:rPr lang="en-GB" sz="2400" dirty="0">
                <a:latin typeface="Verdana" pitchFamily="34" charset="0"/>
              </a:rPr>
              <a:t> </a:t>
            </a:r>
            <a:r>
              <a:rPr lang="en-GB" sz="2400" dirty="0" err="1">
                <a:latin typeface="Verdana" pitchFamily="34" charset="0"/>
              </a:rPr>
              <a:t>untuk</a:t>
            </a:r>
            <a:r>
              <a:rPr lang="en-GB" sz="2400" dirty="0">
                <a:latin typeface="Verdana" pitchFamily="34" charset="0"/>
              </a:rPr>
              <a:t> </a:t>
            </a:r>
            <a:r>
              <a:rPr lang="en-GB" sz="2400" dirty="0" err="1">
                <a:latin typeface="Verdana" pitchFamily="34" charset="0"/>
              </a:rPr>
              <a:t>memverifikasi</a:t>
            </a:r>
            <a:r>
              <a:rPr lang="en-GB" sz="2400" dirty="0">
                <a:latin typeface="Verdana" pitchFamily="34" charset="0"/>
              </a:rPr>
              <a:t> </a:t>
            </a:r>
            <a:r>
              <a:rPr lang="en-GB" sz="2400" dirty="0" err="1">
                <a:latin typeface="Verdana" pitchFamily="34" charset="0"/>
              </a:rPr>
              <a:t>tindakan</a:t>
            </a:r>
            <a:r>
              <a:rPr lang="en-GB" sz="2400" dirty="0">
                <a:latin typeface="Verdana" pitchFamily="34" charset="0"/>
              </a:rPr>
              <a:t> </a:t>
            </a:r>
            <a:r>
              <a:rPr lang="en-GB" sz="2400" dirty="0" err="1">
                <a:latin typeface="Verdana" pitchFamily="34" charset="0"/>
              </a:rPr>
              <a:t>perbaikan</a:t>
            </a:r>
            <a:endParaRPr lang="en-GB" sz="2400" dirty="0">
              <a:latin typeface="Verdana" pitchFamily="34" charset="0"/>
            </a:endParaRPr>
          </a:p>
        </p:txBody>
      </p:sp>
      <p:sp>
        <p:nvSpPr>
          <p:cNvPr id="88067" name="Rectangle 3"/>
          <p:cNvSpPr>
            <a:spLocks noChangeArrowheads="1"/>
          </p:cNvSpPr>
          <p:nvPr/>
        </p:nvSpPr>
        <p:spPr bwMode="auto">
          <a:xfrm>
            <a:off x="914400" y="990601"/>
            <a:ext cx="81534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7275" tIns="43637" rIns="87275" bIns="43637" anchor="ctr" anchorCtr="1"/>
          <a:lstStyle/>
          <a:p>
            <a:pPr marL="622300" indent="-622300" defTabSz="179388" eaLnBrk="0" hangingPunct="0"/>
            <a:r>
              <a:rPr kumimoji="1" lang="en-US" sz="2700" b="1" dirty="0">
                <a:latin typeface="Verdana" pitchFamily="34" charset="0"/>
              </a:rPr>
              <a:t>1.  MELAKUKAN PEMANTAUAN TINDAKAN PERBAIKAN</a:t>
            </a:r>
            <a:endParaRPr kumimoji="1" lang="en-US" sz="2700" b="1" i="1" dirty="0">
              <a:latin typeface="Verdana" pitchFamily="34" charset="0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0" y="0"/>
            <a:ext cx="1219200" cy="3276600"/>
          </a:xfrm>
          <a:prstGeom prst="rect">
            <a:avLst/>
          </a:prstGeom>
          <a:solidFill>
            <a:srgbClr val="0070C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8731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2133600" y="2132431"/>
            <a:ext cx="7772400" cy="45719"/>
          </a:xfrm>
          <a:prstGeom prst="rect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8731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83CEB2C-1817-47F7-98C0-D36AF9EDD6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1ECF00-6640-4B42-A490-1528FA283F84}" type="slidenum">
              <a:rPr lang="en-US" smtClean="0"/>
              <a:pPr>
                <a:defRPr/>
              </a:pPr>
              <a:t>95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F04D873-5E34-4F46-8BFB-99197091C8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Audit integrasi ISO 9001 &amp; ISO 45001 1/rev 00© Copyright Sentral Sistem, Juni 2019</a:t>
            </a:r>
          </a:p>
        </p:txBody>
      </p:sp>
    </p:spTree>
    <p:extLst>
      <p:ext uri="{BB962C8B-B14F-4D97-AF65-F5344CB8AC3E}">
        <p14:creationId xmlns:p14="http://schemas.microsoft.com/office/powerpoint/2010/main" val="2097523759"/>
      </p:ext>
    </p:extLst>
  </p:cSld>
  <p:clrMapOvr>
    <a:masterClrMapping/>
  </p:clrMapOvr>
  <p:transition spd="slow">
    <p:fade/>
  </p:transition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Chevron 44"/>
          <p:cNvSpPr/>
          <p:nvPr/>
        </p:nvSpPr>
        <p:spPr>
          <a:xfrm>
            <a:off x="1542654" y="285751"/>
            <a:ext cx="165100" cy="246063"/>
          </a:xfrm>
          <a:prstGeom prst="chevron">
            <a:avLst>
              <a:gd name="adj" fmla="val 82491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" name="Group 14"/>
          <p:cNvGrpSpPr/>
          <p:nvPr/>
        </p:nvGrpSpPr>
        <p:grpSpPr>
          <a:xfrm>
            <a:off x="84117" y="6452456"/>
            <a:ext cx="7683260" cy="262414"/>
            <a:chOff x="84116" y="6521598"/>
            <a:chExt cx="7683260" cy="204051"/>
          </a:xfrm>
          <a:solidFill>
            <a:srgbClr val="FF0000"/>
          </a:solidFill>
        </p:grpSpPr>
        <p:sp>
          <p:nvSpPr>
            <p:cNvPr id="28" name="Rectangle 27"/>
            <p:cNvSpPr/>
            <p:nvPr/>
          </p:nvSpPr>
          <p:spPr>
            <a:xfrm flipV="1">
              <a:off x="602299" y="6521598"/>
              <a:ext cx="7165077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46" name="Oval 172"/>
            <p:cNvSpPr>
              <a:spLocks noChangeArrowheads="1"/>
            </p:cNvSpPr>
            <p:nvPr/>
          </p:nvSpPr>
          <p:spPr bwMode="auto">
            <a:xfrm>
              <a:off x="84116" y="6657561"/>
              <a:ext cx="85822" cy="680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id-ID"/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7854676" y="6324601"/>
            <a:ext cx="14666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INTERNAL AUDIT</a:t>
            </a:r>
          </a:p>
        </p:txBody>
      </p:sp>
      <p:sp>
        <p:nvSpPr>
          <p:cNvPr id="23559" name="Rectangle 26"/>
          <p:cNvSpPr>
            <a:spLocks noChangeArrowheads="1"/>
          </p:cNvSpPr>
          <p:nvPr/>
        </p:nvSpPr>
        <p:spPr bwMode="auto">
          <a:xfrm>
            <a:off x="3427546" y="358791"/>
            <a:ext cx="4462825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6000" b="1" dirty="0" err="1">
                <a:solidFill>
                  <a:srgbClr val="0000CC"/>
                </a:solidFill>
                <a:latin typeface="Impact" pitchFamily="34" charset="0"/>
                <a:cs typeface="Browallia New" pitchFamily="34" charset="-34"/>
              </a:rPr>
              <a:t>Temuan</a:t>
            </a:r>
            <a:r>
              <a:rPr lang="en-US" sz="6000" b="1" dirty="0">
                <a:solidFill>
                  <a:srgbClr val="0000CC"/>
                </a:solidFill>
                <a:latin typeface="Impact" pitchFamily="34" charset="0"/>
                <a:cs typeface="Browallia New" pitchFamily="34" charset="-34"/>
              </a:rPr>
              <a:t> Audit</a:t>
            </a:r>
            <a:endParaRPr lang="en-US" sz="6000" dirty="0">
              <a:solidFill>
                <a:srgbClr val="0000CC"/>
              </a:solidFill>
              <a:latin typeface="Impact" pitchFamily="34" charset="0"/>
              <a:cs typeface="Browallia New" pitchFamily="34" charset="-34"/>
            </a:endParaRPr>
          </a:p>
        </p:txBody>
      </p:sp>
      <p:sp>
        <p:nvSpPr>
          <p:cNvPr id="23558" name="Rectangle 10"/>
          <p:cNvSpPr>
            <a:spLocks noChangeArrowheads="1"/>
          </p:cNvSpPr>
          <p:nvPr/>
        </p:nvSpPr>
        <p:spPr bwMode="auto">
          <a:xfrm>
            <a:off x="40574" y="40094"/>
            <a:ext cx="4540250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4400" b="1" dirty="0" err="1">
                <a:solidFill>
                  <a:srgbClr val="FF0000"/>
                </a:solidFill>
                <a:latin typeface="Basic Light ltd"/>
                <a:ea typeface="Arial Unicode MS" pitchFamily="34" charset="-128"/>
                <a:cs typeface="Calibri" pitchFamily="34" charset="0"/>
              </a:rPr>
              <a:t>Tindakan</a:t>
            </a:r>
            <a:r>
              <a:rPr lang="en-US" sz="4400" b="1" dirty="0">
                <a:solidFill>
                  <a:srgbClr val="FF0000"/>
                </a:solidFill>
                <a:latin typeface="Basic Light ltd"/>
                <a:ea typeface="Arial Unicode MS" pitchFamily="34" charset="-128"/>
                <a:cs typeface="Calibri" pitchFamily="34" charset="0"/>
              </a:rPr>
              <a:t> </a:t>
            </a:r>
            <a:r>
              <a:rPr lang="en-US" sz="4400" b="1" dirty="0" err="1">
                <a:solidFill>
                  <a:srgbClr val="FF0000"/>
                </a:solidFill>
                <a:latin typeface="Basic Light ltd"/>
                <a:ea typeface="Arial Unicode MS" pitchFamily="34" charset="-128"/>
                <a:cs typeface="Calibri" pitchFamily="34" charset="0"/>
              </a:rPr>
              <a:t>Perbaikan</a:t>
            </a:r>
            <a:endParaRPr lang="en-US" sz="4400" b="1" dirty="0">
              <a:solidFill>
                <a:srgbClr val="FF0000"/>
              </a:solidFill>
              <a:latin typeface="Basic Light ltd"/>
              <a:ea typeface="Arial Unicode MS" pitchFamily="34" charset="-128"/>
              <a:cs typeface="Calibri" pitchFamily="34" charset="0"/>
            </a:endParaRPr>
          </a:p>
        </p:txBody>
      </p:sp>
      <p:sp>
        <p:nvSpPr>
          <p:cNvPr id="26" name="Rectangle 3"/>
          <p:cNvSpPr txBox="1">
            <a:spLocks noChangeArrowheads="1"/>
          </p:cNvSpPr>
          <p:nvPr/>
        </p:nvSpPr>
        <p:spPr>
          <a:xfrm>
            <a:off x="630238" y="1557338"/>
            <a:ext cx="9004301" cy="4824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7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Correction</a:t>
            </a:r>
          </a:p>
          <a:p>
            <a:pPr marL="742950" marR="0" lvl="1" indent="-28575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Action to eliminate a detected nonconformity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7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Corrective Action</a:t>
            </a:r>
          </a:p>
          <a:p>
            <a:pPr marL="742950" marR="0" lvl="1" indent="-28575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Action to </a:t>
            </a: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eliminate the causes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of detected nonconformity or other undesirable situation</a:t>
            </a:r>
          </a:p>
          <a:p>
            <a:pPr marL="742950" marR="0" lvl="1" indent="-28575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Note 2 : Corrective action is taken to </a:t>
            </a: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prevent recurrence</a:t>
            </a:r>
          </a:p>
          <a:p>
            <a:pPr marL="742950" marR="0" lvl="1" indent="-28575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Oleh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karena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itu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3000" b="0" i="0" u="none" strike="noStrike" kern="1200" cap="none" spc="0" normalizeH="0" baseline="0" noProof="0" dirty="0" err="1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jangan</a:t>
            </a: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3000" b="0" i="0" u="none" strike="noStrike" kern="1200" cap="none" spc="0" normalizeH="0" baseline="0" noProof="0" dirty="0" err="1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membuat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corrective action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sebelum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mengetahui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penyebabnya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33CC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Penyebab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yang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berbeda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akan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menghasilkan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corrective action yang juga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berbeda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22" name="Straight Connector 21"/>
          <p:cNvCxnSpPr/>
          <p:nvPr/>
        </p:nvCxnSpPr>
        <p:spPr>
          <a:xfrm>
            <a:off x="3632200" y="1348731"/>
            <a:ext cx="62407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0D563B-DB59-4595-B317-4C7E9FA040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79658B-7F9C-4333-9499-869B8642C574}" type="slidenum">
              <a:rPr lang="en-US" smtClean="0"/>
              <a:pPr>
                <a:defRPr/>
              </a:pPr>
              <a:t>96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41D4304-F2D1-40EF-BE83-1E06ACE642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Audit integrasi ISO 9001 &amp; ISO 45001 1/rev 00© Copyright Sentral Sistem, Juni 2019</a:t>
            </a:r>
          </a:p>
        </p:txBody>
      </p:sp>
    </p:spTree>
  </p:cSld>
  <p:clrMapOvr>
    <a:masterClrMapping/>
  </p:clrMapOvr>
  <p:transition spd="slow">
    <p:fade/>
  </p:transition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F56F35-012C-4559-B81C-3F2CAAAF5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79658B-7F9C-4333-9499-869B8642C574}" type="slidenum">
              <a:rPr lang="en-US" smtClean="0"/>
              <a:pPr>
                <a:defRPr/>
              </a:pPr>
              <a:t>97</a:t>
            </a:fld>
            <a:endParaRPr 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D85B3A8E-9F2F-40E3-A1D3-9E9501798AA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19138" y="115888"/>
            <a:ext cx="8915400" cy="1143000"/>
          </a:xfrm>
        </p:spPr>
        <p:txBody>
          <a:bodyPr/>
          <a:lstStyle/>
          <a:p>
            <a:r>
              <a:rPr lang="en-US" dirty="0"/>
              <a:t>Workshop : Corrective Action </a:t>
            </a:r>
          </a:p>
        </p:txBody>
      </p:sp>
      <p:graphicFrame>
        <p:nvGraphicFramePr>
          <p:cNvPr id="7" name="Group 30">
            <a:extLst>
              <a:ext uri="{FF2B5EF4-FFF2-40B4-BE49-F238E27FC236}">
                <a16:creationId xmlns:a16="http://schemas.microsoft.com/office/drawing/2014/main" id="{FEDA5A73-4C5E-4607-B113-E692CC6AFA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48558932"/>
              </p:ext>
            </p:extLst>
          </p:nvPr>
        </p:nvGraphicFramePr>
        <p:xfrm>
          <a:off x="344488" y="1341437"/>
          <a:ext cx="9290050" cy="5014913"/>
        </p:xfrm>
        <a:graphic>
          <a:graphicData uri="http://schemas.openxmlformats.org/drawingml/2006/table">
            <a:tbl>
              <a:tblPr/>
              <a:tblGrid>
                <a:gridCol w="613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264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2872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218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576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No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Temuan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Corrective action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Apakah Corrective actionnya sudah tepat ?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1726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Pada 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tanggal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17 April 2017, 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hasil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pengukuran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baku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mutu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air 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dari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WTTP 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melewati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batas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nilai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ambang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batas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, 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standar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baku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mutu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100 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aktual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110 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Tapi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tidak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ada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tindakan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perbaikan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Akan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dilakukan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perbaikan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dan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pengukuran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ulang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baku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mutu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air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4000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Rudi, Operator yang 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bertanggung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jawab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terhadap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gudang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B3 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tidak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paham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mengenai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penanganan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tumpahan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B3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Melakukan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training 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terhadap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Rudi, 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sudah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dilaksanakan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tanggal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20 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Juni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2017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ED4D1DE-3855-49A9-AD52-894023AEC4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Audit integrasi ISO 9001 &amp; ISO 45001 1/rev 00© Copyright Sentral Sistem, Juni 2019</a:t>
            </a:r>
          </a:p>
        </p:txBody>
      </p:sp>
    </p:spTree>
    <p:extLst>
      <p:ext uri="{BB962C8B-B14F-4D97-AF65-F5344CB8AC3E}">
        <p14:creationId xmlns:p14="http://schemas.microsoft.com/office/powerpoint/2010/main" val="286961969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02" name="Rectangle 2"/>
          <p:cNvSpPr>
            <a:spLocks noGrp="1" noChangeArrowheads="1"/>
          </p:cNvSpPr>
          <p:nvPr>
            <p:ph type="title"/>
          </p:nvPr>
        </p:nvSpPr>
        <p:spPr>
          <a:xfrm>
            <a:off x="630238" y="341313"/>
            <a:ext cx="9063037" cy="1143000"/>
          </a:xfrm>
        </p:spPr>
        <p:txBody>
          <a:bodyPr/>
          <a:lstStyle/>
          <a:p>
            <a:r>
              <a:rPr lang="en-US" sz="3800"/>
              <a:t>Summary Tahapan Analisa Masalah</a:t>
            </a:r>
          </a:p>
        </p:txBody>
      </p:sp>
      <p:sp>
        <p:nvSpPr>
          <p:cNvPr id="358403" name="Rectangle 3"/>
          <p:cNvSpPr>
            <a:spLocks noGrp="1" noChangeArrowheads="1"/>
          </p:cNvSpPr>
          <p:nvPr>
            <p:ph idx="1"/>
          </p:nvPr>
        </p:nvSpPr>
        <p:spPr>
          <a:xfrm>
            <a:off x="630239" y="1412875"/>
            <a:ext cx="8767762" cy="4943476"/>
          </a:xfrm>
        </p:spPr>
        <p:txBody>
          <a:bodyPr>
            <a:normAutofit/>
          </a:bodyPr>
          <a:lstStyle/>
          <a:p>
            <a:pPr marL="609600" indent="-609600" defTabSz="914400">
              <a:buClr>
                <a:schemeClr val="tx1"/>
              </a:buClr>
              <a:buFontTx/>
              <a:buAutoNum type="arabicPeriod"/>
            </a:pPr>
            <a:r>
              <a:rPr lang="en-US" sz="2800" dirty="0" err="1"/>
              <a:t>Mempelajari</a:t>
            </a:r>
            <a:r>
              <a:rPr lang="en-US" sz="2800" dirty="0"/>
              <a:t> </a:t>
            </a:r>
            <a:r>
              <a:rPr lang="en-US" sz="2800" dirty="0" err="1"/>
              <a:t>Fakta</a:t>
            </a:r>
            <a:r>
              <a:rPr lang="en-US" sz="2800" dirty="0"/>
              <a:t>, </a:t>
            </a:r>
            <a:r>
              <a:rPr lang="en-US" sz="2800" dirty="0" err="1"/>
              <a:t>olah</a:t>
            </a:r>
            <a:r>
              <a:rPr lang="en-US" sz="2800" dirty="0"/>
              <a:t> TKP (</a:t>
            </a:r>
            <a:r>
              <a:rPr lang="en-US" sz="2800" dirty="0" err="1"/>
              <a:t>Tempat</a:t>
            </a:r>
            <a:r>
              <a:rPr lang="en-US" sz="2800" dirty="0"/>
              <a:t> </a:t>
            </a:r>
            <a:r>
              <a:rPr lang="en-US" sz="2800" dirty="0" err="1"/>
              <a:t>Kejadian</a:t>
            </a:r>
            <a:r>
              <a:rPr lang="en-US" sz="2800" dirty="0"/>
              <a:t> Problem), </a:t>
            </a:r>
            <a:r>
              <a:rPr lang="en-US" sz="2800" dirty="0" err="1"/>
              <a:t>Datang</a:t>
            </a:r>
            <a:r>
              <a:rPr lang="en-US" sz="2800" dirty="0"/>
              <a:t> dan </a:t>
            </a:r>
            <a:r>
              <a:rPr lang="en-US" sz="2800" dirty="0" err="1"/>
              <a:t>Lihat</a:t>
            </a:r>
            <a:endParaRPr lang="en-US" sz="2800" dirty="0"/>
          </a:p>
          <a:p>
            <a:pPr marL="609600" indent="-609600" defTabSz="914400">
              <a:buClr>
                <a:schemeClr val="tx1"/>
              </a:buClr>
              <a:buFontTx/>
              <a:buAutoNum type="arabicPeriod"/>
            </a:pPr>
            <a:r>
              <a:rPr lang="en-US" sz="2800" dirty="0" err="1"/>
              <a:t>Menganalisa</a:t>
            </a:r>
            <a:r>
              <a:rPr lang="en-US" sz="2800" dirty="0"/>
              <a:t> </a:t>
            </a:r>
            <a:r>
              <a:rPr lang="en-US" sz="2800" dirty="0" err="1"/>
              <a:t>penyebab</a:t>
            </a:r>
            <a:r>
              <a:rPr lang="en-US" sz="2800" dirty="0"/>
              <a:t> </a:t>
            </a:r>
            <a:r>
              <a:rPr lang="en-US" sz="2800" dirty="0" err="1"/>
              <a:t>masalah</a:t>
            </a:r>
            <a:endParaRPr lang="en-US" sz="2800" dirty="0"/>
          </a:p>
          <a:p>
            <a:pPr marL="609600" indent="-609600" defTabSz="914400">
              <a:buClr>
                <a:schemeClr val="tx1"/>
              </a:buClr>
              <a:buFontTx/>
              <a:buAutoNum type="arabicPeriod"/>
            </a:pPr>
            <a:r>
              <a:rPr lang="en-US" sz="2800" dirty="0" err="1"/>
              <a:t>Melakukan</a:t>
            </a:r>
            <a:r>
              <a:rPr lang="en-US" sz="2800" dirty="0"/>
              <a:t> </a:t>
            </a:r>
            <a:r>
              <a:rPr lang="en-US" sz="2800" dirty="0" err="1"/>
              <a:t>tindakan</a:t>
            </a:r>
            <a:r>
              <a:rPr lang="en-US" sz="2800" dirty="0"/>
              <a:t> </a:t>
            </a:r>
            <a:r>
              <a:rPr lang="en-US" sz="2800" dirty="0" err="1"/>
              <a:t>perbaikan</a:t>
            </a:r>
            <a:endParaRPr lang="en-US" sz="2800" dirty="0"/>
          </a:p>
          <a:p>
            <a:pPr marL="1371600" lvl="2" indent="-457200" defTabSz="914400"/>
            <a:r>
              <a:rPr lang="en-US" sz="2800" dirty="0" err="1"/>
              <a:t>Tindakan</a:t>
            </a:r>
            <a:r>
              <a:rPr lang="en-US" sz="2800" dirty="0"/>
              <a:t> temporary (correction)</a:t>
            </a:r>
          </a:p>
          <a:p>
            <a:pPr marL="1371600" lvl="2" indent="-457200" defTabSz="914400"/>
            <a:r>
              <a:rPr lang="en-US" sz="2800" dirty="0" err="1"/>
              <a:t>Tindakan</a:t>
            </a:r>
            <a:r>
              <a:rPr lang="en-US" sz="2800" dirty="0"/>
              <a:t> </a:t>
            </a:r>
            <a:r>
              <a:rPr lang="en-US" sz="2800" dirty="0" err="1"/>
              <a:t>permanen</a:t>
            </a:r>
            <a:r>
              <a:rPr lang="en-US" sz="2800" dirty="0"/>
              <a:t> (corrective action)</a:t>
            </a:r>
          </a:p>
          <a:p>
            <a:pPr marL="609600" indent="-609600" defTabSz="914400">
              <a:buClr>
                <a:schemeClr val="tx1"/>
              </a:buClr>
              <a:buFontTx/>
              <a:buAutoNum type="arabicPeriod"/>
            </a:pPr>
            <a:r>
              <a:rPr lang="en-US" sz="2800" dirty="0" err="1"/>
              <a:t>Evaluasi</a:t>
            </a:r>
            <a:r>
              <a:rPr lang="en-US" sz="2800" dirty="0"/>
              <a:t> </a:t>
            </a:r>
            <a:r>
              <a:rPr lang="en-US" sz="2800" dirty="0" err="1"/>
              <a:t>efektifitas</a:t>
            </a:r>
            <a:r>
              <a:rPr lang="en-US" sz="2800" dirty="0"/>
              <a:t> </a:t>
            </a:r>
            <a:r>
              <a:rPr lang="en-US" sz="2800" dirty="0" err="1"/>
              <a:t>tindakan</a:t>
            </a:r>
            <a:r>
              <a:rPr lang="en-US" sz="2800" dirty="0"/>
              <a:t> </a:t>
            </a:r>
            <a:r>
              <a:rPr lang="en-US" sz="2800" dirty="0" err="1"/>
              <a:t>perbaikan</a:t>
            </a:r>
            <a:endParaRPr lang="en-US" sz="2800" dirty="0"/>
          </a:p>
          <a:p>
            <a:pPr marL="609600" indent="-609600" defTabSz="914400">
              <a:buClr>
                <a:schemeClr val="tx1"/>
              </a:buClr>
              <a:buFontTx/>
              <a:buAutoNum type="arabicPeriod"/>
            </a:pPr>
            <a:r>
              <a:rPr lang="en-US" sz="2800" dirty="0" err="1"/>
              <a:t>Standarisasi</a:t>
            </a:r>
            <a:endParaRPr lang="en-US" sz="28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A6DE35-7B2C-43C1-9F72-A7252D5C4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79658B-7F9C-4333-9499-869B8642C574}" type="slidenum">
              <a:rPr lang="en-US" smtClean="0"/>
              <a:pPr>
                <a:defRPr/>
              </a:pPr>
              <a:t>98</a:t>
            </a:fld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20673ED-2742-4CD9-B384-06423BFBE8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Audit integrasi ISO 9001 &amp; ISO 45001 1/rev 00© Copyright Sentral Sistem, Juni 2019</a:t>
            </a:r>
          </a:p>
        </p:txBody>
      </p:sp>
    </p:spTree>
  </p:cSld>
  <p:clrMapOvr>
    <a:masterClrMapping/>
  </p:clrMapOvr>
  <p:transition spd="slow" advClick="0">
    <p:fade/>
  </p:transition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297525" y="0"/>
            <a:ext cx="2383631" cy="6858000"/>
          </a:xfrm>
          <a:prstGeom prst="rect">
            <a:avLst/>
          </a:prstGeom>
          <a:pattFill prst="ltUpDiag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cxnSp>
        <p:nvCxnSpPr>
          <p:cNvPr id="65" name="Straight Connector 64"/>
          <p:cNvCxnSpPr/>
          <p:nvPr/>
        </p:nvCxnSpPr>
        <p:spPr>
          <a:xfrm flipH="1">
            <a:off x="2889251" y="1087438"/>
            <a:ext cx="5160" cy="5207000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558" name="Rectangle 10"/>
          <p:cNvSpPr>
            <a:spLocks noChangeArrowheads="1"/>
          </p:cNvSpPr>
          <p:nvPr/>
        </p:nvSpPr>
        <p:spPr bwMode="auto">
          <a:xfrm>
            <a:off x="2476500" y="-76200"/>
            <a:ext cx="4476764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4400" b="1" dirty="0">
                <a:solidFill>
                  <a:srgbClr val="FF0000"/>
                </a:solidFill>
                <a:latin typeface="Basic Light ltd"/>
                <a:ea typeface="Arial Unicode MS" pitchFamily="34" charset="-128"/>
                <a:cs typeface="Calibri" pitchFamily="34" charset="0"/>
              </a:rPr>
              <a:t>2. </a:t>
            </a:r>
            <a:r>
              <a:rPr lang="en-US" sz="4400" b="1" dirty="0" err="1">
                <a:solidFill>
                  <a:srgbClr val="FF0000"/>
                </a:solidFill>
                <a:latin typeface="Basic Light ltd"/>
                <a:ea typeface="Arial Unicode MS" pitchFamily="34" charset="-128"/>
                <a:cs typeface="Calibri" pitchFamily="34" charset="0"/>
              </a:rPr>
              <a:t>Verifikasi</a:t>
            </a:r>
            <a:r>
              <a:rPr lang="en-US" sz="4400" b="1" dirty="0">
                <a:solidFill>
                  <a:srgbClr val="FF0000"/>
                </a:solidFill>
                <a:latin typeface="Basic Light ltd"/>
                <a:ea typeface="Arial Unicode MS" pitchFamily="34" charset="-128"/>
                <a:cs typeface="Calibri" pitchFamily="34" charset="0"/>
              </a:rPr>
              <a:t> </a:t>
            </a:r>
          </a:p>
        </p:txBody>
      </p:sp>
      <p:sp>
        <p:nvSpPr>
          <p:cNvPr id="23559" name="Rectangle 26"/>
          <p:cNvSpPr>
            <a:spLocks noChangeArrowheads="1"/>
          </p:cNvSpPr>
          <p:nvPr/>
        </p:nvSpPr>
        <p:spPr bwMode="auto">
          <a:xfrm>
            <a:off x="2978680" y="381001"/>
            <a:ext cx="4968027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6000" b="1" dirty="0">
                <a:solidFill>
                  <a:srgbClr val="009900"/>
                </a:solidFill>
                <a:latin typeface="Impact" pitchFamily="34" charset="0"/>
                <a:cs typeface="Browallia New" pitchFamily="34" charset="-34"/>
              </a:rPr>
              <a:t>AUDIT INTERNAL</a:t>
            </a:r>
            <a:endParaRPr lang="en-US" sz="6000" dirty="0">
              <a:solidFill>
                <a:srgbClr val="009900"/>
              </a:solidFill>
              <a:latin typeface="Impact" pitchFamily="34" charset="0"/>
              <a:cs typeface="Browallia New" pitchFamily="34" charset="-34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1231371" y="0"/>
            <a:ext cx="510779" cy="5722938"/>
          </a:xfrm>
          <a:prstGeom prst="rect">
            <a:avLst/>
          </a:prstGeom>
          <a:pattFill prst="narVert">
            <a:fgClr>
              <a:schemeClr val="bg1">
                <a:lumMod val="7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1" name="Right Triangle 30"/>
          <p:cNvSpPr/>
          <p:nvPr/>
        </p:nvSpPr>
        <p:spPr>
          <a:xfrm flipH="1" flipV="1">
            <a:off x="1221052" y="5719763"/>
            <a:ext cx="543454" cy="531812"/>
          </a:xfrm>
          <a:prstGeom prst="rtTriangle">
            <a:avLst/>
          </a:prstGeom>
          <a:pattFill prst="narVert">
            <a:fgClr>
              <a:schemeClr val="bg1">
                <a:lumMod val="6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1816101" y="5313363"/>
            <a:ext cx="472943" cy="933450"/>
          </a:xfrm>
          <a:prstGeom prst="rect">
            <a:avLst/>
          </a:prstGeom>
          <a:pattFill prst="narVert">
            <a:fgClr>
              <a:schemeClr val="bg1">
                <a:lumMod val="7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7" name="Right Triangle 36"/>
          <p:cNvSpPr/>
          <p:nvPr/>
        </p:nvSpPr>
        <p:spPr>
          <a:xfrm>
            <a:off x="1752469" y="5719763"/>
            <a:ext cx="558932" cy="531812"/>
          </a:xfrm>
          <a:prstGeom prst="rtTriangle">
            <a:avLst/>
          </a:prstGeom>
          <a:pattFill prst="narVert">
            <a:fgClr>
              <a:schemeClr val="bg1">
                <a:lumMod val="6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8" name="Right Triangle 37"/>
          <p:cNvSpPr/>
          <p:nvPr/>
        </p:nvSpPr>
        <p:spPr>
          <a:xfrm flipH="1">
            <a:off x="1831579" y="4826000"/>
            <a:ext cx="448865" cy="488950"/>
          </a:xfrm>
          <a:prstGeom prst="rtTriangle">
            <a:avLst/>
          </a:prstGeom>
          <a:pattFill prst="narVert">
            <a:fgClr>
              <a:schemeClr val="bg1">
                <a:lumMod val="7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9" name="Right Triangle 38"/>
          <p:cNvSpPr/>
          <p:nvPr/>
        </p:nvSpPr>
        <p:spPr>
          <a:xfrm rot="5400000">
            <a:off x="1806575" y="4839495"/>
            <a:ext cx="473075" cy="474663"/>
          </a:xfrm>
          <a:prstGeom prst="rtTriangle">
            <a:avLst/>
          </a:prstGeom>
          <a:pattFill prst="narHorz">
            <a:fgClr>
              <a:schemeClr val="bg1">
                <a:lumMod val="6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0" y="4826000"/>
            <a:ext cx="1816100" cy="488950"/>
          </a:xfrm>
          <a:prstGeom prst="rect">
            <a:avLst/>
          </a:prstGeom>
          <a:pattFill prst="narHorz">
            <a:fgClr>
              <a:schemeClr val="bg1">
                <a:lumMod val="7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23568" name="Picture 2" descr="http://previews.123rf.com/images/maxxyustas/maxxyustas1405/maxxyustas140500038/28216586-Plan-do-check-act-PDCA-on-white-isolated-background-3d-Stock-Photo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" y="1481139"/>
            <a:ext cx="3088746" cy="2852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Freeform 5"/>
          <p:cNvSpPr/>
          <p:nvPr/>
        </p:nvSpPr>
        <p:spPr>
          <a:xfrm>
            <a:off x="1702595" y="457201"/>
            <a:ext cx="1264047" cy="1255713"/>
          </a:xfrm>
          <a:custGeom>
            <a:avLst/>
            <a:gdLst>
              <a:gd name="connsiteX0" fmla="*/ 1263535 w 1263535"/>
              <a:gd name="connsiteY0" fmla="*/ 0 h 964277"/>
              <a:gd name="connsiteX1" fmla="*/ 0 w 1263535"/>
              <a:gd name="connsiteY1" fmla="*/ 0 h 964277"/>
              <a:gd name="connsiteX2" fmla="*/ 33251 w 1263535"/>
              <a:gd name="connsiteY2" fmla="*/ 964277 h 964277"/>
              <a:gd name="connsiteX0" fmla="*/ 1263535 w 1263535"/>
              <a:gd name="connsiteY0" fmla="*/ 0 h 931026"/>
              <a:gd name="connsiteX1" fmla="*/ 0 w 1263535"/>
              <a:gd name="connsiteY1" fmla="*/ 0 h 931026"/>
              <a:gd name="connsiteX2" fmla="*/ 0 w 1263535"/>
              <a:gd name="connsiteY2" fmla="*/ 931026 h 931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63535" h="931026">
                <a:moveTo>
                  <a:pt x="1263535" y="0"/>
                </a:moveTo>
                <a:lnTo>
                  <a:pt x="0" y="0"/>
                </a:lnTo>
                <a:lnTo>
                  <a:pt x="0" y="931026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5" name="Chevron 44"/>
          <p:cNvSpPr/>
          <p:nvPr/>
        </p:nvSpPr>
        <p:spPr>
          <a:xfrm>
            <a:off x="1542654" y="285751"/>
            <a:ext cx="165100" cy="246063"/>
          </a:xfrm>
          <a:prstGeom prst="chevron">
            <a:avLst>
              <a:gd name="adj" fmla="val 82491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" name="Group 14"/>
          <p:cNvGrpSpPr/>
          <p:nvPr/>
        </p:nvGrpSpPr>
        <p:grpSpPr>
          <a:xfrm>
            <a:off x="84117" y="6452456"/>
            <a:ext cx="7683260" cy="262414"/>
            <a:chOff x="84116" y="6521598"/>
            <a:chExt cx="7683260" cy="204051"/>
          </a:xfrm>
          <a:solidFill>
            <a:srgbClr val="FF0000"/>
          </a:solidFill>
        </p:grpSpPr>
        <p:sp>
          <p:nvSpPr>
            <p:cNvPr id="28" name="Rectangle 27"/>
            <p:cNvSpPr/>
            <p:nvPr/>
          </p:nvSpPr>
          <p:spPr>
            <a:xfrm flipV="1">
              <a:off x="602299" y="6521598"/>
              <a:ext cx="7165077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46" name="Oval 172"/>
            <p:cNvSpPr>
              <a:spLocks noChangeArrowheads="1"/>
            </p:cNvSpPr>
            <p:nvPr/>
          </p:nvSpPr>
          <p:spPr bwMode="auto">
            <a:xfrm>
              <a:off x="84116" y="6657561"/>
              <a:ext cx="85822" cy="680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id-ID" dirty="0"/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7854676" y="6324601"/>
            <a:ext cx="14666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INTERNAL AUDIT</a:t>
            </a:r>
          </a:p>
        </p:txBody>
      </p:sp>
      <p:sp>
        <p:nvSpPr>
          <p:cNvPr id="25" name="Text Box 3"/>
          <p:cNvSpPr txBox="1">
            <a:spLocks noChangeArrowheads="1"/>
          </p:cNvSpPr>
          <p:nvPr/>
        </p:nvSpPr>
        <p:spPr bwMode="auto">
          <a:xfrm>
            <a:off x="2971800" y="1219201"/>
            <a:ext cx="6686550" cy="48936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457200" indent="-361950" eaLnBrk="0" hangingPunct="0">
              <a:lnSpc>
                <a:spcPct val="120000"/>
              </a:lnSpc>
              <a:buFont typeface="Monotype Sorts" charset="2"/>
              <a:buChar char="J"/>
              <a:tabLst>
                <a:tab pos="533400" algn="l"/>
              </a:tabLst>
            </a:pPr>
            <a:r>
              <a:rPr lang="en-US" sz="2000" b="0" dirty="0" err="1">
                <a:latin typeface="Century Gothic" pitchFamily="34" charset="0"/>
              </a:rPr>
              <a:t>Memeriksa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apakah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tindakan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perbaikan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telah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dilakukan</a:t>
            </a:r>
            <a:endParaRPr lang="en-US" sz="2000" b="0" dirty="0">
              <a:latin typeface="Century Gothic" pitchFamily="34" charset="0"/>
            </a:endParaRPr>
          </a:p>
          <a:p>
            <a:pPr marL="457200" indent="-361950" eaLnBrk="0" hangingPunct="0">
              <a:lnSpc>
                <a:spcPct val="120000"/>
              </a:lnSpc>
              <a:buFont typeface="Monotype Sorts" charset="2"/>
              <a:buChar char="J"/>
              <a:tabLst>
                <a:tab pos="533400" algn="l"/>
              </a:tabLst>
            </a:pPr>
            <a:r>
              <a:rPr lang="en-US" sz="2000" b="0" dirty="0" err="1">
                <a:latin typeface="Century Gothic" pitchFamily="34" charset="0"/>
              </a:rPr>
              <a:t>Memeriksa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apakah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tindakan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perbaikan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tersebut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sesuai</a:t>
            </a:r>
            <a:r>
              <a:rPr lang="en-US" sz="2000" b="0" dirty="0">
                <a:latin typeface="Century Gothic" pitchFamily="34" charset="0"/>
              </a:rPr>
              <a:t>  </a:t>
            </a:r>
            <a:r>
              <a:rPr lang="en-US" sz="2000" b="0" dirty="0" err="1">
                <a:latin typeface="Century Gothic" pitchFamily="34" charset="0"/>
              </a:rPr>
              <a:t>dengan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nonconformances</a:t>
            </a:r>
            <a:r>
              <a:rPr lang="en-US" sz="2000" b="0" dirty="0">
                <a:latin typeface="Century Gothic" pitchFamily="34" charset="0"/>
              </a:rPr>
              <a:t> yang </a:t>
            </a:r>
            <a:r>
              <a:rPr lang="en-US" sz="2000" b="0" dirty="0" err="1">
                <a:latin typeface="Century Gothic" pitchFamily="34" charset="0"/>
              </a:rPr>
              <a:t>ditemukan</a:t>
            </a:r>
            <a:endParaRPr lang="en-US" sz="2000" b="0" dirty="0">
              <a:latin typeface="Century Gothic" pitchFamily="34" charset="0"/>
            </a:endParaRPr>
          </a:p>
          <a:p>
            <a:pPr marL="457200" indent="-361950" eaLnBrk="0" hangingPunct="0">
              <a:lnSpc>
                <a:spcPct val="120000"/>
              </a:lnSpc>
              <a:buFont typeface="Monotype Sorts" charset="2"/>
              <a:buChar char="J"/>
              <a:tabLst>
                <a:tab pos="533400" algn="l"/>
              </a:tabLst>
            </a:pPr>
            <a:r>
              <a:rPr lang="en-US" sz="2000" b="0" dirty="0" err="1">
                <a:latin typeface="Century Gothic" pitchFamily="34" charset="0"/>
              </a:rPr>
              <a:t>Memeriksa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apakah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tindakan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perbaikan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tersebut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efektif</a:t>
            </a:r>
            <a:r>
              <a:rPr lang="en-US" sz="2000" b="0" dirty="0">
                <a:latin typeface="Century Gothic" pitchFamily="34" charset="0"/>
              </a:rPr>
              <a:t> agar </a:t>
            </a:r>
            <a:r>
              <a:rPr lang="en-US" sz="2000" b="0" dirty="0" err="1">
                <a:latin typeface="Century Gothic" pitchFamily="34" charset="0"/>
              </a:rPr>
              <a:t>masalah</a:t>
            </a:r>
            <a:r>
              <a:rPr lang="en-US" sz="2000" b="0" dirty="0">
                <a:latin typeface="Century Gothic" pitchFamily="34" charset="0"/>
              </a:rPr>
              <a:t> yang </a:t>
            </a:r>
            <a:r>
              <a:rPr lang="en-US" sz="2000" b="0" dirty="0" err="1">
                <a:latin typeface="Century Gothic" pitchFamily="34" charset="0"/>
              </a:rPr>
              <a:t>sama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tidak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terulang</a:t>
            </a:r>
            <a:endParaRPr lang="en-US" sz="2000" b="0" dirty="0">
              <a:latin typeface="Century Gothic" pitchFamily="34" charset="0"/>
            </a:endParaRPr>
          </a:p>
          <a:p>
            <a:pPr marL="457200" indent="-361950" eaLnBrk="0" hangingPunct="0">
              <a:lnSpc>
                <a:spcPct val="120000"/>
              </a:lnSpc>
              <a:buFont typeface="Monotype Sorts" charset="2"/>
              <a:buChar char="J"/>
              <a:tabLst>
                <a:tab pos="533400" algn="l"/>
              </a:tabLst>
            </a:pPr>
            <a:r>
              <a:rPr lang="en-US" sz="2000" b="0" dirty="0" err="1">
                <a:latin typeface="Century Gothic" pitchFamily="34" charset="0"/>
              </a:rPr>
              <a:t>Membuat</a:t>
            </a:r>
            <a:r>
              <a:rPr lang="en-US" sz="2000" b="0" dirty="0">
                <a:latin typeface="Century Gothic" pitchFamily="34" charset="0"/>
              </a:rPr>
              <a:t> CAR </a:t>
            </a:r>
            <a:r>
              <a:rPr lang="en-US" sz="2000" b="0" dirty="0" err="1">
                <a:latin typeface="Century Gothic" pitchFamily="34" charset="0"/>
              </a:rPr>
              <a:t>baru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apabila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pada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saat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verifikasi</a:t>
            </a:r>
            <a:r>
              <a:rPr lang="en-US" sz="2000" b="0" dirty="0">
                <a:latin typeface="Century Gothic" pitchFamily="34" charset="0"/>
              </a:rPr>
              <a:t>, status CAR </a:t>
            </a:r>
            <a:r>
              <a:rPr lang="en-US" sz="2000" b="0" dirty="0" err="1">
                <a:latin typeface="Century Gothic" pitchFamily="34" charset="0"/>
              </a:rPr>
              <a:t>masih</a:t>
            </a:r>
            <a:r>
              <a:rPr lang="en-US" sz="2000" b="0" dirty="0">
                <a:latin typeface="Century Gothic" pitchFamily="34" charset="0"/>
              </a:rPr>
              <a:t> OPEN(</a:t>
            </a:r>
            <a:r>
              <a:rPr lang="en-US" sz="2000" b="0" dirty="0" err="1">
                <a:latin typeface="Century Gothic" pitchFamily="34" charset="0"/>
              </a:rPr>
              <a:t>bila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perlu</a:t>
            </a:r>
            <a:r>
              <a:rPr lang="en-US" sz="2000" b="0" dirty="0">
                <a:latin typeface="Century Gothic" pitchFamily="34" charset="0"/>
              </a:rPr>
              <a:t>)</a:t>
            </a:r>
          </a:p>
          <a:p>
            <a:pPr marL="457200" indent="-361950" eaLnBrk="0" hangingPunct="0">
              <a:lnSpc>
                <a:spcPct val="120000"/>
              </a:lnSpc>
              <a:buFont typeface="Monotype Sorts" charset="2"/>
              <a:buChar char="J"/>
              <a:tabLst>
                <a:tab pos="533400" algn="l"/>
              </a:tabLst>
            </a:pPr>
            <a:r>
              <a:rPr lang="en-US" sz="2000" b="0" dirty="0" err="1">
                <a:latin typeface="Century Gothic" pitchFamily="34" charset="0"/>
              </a:rPr>
              <a:t>Membuat</a:t>
            </a:r>
            <a:r>
              <a:rPr lang="en-US" sz="2000" b="0" dirty="0">
                <a:latin typeface="Century Gothic" pitchFamily="34" charset="0"/>
              </a:rPr>
              <a:t> schedule </a:t>
            </a:r>
            <a:r>
              <a:rPr lang="en-US" sz="2000" b="0" dirty="0" err="1">
                <a:latin typeface="Century Gothic" pitchFamily="34" charset="0"/>
              </a:rPr>
              <a:t>verifikasi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untuk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nonconformances</a:t>
            </a:r>
            <a:r>
              <a:rPr lang="en-US" sz="2000" b="0" dirty="0">
                <a:latin typeface="Century Gothic" pitchFamily="34" charset="0"/>
              </a:rPr>
              <a:t> yang </a:t>
            </a:r>
            <a:r>
              <a:rPr lang="en-US" sz="2000" b="0" dirty="0" err="1">
                <a:latin typeface="Century Gothic" pitchFamily="34" charset="0"/>
              </a:rPr>
              <a:t>masih</a:t>
            </a:r>
            <a:r>
              <a:rPr lang="en-US" sz="2000" b="0" dirty="0">
                <a:latin typeface="Century Gothic" pitchFamily="34" charset="0"/>
              </a:rPr>
              <a:t> OPEN</a:t>
            </a:r>
            <a:endParaRPr lang="en-GB" sz="2000" b="0" dirty="0">
              <a:latin typeface="Century Gothic" pitchFamily="34" charset="0"/>
            </a:endParaRPr>
          </a:p>
          <a:p>
            <a:pPr marL="457200" indent="-361950" eaLnBrk="0" hangingPunct="0">
              <a:lnSpc>
                <a:spcPct val="120000"/>
              </a:lnSpc>
              <a:buFont typeface="Monotype Sorts" charset="2"/>
              <a:buChar char="J"/>
              <a:tabLst>
                <a:tab pos="533400" algn="l"/>
              </a:tabLst>
            </a:pPr>
            <a:r>
              <a:rPr lang="en-US" sz="2000" b="0" dirty="0" err="1">
                <a:latin typeface="Century Gothic" pitchFamily="34" charset="0"/>
              </a:rPr>
              <a:t>Gunakan</a:t>
            </a:r>
            <a:r>
              <a:rPr lang="en-US" sz="2000" b="0" dirty="0">
                <a:latin typeface="Century Gothic" pitchFamily="34" charset="0"/>
              </a:rPr>
              <a:t> LOG CAR </a:t>
            </a:r>
            <a:r>
              <a:rPr lang="en-US" sz="2000" b="0" dirty="0" err="1">
                <a:latin typeface="Century Gothic" pitchFamily="34" charset="0"/>
              </a:rPr>
              <a:t>untuk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memonitor</a:t>
            </a:r>
            <a:r>
              <a:rPr lang="en-US" sz="2000" b="0" dirty="0">
                <a:latin typeface="Century Gothic" pitchFamily="34" charset="0"/>
              </a:rPr>
              <a:t> status </a:t>
            </a:r>
            <a:r>
              <a:rPr lang="en-US" sz="2000" b="0" dirty="0" err="1">
                <a:latin typeface="Century Gothic" pitchFamily="34" charset="0"/>
              </a:rPr>
              <a:t>tiap</a:t>
            </a:r>
            <a:r>
              <a:rPr lang="en-US" sz="2000" b="0" dirty="0">
                <a:latin typeface="Century Gothic" pitchFamily="34" charset="0"/>
              </a:rPr>
              <a:t> CAR</a:t>
            </a:r>
            <a:endParaRPr lang="en-GB" sz="2000" b="0" dirty="0">
              <a:latin typeface="Century Gothic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B1E9E5-2111-4E2D-AD16-674F284BA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79658B-7F9C-4333-9499-869B8642C574}" type="slidenum">
              <a:rPr lang="en-US" smtClean="0"/>
              <a:pPr>
                <a:defRPr/>
              </a:pPr>
              <a:t>99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4ECE0A4-9B0A-4E2D-9C59-DB1E62593C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Audit integrasi ISO 9001 &amp; ISO 45001 1/rev 00© Copyright Sentral Sistem, Juni 2019</a:t>
            </a:r>
          </a:p>
        </p:txBody>
      </p:sp>
    </p:spTree>
  </p:cSld>
  <p:clrMapOvr>
    <a:masterClrMapping/>
  </p:clrMapOvr>
  <p:transition spd="slow"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15252</TotalTime>
  <Words>7733</Words>
  <Application>Microsoft Office PowerPoint</Application>
  <PresentationFormat>A4 Paper (210x297 mm)</PresentationFormat>
  <Paragraphs>1282</Paragraphs>
  <Slides>105</Slides>
  <Notes>72</Notes>
  <HiddenSlides>0</HiddenSlides>
  <MMClips>0</MMClips>
  <ScaleCrop>false</ScaleCrop>
  <HeadingPairs>
    <vt:vector size="8" baseType="variant">
      <vt:variant>
        <vt:lpstr>Fonts Used</vt:lpstr>
      </vt:variant>
      <vt:variant>
        <vt:i4>20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105</vt:i4>
      </vt:variant>
    </vt:vector>
  </HeadingPairs>
  <TitlesOfParts>
    <vt:vector size="127" baseType="lpstr">
      <vt:lpstr>Arial</vt:lpstr>
      <vt:lpstr>Basic Light ltd</vt:lpstr>
      <vt:lpstr>Bauhaus 93</vt:lpstr>
      <vt:lpstr>Berlin Sans FB</vt:lpstr>
      <vt:lpstr>Berlin Sans FB Demi</vt:lpstr>
      <vt:lpstr>Bookman Old Style</vt:lpstr>
      <vt:lpstr>Brush Script MT</vt:lpstr>
      <vt:lpstr>Calibri</vt:lpstr>
      <vt:lpstr>Calibri Light</vt:lpstr>
      <vt:lpstr>Century Gothic</vt:lpstr>
      <vt:lpstr>Comic Sans MS</vt:lpstr>
      <vt:lpstr>Gill Sans MT Condensed</vt:lpstr>
      <vt:lpstr>Impact</vt:lpstr>
      <vt:lpstr>Lucida Calligraphy</vt:lpstr>
      <vt:lpstr>Monotype Sorts</vt:lpstr>
      <vt:lpstr>Times New Roman</vt:lpstr>
      <vt:lpstr>Trebuchet MS</vt:lpstr>
      <vt:lpstr>Verdana</vt:lpstr>
      <vt:lpstr>Wingdings</vt:lpstr>
      <vt:lpstr>Wingdings 2</vt:lpstr>
      <vt:lpstr>Office Theme</vt:lpstr>
      <vt:lpstr>Clip</vt:lpstr>
      <vt:lpstr>AUDIT</vt:lpstr>
      <vt:lpstr>Penjelasan Training</vt:lpstr>
      <vt:lpstr>Tujuan Quality Audit</vt:lpstr>
      <vt:lpstr>PowerPoint Presentation</vt:lpstr>
      <vt:lpstr>PowerPoint Presentation</vt:lpstr>
      <vt:lpstr>Kriteria Audit</vt:lpstr>
      <vt:lpstr>Kriteria Audit</vt:lpstr>
      <vt:lpstr>PowerPoint Presentation</vt:lpstr>
      <vt:lpstr>Jenis-Jenis Audit berdasarkan auditornya</vt:lpstr>
      <vt:lpstr>Jenis-Jenis Audit berdasarkan auditornya</vt:lpstr>
      <vt:lpstr>PowerPoint Presentation</vt:lpstr>
      <vt:lpstr>PERUBAHAN ISO 19011:2018</vt:lpstr>
      <vt:lpstr>PERUBAHAN ISO 19011:2018</vt:lpstr>
      <vt:lpstr>PowerPoint Presentation</vt:lpstr>
      <vt:lpstr>PowerPoint Presentation</vt:lpstr>
      <vt:lpstr>5.3 Menetapkan dan Mengevaluasi Risiko dan Peluang  dari Program Audit (NEW, ISO 19011:2018)</vt:lpstr>
      <vt:lpstr>6.3.2.1. Pendekatan berdasarkan risiko dalam perencanaan (NEW ISO 19011:2018 !!)</vt:lpstr>
      <vt:lpstr>Jadual Audit </vt:lpstr>
      <vt:lpstr>Jadual Audit (lanjutan)</vt:lpstr>
      <vt:lpstr>Penetapan Jadual Audit </vt:lpstr>
      <vt:lpstr>Workshop 1 : Menyusun Program Audit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Management System </vt:lpstr>
      <vt:lpstr>PowerPoint Presentation</vt:lpstr>
      <vt:lpstr>PowerPoint Presentation</vt:lpstr>
      <vt:lpstr>PowerPoint Presentation</vt:lpstr>
      <vt:lpstr>PowerPoint Presentation</vt:lpstr>
      <vt:lpstr>PERUBAHAN KONSEP SISTEM MANAJEMEN</vt:lpstr>
      <vt:lpstr>Apakah risiko itu?</vt:lpstr>
      <vt:lpstr>TEKNIK PENGELOLAAN RISIKO  versi Sentral Sistem Consulting </vt:lpstr>
      <vt:lpstr>PowerPoint Presentation</vt:lpstr>
      <vt:lpstr>PowerPoint Presentation</vt:lpstr>
      <vt:lpstr>PowerPoint Presentation</vt:lpstr>
      <vt:lpstr>PowerPoint Presentation</vt:lpstr>
      <vt:lpstr> PERUBAHAN KONSEP SISTEM MANAJEMEN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Fungsi Internal Audit  yang Benar ! </vt:lpstr>
      <vt:lpstr>Workshop 2 : Diskusi kelompok</vt:lpstr>
      <vt:lpstr>Fase-Fase</vt:lpstr>
      <vt:lpstr>Fase I : Perencanaan Audit</vt:lpstr>
      <vt:lpstr>Workshop 3 : Diskusi kelompok</vt:lpstr>
      <vt:lpstr> Pemilihan Audit Team</vt:lpstr>
      <vt:lpstr>KUALIFIKASI AUDITOR </vt:lpstr>
      <vt:lpstr>KUALIFIKASI NON TEKNIS AUDITOR</vt:lpstr>
      <vt:lpstr>Pemeliharaan dan Peningkatan Auditor </vt:lpstr>
      <vt:lpstr> Hubungi organisasi yang akan diaudit </vt:lpstr>
      <vt:lpstr>Pengarahan Untuk Audit Team</vt:lpstr>
      <vt:lpstr>Contoh Pengarahan Untuk Audit Team</vt:lpstr>
      <vt:lpstr>Pembuatan Checklist Audit</vt:lpstr>
      <vt:lpstr>Input dalam pembuatan check list audit </vt:lpstr>
      <vt:lpstr>Diskusi kelompok</vt:lpstr>
      <vt:lpstr>PowerPoint Presentation</vt:lpstr>
      <vt:lpstr>PowerPoint Presentation</vt:lpstr>
      <vt:lpstr> Opening meeting</vt:lpstr>
      <vt:lpstr> Pelaksanaan Audit</vt:lpstr>
      <vt:lpstr> Pelaksanaan Audit</vt:lpstr>
      <vt:lpstr>Siklus Pelaksanaan Audit</vt:lpstr>
      <vt:lpstr>PELAKSANAAN AUDIT </vt:lpstr>
      <vt:lpstr>PowerPoint Presentation</vt:lpstr>
      <vt:lpstr>PowerPoint Presentation</vt:lpstr>
      <vt:lpstr>PowerPoint Presentation</vt:lpstr>
      <vt:lpstr>PowerPoint Presentation</vt:lpstr>
      <vt:lpstr>Teknik-teknik Sampling</vt:lpstr>
      <vt:lpstr>Jika suatu masalah terdeteksi melalui vertical slice, horizontal slice sampling harus digunakan untuk menentukan kedalaman dan keseriusan dari masalah tsb !!</vt:lpstr>
      <vt:lpstr>TEKNIK SAMPLING UNTUK MAMPU MENGGALI KELEMAHAN SISTEM  </vt:lpstr>
      <vt:lpstr> Pelaksanaan Audit</vt:lpstr>
      <vt:lpstr>Teknik-teknik Komunikasi  Saat Wawancara</vt:lpstr>
      <vt:lpstr>Teknik-teknik Komunikasi  Saat Wawancara</vt:lpstr>
      <vt:lpstr>Teknik-teknik Komunikasi  Saat Wawancara</vt:lpstr>
      <vt:lpstr>Jenis-jenis pertanyaan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Membuat Laporan Audit</vt:lpstr>
      <vt:lpstr>Penulisan Temuan </vt:lpstr>
      <vt:lpstr>Workshop : Penulisan Temuan Audit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Workshop : Corrective Action </vt:lpstr>
      <vt:lpstr>Summary Tahapan Analisa Masalah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Sentral Sistem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ADMINISTRASI</dc:creator>
  <cp:lastModifiedBy>nasrullah darsah</cp:lastModifiedBy>
  <cp:revision>962</cp:revision>
  <cp:lastPrinted>2017-07-24T06:36:16Z</cp:lastPrinted>
  <dcterms:created xsi:type="dcterms:W3CDTF">2007-02-09T04:27:51Z</dcterms:created>
  <dcterms:modified xsi:type="dcterms:W3CDTF">2019-06-21T09:04:33Z</dcterms:modified>
</cp:coreProperties>
</file>